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sldIdLst>
    <p:sldId id="256" r:id="rId2"/>
    <p:sldId id="435" r:id="rId3"/>
    <p:sldId id="303" r:id="rId4"/>
    <p:sldId id="299" r:id="rId5"/>
    <p:sldId id="407" r:id="rId6"/>
    <p:sldId id="437" r:id="rId7"/>
    <p:sldId id="436" r:id="rId8"/>
    <p:sldId id="428" r:id="rId9"/>
    <p:sldId id="375" r:id="rId10"/>
    <p:sldId id="422" r:id="rId11"/>
    <p:sldId id="403" r:id="rId12"/>
    <p:sldId id="427" r:id="rId13"/>
    <p:sldId id="420" r:id="rId14"/>
    <p:sldId id="419" r:id="rId15"/>
    <p:sldId id="404" r:id="rId16"/>
    <p:sldId id="371" r:id="rId17"/>
    <p:sldId id="405" r:id="rId18"/>
    <p:sldId id="429" r:id="rId19"/>
    <p:sldId id="421" r:id="rId20"/>
    <p:sldId id="408" r:id="rId21"/>
    <p:sldId id="409" r:id="rId22"/>
    <p:sldId id="402" r:id="rId23"/>
    <p:sldId id="410" r:id="rId24"/>
    <p:sldId id="430" r:id="rId25"/>
    <p:sldId id="411" r:id="rId26"/>
    <p:sldId id="401" r:id="rId27"/>
    <p:sldId id="412" r:id="rId28"/>
    <p:sldId id="414" r:id="rId29"/>
    <p:sldId id="415" r:id="rId30"/>
    <p:sldId id="418" r:id="rId31"/>
    <p:sldId id="413" r:id="rId32"/>
    <p:sldId id="423" r:id="rId33"/>
    <p:sldId id="432" r:id="rId34"/>
    <p:sldId id="424" r:id="rId35"/>
    <p:sldId id="425" r:id="rId36"/>
    <p:sldId id="400" r:id="rId37"/>
    <p:sldId id="291" r:id="rId38"/>
    <p:sldId id="399" r:id="rId39"/>
    <p:sldId id="426"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8000"/>
    <a:srgbClr val="333333"/>
    <a:srgbClr val="22B273"/>
    <a:srgbClr val="005000"/>
    <a:srgbClr val="229073"/>
    <a:srgbClr val="FE6700"/>
    <a:srgbClr val="DE5A00"/>
    <a:srgbClr val="FF66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9" autoAdjust="0"/>
    <p:restoredTop sz="81705" autoAdjust="0"/>
  </p:normalViewPr>
  <p:slideViewPr>
    <p:cSldViewPr>
      <p:cViewPr>
        <p:scale>
          <a:sx n="70" d="100"/>
          <a:sy n="70" d="100"/>
        </p:scale>
        <p:origin x="-1320"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1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D27AD-E823-4DDF-B40E-266C3B06778C}" type="datetimeFigureOut">
              <a:rPr lang="en-US" smtClean="0"/>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2D9BD-85CE-4CC4-97E8-8DB0C82E3C17}" type="slidenum">
              <a:rPr lang="en-US" smtClean="0"/>
              <a:t>‹#›</a:t>
            </a:fld>
            <a:endParaRPr lang="en-US"/>
          </a:p>
        </p:txBody>
      </p:sp>
    </p:spTree>
    <p:extLst>
      <p:ext uri="{BB962C8B-B14F-4D97-AF65-F5344CB8AC3E}">
        <p14:creationId xmlns:p14="http://schemas.microsoft.com/office/powerpoint/2010/main" val="145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err="1" smtClean="0"/>
              <a:t>Xoar</a:t>
            </a:r>
            <a:r>
              <a:rPr lang="en-CA" dirty="0" smtClean="0"/>
              <a:t>,</a:t>
            </a:r>
            <a:r>
              <a:rPr lang="en-CA" baseline="0" dirty="0" smtClean="0"/>
              <a:t> modified version of </a:t>
            </a:r>
            <a:r>
              <a:rPr lang="en-CA" baseline="0" dirty="0" err="1" smtClean="0"/>
              <a:t>Xen</a:t>
            </a:r>
            <a:endParaRPr lang="en-CA" baseline="0" dirty="0" smtClean="0"/>
          </a:p>
          <a:p>
            <a:pPr marL="171450" indent="-171450">
              <a:buFontTx/>
              <a:buChar char="-"/>
            </a:pPr>
            <a:r>
              <a:rPr lang="en-CA" baseline="0" dirty="0" smtClean="0"/>
              <a:t>With </a:t>
            </a:r>
            <a:r>
              <a:rPr lang="en-CA" baseline="0" dirty="0" err="1" smtClean="0"/>
              <a:t>Xen</a:t>
            </a:r>
            <a:r>
              <a:rPr lang="en-CA" baseline="0" dirty="0" smtClean="0"/>
              <a:t> maintainers at Citrix and George and Pete, </a:t>
            </a:r>
            <a:r>
              <a:rPr lang="en-CA" baseline="0" dirty="0" err="1" smtClean="0"/>
              <a:t>Xen</a:t>
            </a:r>
            <a:r>
              <a:rPr lang="en-CA" baseline="0" dirty="0" smtClean="0"/>
              <a:t> MAC </a:t>
            </a:r>
            <a:r>
              <a:rPr lang="en-CA" baseline="0" dirty="0" smtClean="0"/>
              <a:t>guys</a:t>
            </a:r>
            <a:endParaRPr lang="en-CA" baseline="0" dirty="0" smtClean="0"/>
          </a:p>
        </p:txBody>
      </p:sp>
      <p:sp>
        <p:nvSpPr>
          <p:cNvPr id="4" name="Slide Number Placeholder 3"/>
          <p:cNvSpPr>
            <a:spLocks noGrp="1"/>
          </p:cNvSpPr>
          <p:nvPr>
            <p:ph type="sldNum" sz="quarter" idx="10"/>
          </p:nvPr>
        </p:nvSpPr>
        <p:spPr/>
        <p:txBody>
          <a:bodyPr/>
          <a:lstStyle/>
          <a:p>
            <a:fld id="{D4F2D9BD-85CE-4CC4-97E8-8DB0C82E3C17}" type="slidenum">
              <a:rPr lang="en-US" smtClean="0"/>
              <a:t>1</a:t>
            </a:fld>
            <a:endParaRPr lang="en-US"/>
          </a:p>
        </p:txBody>
      </p:sp>
    </p:spTree>
    <p:extLst>
      <p:ext uri="{BB962C8B-B14F-4D97-AF65-F5344CB8AC3E}">
        <p14:creationId xmlns:p14="http://schemas.microsoft.com/office/powerpoint/2010/main" val="288422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Each guest gets its own emulation</a:t>
            </a:r>
            <a:r>
              <a:rPr lang="en-CA" baseline="0" dirty="0" smtClean="0"/>
              <a:t> component, which is privileged *only* for the guest it is assigned to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Now that we have this strong isolation,</a:t>
            </a:r>
            <a:r>
              <a:rPr lang="en-CA" baseline="0" dirty="0" smtClean="0"/>
              <a:t> we can start to reason about the sharing in the system</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11</a:t>
            </a:fld>
            <a:endParaRPr lang="en-US"/>
          </a:p>
        </p:txBody>
      </p:sp>
    </p:spTree>
    <p:extLst>
      <p:ext uri="{BB962C8B-B14F-4D97-AF65-F5344CB8AC3E}">
        <p14:creationId xmlns:p14="http://schemas.microsoft.com/office/powerpoint/2010/main" val="315825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We can now completely</a:t>
            </a:r>
            <a:r>
              <a:rPr lang="en-CA" baseline="0" dirty="0" smtClean="0"/>
              <a:t> guests from each other</a:t>
            </a:r>
          </a:p>
          <a:p>
            <a:pPr marL="171450" indent="-171450">
              <a:buFontTx/>
              <a:buChar char="-"/>
            </a:pPr>
            <a:r>
              <a:rPr lang="en-CA" baseline="0" dirty="0" smtClean="0"/>
              <a:t>Given enough hardware, each guest could have its own set of components, like devices</a:t>
            </a:r>
          </a:p>
          <a:p>
            <a:pPr marL="0" indent="0">
              <a:buFontTx/>
              <a:buNone/>
            </a:pPr>
            <a:endParaRPr lang="en-CA" baseline="0" dirty="0" smtClean="0"/>
          </a:p>
          <a:p>
            <a:pPr marL="171450" indent="-171450">
              <a:buFontTx/>
              <a:buChar char="-"/>
            </a:pPr>
            <a:r>
              <a:rPr lang="en-CA" baseline="0" dirty="0" smtClean="0"/>
              <a:t>Why would we want to reduce the amount of sharing we have with other VMs?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12</a:t>
            </a:fld>
            <a:endParaRPr lang="en-US"/>
          </a:p>
        </p:txBody>
      </p:sp>
    </p:spTree>
    <p:extLst>
      <p:ext uri="{BB962C8B-B14F-4D97-AF65-F5344CB8AC3E}">
        <p14:creationId xmlns:p14="http://schemas.microsoft.com/office/powerpoint/2010/main" val="415491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Let’s consider a</a:t>
            </a:r>
            <a:r>
              <a:rPr lang="en-CA" baseline="0" dirty="0" smtClean="0"/>
              <a:t> configuration in which devices are shared by two guests</a:t>
            </a:r>
          </a:p>
          <a:p>
            <a:pPr marL="171450" indent="-171450">
              <a:buFontTx/>
              <a:buChar char="-"/>
            </a:pPr>
            <a:r>
              <a:rPr lang="en-CA" baseline="0" dirty="0" smtClean="0"/>
              <a:t>If a VM gets exploited, it could launch an attack on one of these components, for example the block device</a:t>
            </a:r>
          </a:p>
          <a:p>
            <a:pPr marL="171450" indent="-171450">
              <a:buFontTx/>
              <a:buChar char="-"/>
            </a:pPr>
            <a:r>
              <a:rPr lang="en-CA" baseline="0" dirty="0" smtClean="0"/>
              <a:t>The attacker can now use this position to interpose on the interface the block device shares with user A’s VM. For example, they could snoop traffic, perform a </a:t>
            </a:r>
            <a:r>
              <a:rPr lang="en-CA" baseline="0" dirty="0" err="1" smtClean="0"/>
              <a:t>DoS</a:t>
            </a:r>
            <a:r>
              <a:rPr lang="en-CA" baseline="0" dirty="0" smtClean="0"/>
              <a:t>, or even corrupt data, potentially in an attempt to exploit the other user’s VM</a:t>
            </a:r>
          </a:p>
        </p:txBody>
      </p:sp>
      <p:sp>
        <p:nvSpPr>
          <p:cNvPr id="4" name="Slide Number Placeholder 3"/>
          <p:cNvSpPr>
            <a:spLocks noGrp="1"/>
          </p:cNvSpPr>
          <p:nvPr>
            <p:ph type="sldNum" sz="quarter" idx="10"/>
          </p:nvPr>
        </p:nvSpPr>
        <p:spPr/>
        <p:txBody>
          <a:bodyPr/>
          <a:lstStyle/>
          <a:p>
            <a:fld id="{D4F2D9BD-85CE-4CC4-97E8-8DB0C82E3C17}" type="slidenum">
              <a:rPr lang="en-US" smtClean="0"/>
              <a:t>13</a:t>
            </a:fld>
            <a:endParaRPr lang="en-US"/>
          </a:p>
        </p:txBody>
      </p:sp>
    </p:spTree>
    <p:extLst>
      <p:ext uri="{BB962C8B-B14F-4D97-AF65-F5344CB8AC3E}">
        <p14:creationId xmlns:p14="http://schemas.microsoft.com/office/powerpoint/2010/main" val="2529855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Now let’s examine this same attack in an environment with no sharing</a:t>
            </a:r>
          </a:p>
          <a:p>
            <a:pPr marL="171450" indent="-171450">
              <a:buFontTx/>
              <a:buChar char="-"/>
            </a:pPr>
            <a:r>
              <a:rPr lang="en-CA" dirty="0" smtClean="0"/>
              <a:t>The</a:t>
            </a:r>
            <a:r>
              <a:rPr lang="en-CA" baseline="0" dirty="0" smtClean="0"/>
              <a:t> guest gets exploited and launches its attack on the block device</a:t>
            </a:r>
          </a:p>
          <a:p>
            <a:pPr marL="171450" indent="-171450">
              <a:buFontTx/>
              <a:buChar char="-"/>
            </a:pPr>
            <a:r>
              <a:rPr lang="en-CA" baseline="0" dirty="0" smtClean="0"/>
              <a:t>However, this is as far as it gets. Since User A’s VM doesn’t share the block device – or even any component here – with User B, the attack is contained</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14</a:t>
            </a:fld>
            <a:endParaRPr lang="en-US"/>
          </a:p>
        </p:txBody>
      </p:sp>
    </p:spTree>
    <p:extLst>
      <p:ext uri="{BB962C8B-B14F-4D97-AF65-F5344CB8AC3E}">
        <p14:creationId xmlns:p14="http://schemas.microsoft.com/office/powerpoint/2010/main" val="129444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While it is nice to have completely isolated VMs, one of the great advantages of virtualization is that it allows the provider to maximize utilization by multiplexing resources</a:t>
            </a:r>
          </a:p>
          <a:p>
            <a:pPr marL="171450" indent="-171450">
              <a:buFontTx/>
              <a:buChar char="-"/>
            </a:pPr>
            <a:r>
              <a:rPr lang="en-CA" baseline="0" dirty="0" smtClean="0"/>
              <a:t>Therefore, it may instead be desirable to offer users willing to pay more an isolation environment, while having other users share</a:t>
            </a:r>
          </a:p>
          <a:p>
            <a:pPr marL="171450" indent="-171450">
              <a:buFontTx/>
              <a:buChar char="-"/>
            </a:pPr>
            <a:endParaRPr lang="en-CA"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However, we can now reason about what we’re sharing and with whom – our exposure becomes explicit</a:t>
            </a:r>
          </a:p>
        </p:txBody>
      </p:sp>
      <p:sp>
        <p:nvSpPr>
          <p:cNvPr id="4" name="Slide Number Placeholder 3"/>
          <p:cNvSpPr>
            <a:spLocks noGrp="1"/>
          </p:cNvSpPr>
          <p:nvPr>
            <p:ph type="sldNum" sz="quarter" idx="10"/>
          </p:nvPr>
        </p:nvSpPr>
        <p:spPr/>
        <p:txBody>
          <a:bodyPr/>
          <a:lstStyle/>
          <a:p>
            <a:fld id="{D4F2D9BD-85CE-4CC4-97E8-8DB0C82E3C17}" type="slidenum">
              <a:rPr lang="en-US" smtClean="0"/>
              <a:t>15</a:t>
            </a:fld>
            <a:endParaRPr lang="en-US"/>
          </a:p>
        </p:txBody>
      </p:sp>
    </p:spTree>
    <p:extLst>
      <p:ext uri="{BB962C8B-B14F-4D97-AF65-F5344CB8AC3E}">
        <p14:creationId xmlns:p14="http://schemas.microsoft.com/office/powerpoint/2010/main" val="428193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Because</a:t>
            </a:r>
            <a:r>
              <a:rPr lang="en-CA" baseline="0" dirty="0" smtClean="0"/>
              <a:t> have the explicit dependencies, we can have the hypervisor write entries into the log before making changes</a:t>
            </a:r>
            <a:endParaRPr lang="en-CA" dirty="0" smtClean="0"/>
          </a:p>
          <a:p>
            <a:pPr marL="171450" indent="-171450">
              <a:buFontTx/>
              <a:buChar char="-"/>
            </a:pPr>
            <a:endParaRPr lang="en-CA" dirty="0" smtClean="0"/>
          </a:p>
          <a:p>
            <a:pPr marL="171450" indent="-171450">
              <a:buFontTx/>
              <a:buChar char="-"/>
            </a:pPr>
            <a:r>
              <a:rPr lang="en-CA" dirty="0" smtClean="0"/>
              <a:t>Write</a:t>
            </a:r>
            <a:r>
              <a:rPr lang="en-CA" baseline="0" dirty="0" smtClean="0"/>
              <a:t> configuration changes out to temporal database over secure channel (for our implementation, we use the temporal extensions for </a:t>
            </a:r>
            <a:r>
              <a:rPr lang="en-CA" baseline="0" dirty="0" err="1" smtClean="0"/>
              <a:t>Postgres</a:t>
            </a:r>
            <a:r>
              <a:rPr lang="en-CA" baseline="0" dirty="0" smtClean="0"/>
              <a:t>)</a:t>
            </a:r>
          </a:p>
          <a:p>
            <a:pPr marL="171450" indent="-171450">
              <a:buFontTx/>
              <a:buChar char="-"/>
            </a:pPr>
            <a:r>
              <a:rPr lang="en-CA" baseline="0" dirty="0" smtClean="0"/>
              <a:t>Every time we change the configuration of the system, we write an entry into the log</a:t>
            </a:r>
          </a:p>
          <a:p>
            <a:pPr marL="171450" indent="-171450">
              <a:buFontTx/>
              <a:buChar char="-"/>
            </a:pPr>
            <a:r>
              <a:rPr lang="en-CA" baseline="0" dirty="0" smtClean="0"/>
              <a:t>For example, if we want to create a VM, we first write the create message, then instantiate the VM</a:t>
            </a:r>
          </a:p>
          <a:p>
            <a:pPr marL="171450" indent="-171450">
              <a:buFontTx/>
              <a:buChar char="-"/>
            </a:pPr>
            <a:r>
              <a:rPr lang="en-CA" baseline="0" dirty="0" smtClean="0"/>
              <a:t>To hook the VM up to services, we first write the log message, then create the connection</a:t>
            </a:r>
          </a:p>
          <a:p>
            <a:pPr marL="171450" indent="-171450">
              <a:buFontTx/>
              <a:buChar char="-"/>
            </a:pPr>
            <a:endParaRPr lang="en-CA" dirty="0" smtClean="0"/>
          </a:p>
          <a:p>
            <a:pPr marL="171450" indent="-171450">
              <a:buFontTx/>
              <a:buChar char="-"/>
            </a:pPr>
            <a:r>
              <a:rPr lang="en-CA" dirty="0" smtClean="0"/>
              <a:t>Now, if</a:t>
            </a:r>
            <a:r>
              <a:rPr lang="en-CA" baseline="0" dirty="0" smtClean="0"/>
              <a:t> a component is exploited, like the block device, the provider query the database with meaningful questions, like “Which VMs </a:t>
            </a:r>
            <a:r>
              <a:rPr lang="en-CA" baseline="0" dirty="0" smtClean="0"/>
              <a:t>were relying on the Block component while it was compromised?”</a:t>
            </a:r>
            <a:endParaRPr lang="en-CA" baseline="0" dirty="0" smtClean="0"/>
          </a:p>
          <a:p>
            <a:pPr marL="171450" indent="-171450">
              <a:buFontTx/>
              <a:buChar char="-"/>
            </a:pPr>
            <a:r>
              <a:rPr lang="en-CA" baseline="0" dirty="0" smtClean="0"/>
              <a:t>In this case, it’s VM’s B and C, while A remains unaffected as it didn’t share the compromised component</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16</a:t>
            </a:fld>
            <a:endParaRPr lang="en-US"/>
          </a:p>
        </p:txBody>
      </p:sp>
    </p:spTree>
    <p:extLst>
      <p:ext uri="{BB962C8B-B14F-4D97-AF65-F5344CB8AC3E}">
        <p14:creationId xmlns:p14="http://schemas.microsoft.com/office/powerpoint/2010/main" val="94452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r>
            <a:r>
              <a:rPr lang="en-CA" baseline="0" dirty="0" smtClean="0"/>
              <a:t> A nice property that falls out of this isolation is that it now lets us reason about the length of time each of these components run</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17</a:t>
            </a:fld>
            <a:endParaRPr lang="en-US"/>
          </a:p>
        </p:txBody>
      </p:sp>
    </p:spTree>
    <p:extLst>
      <p:ext uri="{BB962C8B-B14F-4D97-AF65-F5344CB8AC3E}">
        <p14:creationId xmlns:p14="http://schemas.microsoft.com/office/powerpoint/2010/main" val="168975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It turns out that similar components have similar</a:t>
            </a:r>
            <a:r>
              <a:rPr lang="en-CA" baseline="0" dirty="0" smtClean="0"/>
              <a:t> temporal properties</a:t>
            </a:r>
          </a:p>
          <a:p>
            <a:pPr marL="171450" indent="-171450">
              <a:buFontTx/>
              <a:buChar char="-"/>
            </a:pPr>
            <a:r>
              <a:rPr lang="en-CA" baseline="0" dirty="0" smtClean="0"/>
              <a:t>First, let’s consider the platform </a:t>
            </a:r>
            <a:r>
              <a:rPr lang="en-CA" baseline="0" dirty="0" smtClean="0"/>
              <a:t>components</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19</a:t>
            </a:fld>
            <a:endParaRPr lang="en-US"/>
          </a:p>
        </p:txBody>
      </p:sp>
    </p:spTree>
    <p:extLst>
      <p:ext uri="{BB962C8B-B14F-4D97-AF65-F5344CB8AC3E}">
        <p14:creationId xmlns:p14="http://schemas.microsoft.com/office/powerpoint/2010/main" val="30024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What</a:t>
            </a:r>
            <a:r>
              <a:rPr lang="en-CA" baseline="0" dirty="0" smtClean="0"/>
              <a:t> is involved in booting the system?</a:t>
            </a:r>
          </a:p>
          <a:p>
            <a:pPr marL="171450" indent="-171450">
              <a:buFontTx/>
              <a:buChar char="-"/>
            </a:pPr>
            <a:r>
              <a:rPr lang="en-CA" baseline="0" dirty="0" smtClean="0"/>
              <a:t>First, the hypervisor comes up</a:t>
            </a:r>
          </a:p>
          <a:p>
            <a:pPr marL="171450" indent="-171450">
              <a:buFontTx/>
              <a:buChar char="-"/>
            </a:pPr>
            <a:r>
              <a:rPr lang="en-CA" baseline="0" dirty="0" smtClean="0"/>
              <a:t>It then launches services to bring up and configure the platform hardware and devices</a:t>
            </a:r>
          </a:p>
          <a:p>
            <a:pPr marL="171450" indent="-171450">
              <a:buFontTx/>
              <a:buChar char="-"/>
            </a:pPr>
            <a:r>
              <a:rPr lang="en-CA" baseline="0" dirty="0" smtClean="0"/>
              <a:t>Finally, the rest of the services are started</a:t>
            </a:r>
          </a:p>
          <a:p>
            <a:pPr marL="171450" indent="-171450">
              <a:buFontTx/>
              <a:buChar char="-"/>
            </a:pPr>
            <a:r>
              <a:rPr lang="en-CA" baseline="0" dirty="0" smtClean="0"/>
              <a:t>However, this platform bring up code is no longer needed once the system is running</a:t>
            </a:r>
          </a:p>
          <a:p>
            <a:pPr marL="171450" indent="-171450">
              <a:buFontTx/>
              <a:buChar char="-"/>
            </a:pPr>
            <a:r>
              <a:rPr lang="en-CA" baseline="0" dirty="0" smtClean="0"/>
              <a:t>Keeping it around is dangerous – if it can bring your system up, it can also bring it down</a:t>
            </a:r>
          </a:p>
          <a:p>
            <a:pPr marL="171450" indent="-171450">
              <a:buFontTx/>
              <a:buChar char="-"/>
            </a:pPr>
            <a:r>
              <a:rPr lang="en-CA" baseline="0" dirty="0" smtClean="0"/>
              <a:t>Since we have these components isolated in VMs, it’s easy for us to shut them down, removing them – and their privileges – from the running system</a:t>
            </a:r>
            <a:endParaRPr lang="en-CA" dirty="0" smtClean="0"/>
          </a:p>
        </p:txBody>
      </p:sp>
      <p:sp>
        <p:nvSpPr>
          <p:cNvPr id="4" name="Slide Number Placeholder 3"/>
          <p:cNvSpPr>
            <a:spLocks noGrp="1"/>
          </p:cNvSpPr>
          <p:nvPr>
            <p:ph type="sldNum" sz="quarter" idx="10"/>
          </p:nvPr>
        </p:nvSpPr>
        <p:spPr/>
        <p:txBody>
          <a:bodyPr/>
          <a:lstStyle/>
          <a:p>
            <a:fld id="{D4F2D9BD-85CE-4CC4-97E8-8DB0C82E3C17}" type="slidenum">
              <a:rPr lang="en-US" smtClean="0"/>
              <a:t>20</a:t>
            </a:fld>
            <a:endParaRPr lang="en-US"/>
          </a:p>
        </p:txBody>
      </p:sp>
    </p:spTree>
    <p:extLst>
      <p:ext uri="{BB962C8B-B14F-4D97-AF65-F5344CB8AC3E}">
        <p14:creationId xmlns:p14="http://schemas.microsoft.com/office/powerpoint/2010/main" val="66569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While</a:t>
            </a:r>
            <a:r>
              <a:rPr lang="en-CA" baseline="0" dirty="0" smtClean="0"/>
              <a:t> considering the device driver components of the system, we observed that we might be able to apply the technique of </a:t>
            </a:r>
            <a:r>
              <a:rPr lang="en-CA" baseline="0" dirty="0" err="1" smtClean="0"/>
              <a:t>microreboots</a:t>
            </a:r>
            <a:endParaRPr lang="en-CA"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err="1" smtClean="0"/>
              <a:t>Microreboots</a:t>
            </a:r>
            <a:r>
              <a:rPr lang="en-CA" baseline="0" dirty="0" smtClean="0"/>
              <a:t> were designed for high-availability systems in order to restore components to a pristine, known-good state in order to prevent failures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So why can’t we use this same technique from a security context? We can continually restore components to a known-good state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Since we have to perform these restarts frequently, a few seconds of downtime on restart is now an unacceptable performance impact</a:t>
            </a:r>
          </a:p>
        </p:txBody>
      </p:sp>
      <p:sp>
        <p:nvSpPr>
          <p:cNvPr id="4" name="Slide Number Placeholder 3"/>
          <p:cNvSpPr>
            <a:spLocks noGrp="1"/>
          </p:cNvSpPr>
          <p:nvPr>
            <p:ph type="sldNum" sz="quarter" idx="10"/>
          </p:nvPr>
        </p:nvSpPr>
        <p:spPr/>
        <p:txBody>
          <a:bodyPr/>
          <a:lstStyle/>
          <a:p>
            <a:fld id="{D4F2D9BD-85CE-4CC4-97E8-8DB0C82E3C17}" type="slidenum">
              <a:rPr lang="en-US" smtClean="0"/>
              <a:t>21</a:t>
            </a:fld>
            <a:endParaRPr lang="en-US"/>
          </a:p>
        </p:txBody>
      </p:sp>
    </p:spTree>
    <p:extLst>
      <p:ext uri="{BB962C8B-B14F-4D97-AF65-F5344CB8AC3E}">
        <p14:creationId xmlns:p14="http://schemas.microsoft.com/office/powerpoint/2010/main" val="403111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What I’m going to talk to you about today are *hosted virtualization platforms*</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2</a:t>
            </a:fld>
            <a:endParaRPr lang="en-US"/>
          </a:p>
        </p:txBody>
      </p:sp>
    </p:spTree>
    <p:extLst>
      <p:ext uri="{BB962C8B-B14F-4D97-AF65-F5344CB8AC3E}">
        <p14:creationId xmlns:p14="http://schemas.microsoft.com/office/powerpoint/2010/main" val="163051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To address this problem, we implemented a VM snapshot</a:t>
            </a:r>
            <a:r>
              <a:rPr lang="en-CA" baseline="0" dirty="0" smtClean="0"/>
              <a:t> facility for </a:t>
            </a:r>
            <a:r>
              <a:rPr lang="en-CA" baseline="0" dirty="0" err="1" smtClean="0"/>
              <a:t>Xen</a:t>
            </a:r>
            <a:endParaRPr lang="en-CA" baseline="0" dirty="0" smtClean="0"/>
          </a:p>
          <a:p>
            <a:pPr marL="171450" indent="-171450">
              <a:buFontTx/>
              <a:buChar char="-"/>
            </a:pPr>
            <a:endParaRPr lang="en-CA" baseline="0" dirty="0" smtClean="0"/>
          </a:p>
          <a:p>
            <a:pPr marL="171450" indent="-171450">
              <a:buFontTx/>
              <a:buChar char="-"/>
            </a:pPr>
            <a:r>
              <a:rPr lang="en-CA" baseline="0" dirty="0" smtClean="0"/>
              <a:t>The way this works is that the VM boots and initialises, just before its ready to start processing user requests, we take a snapshot</a:t>
            </a:r>
          </a:p>
          <a:p>
            <a:pPr marL="171450" indent="-171450">
              <a:buFontTx/>
              <a:buChar char="-"/>
            </a:pPr>
            <a:r>
              <a:rPr lang="en-CA" baseline="0" dirty="0" smtClean="0"/>
              <a:t>This is a very light-weight snapshot – effective we only save the current </a:t>
            </a:r>
            <a:r>
              <a:rPr lang="en-CA" baseline="0" dirty="0" smtClean="0"/>
              <a:t>CPU </a:t>
            </a:r>
            <a:r>
              <a:rPr lang="en-CA" baseline="0" dirty="0" smtClean="0"/>
              <a:t>state of the VM</a:t>
            </a:r>
          </a:p>
          <a:p>
            <a:pPr marL="171450" indent="-171450">
              <a:buFontTx/>
              <a:buChar char="-"/>
            </a:pPr>
            <a:r>
              <a:rPr lang="en-CA" baseline="0" dirty="0" smtClean="0"/>
              <a:t>Instead of taking a complete snapshot of its memory – which is costly both in terms of time and memory – we instead leverage the log-dirty mechanism of </a:t>
            </a:r>
            <a:r>
              <a:rPr lang="en-CA" baseline="0" dirty="0" err="1" smtClean="0"/>
              <a:t>Xen</a:t>
            </a:r>
            <a:r>
              <a:rPr lang="en-CA" baseline="0" dirty="0" smtClean="0"/>
              <a:t>, which is used by things like live migration</a:t>
            </a:r>
          </a:p>
          <a:p>
            <a:pPr marL="171450" indent="-171450">
              <a:buFontTx/>
              <a:buChar char="-"/>
            </a:pPr>
            <a:r>
              <a:rPr lang="en-CA" baseline="0" dirty="0" smtClean="0"/>
              <a:t>As the guest runs, we copy out the original contents of pages that are dirtied to the snapshot</a:t>
            </a:r>
          </a:p>
          <a:p>
            <a:pPr marL="171450" indent="-171450">
              <a:buFontTx/>
              <a:buChar char="-"/>
            </a:pPr>
            <a:r>
              <a:rPr lang="en-CA" baseline="0" dirty="0" smtClean="0"/>
              <a:t>When we perform the rollback, we restore the contents of memory, and reset the </a:t>
            </a:r>
            <a:r>
              <a:rPr lang="en-CA" baseline="0" dirty="0" smtClean="0"/>
              <a:t>CPU </a:t>
            </a:r>
            <a:r>
              <a:rPr lang="en-CA" baseline="0" dirty="0" smtClean="0"/>
              <a:t>state</a:t>
            </a:r>
          </a:p>
          <a:p>
            <a:pPr marL="171450" indent="-171450">
              <a:buFontTx/>
              <a:buChar char="-"/>
            </a:pPr>
            <a:r>
              <a:rPr lang="en-CA" baseline="0" dirty="0" smtClean="0"/>
              <a:t>The VM is now ready to continue running, processing more requests</a:t>
            </a:r>
          </a:p>
          <a:p>
            <a:pPr marL="171450" indent="-171450">
              <a:buFontTx/>
              <a:buChar char="-"/>
            </a:pPr>
            <a:endParaRPr lang="en-CA" baseline="0" dirty="0" smtClean="0"/>
          </a:p>
          <a:p>
            <a:pPr marL="171450" indent="-171450">
              <a:buFontTx/>
              <a:buChar char="-"/>
            </a:pPr>
            <a:r>
              <a:rPr lang="en-CA" baseline="0" dirty="0" smtClean="0"/>
              <a:t>This mechanism is extremely efficient and allows us to rollback even heavily-loaded full Linux VMs in as little as 4-25ms</a:t>
            </a:r>
          </a:p>
          <a:p>
            <a:pPr marL="171450" indent="-171450">
              <a:buFontTx/>
              <a:buChar char="-"/>
            </a:pPr>
            <a:endParaRPr lang="en-CA" baseline="0" dirty="0" smtClean="0"/>
          </a:p>
          <a:p>
            <a:pPr marL="171450" indent="-171450">
              <a:buFontTx/>
              <a:buChar char="-"/>
            </a:pPr>
            <a:r>
              <a:rPr lang="en-CA" baseline="0" dirty="0" smtClean="0"/>
              <a:t>Despite these quick restarts, the network device proved particularly problematic – we observed network outages of 4-5 seconds</a:t>
            </a:r>
          </a:p>
          <a:p>
            <a:pPr marL="171450" indent="-171450">
              <a:buFontTx/>
              <a:buChar char="-"/>
            </a:pPr>
            <a:r>
              <a:rPr lang="en-CA" baseline="0" dirty="0" smtClean="0"/>
              <a:t>It turns out that gigabit over copper requires the link state to be renegotiated after each restart</a:t>
            </a:r>
          </a:p>
          <a:p>
            <a:pPr marL="171450" indent="-171450">
              <a:buFontTx/>
              <a:buChar char="-"/>
            </a:pPr>
            <a:r>
              <a:rPr lang="en-CA" baseline="0" dirty="0" smtClean="0"/>
              <a:t>To address this issue, we borrow another technique from HA – the recovery box</a:t>
            </a:r>
          </a:p>
          <a:p>
            <a:pPr marL="171450" indent="-171450">
              <a:buFontTx/>
              <a:buChar char="-"/>
            </a:pPr>
            <a:r>
              <a:rPr lang="en-CA" baseline="0" dirty="0" smtClean="0"/>
              <a:t>We store link state information in the recovery box so that on restart we can just pull this state and avoid the link renegotiation</a:t>
            </a:r>
          </a:p>
          <a:p>
            <a:pPr marL="171450" indent="-171450">
              <a:buFontTx/>
              <a:buChar char="-"/>
            </a:pPr>
            <a:endParaRPr lang="en-CA" baseline="0" dirty="0" smtClean="0"/>
          </a:p>
          <a:p>
            <a:pPr marL="171450" indent="-171450">
              <a:buFontTx/>
              <a:buChar char="-"/>
            </a:pPr>
            <a:r>
              <a:rPr lang="en-CA" baseline="0" dirty="0" smtClean="0"/>
              <a:t>With this issue sorted, we can now take full advantage of our snapshot mechanism and restart driver VMs as frequently as once a second</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22</a:t>
            </a:fld>
            <a:endParaRPr lang="en-US"/>
          </a:p>
        </p:txBody>
      </p:sp>
    </p:spTree>
    <p:extLst>
      <p:ext uri="{BB962C8B-B14F-4D97-AF65-F5344CB8AC3E}">
        <p14:creationId xmlns:p14="http://schemas.microsoft.com/office/powerpoint/2010/main" val="1898631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 management components have a nice property.</a:t>
            </a:r>
            <a:r>
              <a:rPr lang="en-CA" baseline="0" dirty="0" smtClean="0"/>
              <a:t> When they process a request, all the state generated is temporary, needed only for that request</a:t>
            </a:r>
          </a:p>
          <a:p>
            <a:pPr marL="171450" indent="-171450">
              <a:buFontTx/>
              <a:buChar char="-"/>
            </a:pPr>
            <a:r>
              <a:rPr lang="en-CA" baseline="0" dirty="0" smtClean="0"/>
              <a:t>So why don’t we apply our snapshots here to restore these components to a fresh state after each request?</a:t>
            </a:r>
          </a:p>
        </p:txBody>
      </p:sp>
      <p:sp>
        <p:nvSpPr>
          <p:cNvPr id="4" name="Slide Number Placeholder 3"/>
          <p:cNvSpPr>
            <a:spLocks noGrp="1"/>
          </p:cNvSpPr>
          <p:nvPr>
            <p:ph type="sldNum" sz="quarter" idx="10"/>
          </p:nvPr>
        </p:nvSpPr>
        <p:spPr/>
        <p:txBody>
          <a:bodyPr/>
          <a:lstStyle/>
          <a:p>
            <a:fld id="{D4F2D9BD-85CE-4CC4-97E8-8DB0C82E3C17}" type="slidenum">
              <a:rPr lang="en-US" smtClean="0"/>
              <a:t>23</a:t>
            </a:fld>
            <a:endParaRPr lang="en-US"/>
          </a:p>
        </p:txBody>
      </p:sp>
    </p:spTree>
    <p:extLst>
      <p:ext uri="{BB962C8B-B14F-4D97-AF65-F5344CB8AC3E}">
        <p14:creationId xmlns:p14="http://schemas.microsoft.com/office/powerpoint/2010/main" val="325949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Let’s consider the Builder as an example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First we boot and initialise it</a:t>
            </a:r>
            <a:r>
              <a:rPr lang="en-CA" baseline="0" dirty="0" smtClean="0"/>
              <a:t> and snapshot it just before it’s ready to process a build request.</a:t>
            </a:r>
            <a:endParaRPr lang="en-CA"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When</a:t>
            </a:r>
            <a:r>
              <a:rPr lang="en-CA" baseline="0" dirty="0" smtClean="0"/>
              <a:t> we want to build a VM, we instantiate a builder. We then process the build request, loading the image from disk. Once done, we can just blow the instance away, restoring it to the snapshotted state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When we want to build another VM, we do the same thing, loading the image from disk and blowing away the builder when we’re done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These components </a:t>
            </a:r>
            <a:r>
              <a:rPr lang="en-CA" baseline="0" dirty="0" smtClean="0"/>
              <a:t>are time-division </a:t>
            </a:r>
            <a:r>
              <a:rPr lang="en-CA" baseline="0" dirty="0" err="1" smtClean="0"/>
              <a:t>mulitplexed</a:t>
            </a:r>
            <a:r>
              <a:rPr lang="en-CA" baseline="0" dirty="0" smtClean="0"/>
              <a:t> – they </a:t>
            </a:r>
            <a:r>
              <a:rPr lang="en-CA" dirty="0" smtClean="0"/>
              <a:t>only process requests from one guest</a:t>
            </a:r>
            <a:r>
              <a:rPr lang="en-CA" baseline="0" dirty="0" smtClean="0"/>
              <a:t> at a time. By doing restarts after each request, we’ve effectively turned these shared components into dedicated resources</a:t>
            </a:r>
          </a:p>
        </p:txBody>
      </p:sp>
      <p:sp>
        <p:nvSpPr>
          <p:cNvPr id="4" name="Slide Number Placeholder 3"/>
          <p:cNvSpPr>
            <a:spLocks noGrp="1"/>
          </p:cNvSpPr>
          <p:nvPr>
            <p:ph type="sldNum" sz="quarter" idx="10"/>
          </p:nvPr>
        </p:nvSpPr>
        <p:spPr/>
        <p:txBody>
          <a:bodyPr/>
          <a:lstStyle/>
          <a:p>
            <a:fld id="{D4F2D9BD-85CE-4CC4-97E8-8DB0C82E3C17}" type="slidenum">
              <a:rPr lang="en-US" smtClean="0"/>
              <a:t>24</a:t>
            </a:fld>
            <a:endParaRPr lang="en-US"/>
          </a:p>
        </p:txBody>
      </p:sp>
    </p:spTree>
    <p:extLst>
      <p:ext uri="{BB962C8B-B14F-4D97-AF65-F5344CB8AC3E}">
        <p14:creationId xmlns:p14="http://schemas.microsoft.com/office/powerpoint/2010/main" val="338141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This</a:t>
            </a:r>
            <a:r>
              <a:rPr lang="en-CA" baseline="0" dirty="0" smtClean="0"/>
              <a:t> </a:t>
            </a:r>
            <a:r>
              <a:rPr lang="en-CA" baseline="0" dirty="0" smtClean="0"/>
              <a:t>leaves us with just one component: IPC</a:t>
            </a:r>
          </a:p>
          <a:p>
            <a:pPr marL="171450" indent="-171450">
              <a:buFontTx/>
              <a:buChar char="-"/>
            </a:pPr>
            <a:r>
              <a:rPr lang="en-CA" dirty="0" smtClean="0"/>
              <a:t>This component proves to be particularly tricky, and</a:t>
            </a:r>
            <a:r>
              <a:rPr lang="en-CA" baseline="0" dirty="0" smtClean="0"/>
              <a:t> to deal with it, we need to compose techniques from both space and time isolation</a:t>
            </a:r>
            <a:endParaRPr lang="en-CA" dirty="0" smtClean="0"/>
          </a:p>
        </p:txBody>
      </p:sp>
      <p:sp>
        <p:nvSpPr>
          <p:cNvPr id="4" name="Slide Number Placeholder 3"/>
          <p:cNvSpPr>
            <a:spLocks noGrp="1"/>
          </p:cNvSpPr>
          <p:nvPr>
            <p:ph type="sldNum" sz="quarter" idx="10"/>
          </p:nvPr>
        </p:nvSpPr>
        <p:spPr/>
        <p:txBody>
          <a:bodyPr/>
          <a:lstStyle/>
          <a:p>
            <a:fld id="{D4F2D9BD-85CE-4CC4-97E8-8DB0C82E3C17}" type="slidenum">
              <a:rPr lang="en-US" smtClean="0"/>
              <a:t>25</a:t>
            </a:fld>
            <a:endParaRPr lang="en-US"/>
          </a:p>
        </p:txBody>
      </p:sp>
    </p:spTree>
    <p:extLst>
      <p:ext uri="{BB962C8B-B14F-4D97-AF65-F5344CB8AC3E}">
        <p14:creationId xmlns:p14="http://schemas.microsoft.com/office/powerpoint/2010/main" val="740539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What makes this component so difficult?</a:t>
            </a:r>
            <a:r>
              <a:rPr lang="en-CA" baseline="0" dirty="0" smtClean="0"/>
              <a:t> It’s a highly shared and necessarily long-lived component</a:t>
            </a:r>
          </a:p>
          <a:p>
            <a:pPr marL="171450" indent="-171450">
              <a:buFontTx/>
              <a:buChar char="-"/>
            </a:pPr>
            <a:r>
              <a:rPr lang="en-CA" baseline="0" dirty="0" smtClean="0"/>
              <a:t>In </a:t>
            </a:r>
            <a:r>
              <a:rPr lang="en-CA" baseline="0" dirty="0" err="1" smtClean="0"/>
              <a:t>Xen</a:t>
            </a:r>
            <a:r>
              <a:rPr lang="en-CA" baseline="0" dirty="0" smtClean="0"/>
              <a:t>, </a:t>
            </a:r>
            <a:r>
              <a:rPr lang="en-CA" baseline="0" dirty="0" err="1" smtClean="0"/>
              <a:t>XenStore</a:t>
            </a:r>
            <a:r>
              <a:rPr lang="en-CA" baseline="0" dirty="0" smtClean="0"/>
              <a:t> acts as a central configuration repository. This contains things like the name of VMs and how much memory they use, as well as configuration details about how components are connected</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27</a:t>
            </a:fld>
            <a:endParaRPr lang="en-US"/>
          </a:p>
        </p:txBody>
      </p:sp>
    </p:spTree>
    <p:extLst>
      <p:ext uri="{BB962C8B-B14F-4D97-AF65-F5344CB8AC3E}">
        <p14:creationId xmlns:p14="http://schemas.microsoft.com/office/powerpoint/2010/main" val="2949148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Before I talk</a:t>
            </a:r>
            <a:r>
              <a:rPr lang="en-CA" baseline="0" dirty="0" smtClean="0"/>
              <a:t> about what we did, let’s first understand how </a:t>
            </a:r>
            <a:r>
              <a:rPr lang="en-CA" baseline="0" dirty="0" err="1" smtClean="0"/>
              <a:t>XenStore</a:t>
            </a:r>
            <a:r>
              <a:rPr lang="en-CA" baseline="0" dirty="0" smtClean="0"/>
              <a:t> works</a:t>
            </a:r>
          </a:p>
          <a:p>
            <a:pPr marL="171450" indent="-171450">
              <a:buFontTx/>
              <a:buChar char="-"/>
            </a:pPr>
            <a:r>
              <a:rPr lang="en-CA" baseline="0" dirty="0" smtClean="0"/>
              <a:t>Guests use </a:t>
            </a:r>
            <a:r>
              <a:rPr lang="en-CA" baseline="0" dirty="0" err="1" smtClean="0"/>
              <a:t>XenStore</a:t>
            </a:r>
            <a:r>
              <a:rPr lang="en-CA" baseline="0" dirty="0" smtClean="0"/>
              <a:t> to communication information with other guests. For example, B’s VM has set a page so that the Network device can map it, but it needs to tell the network device that it’s done this and which page it is</a:t>
            </a:r>
          </a:p>
          <a:p>
            <a:pPr marL="171450" indent="-171450">
              <a:buFontTx/>
              <a:buChar char="-"/>
            </a:pPr>
            <a:r>
              <a:rPr lang="en-CA" baseline="0" dirty="0" err="1" smtClean="0"/>
              <a:t>XenStore</a:t>
            </a:r>
            <a:r>
              <a:rPr lang="en-CA" baseline="0" dirty="0" smtClean="0"/>
              <a:t> processes the request, puts an entry into it’s store, and sends a reply</a:t>
            </a:r>
          </a:p>
          <a:p>
            <a:pPr marL="171450" indent="-171450">
              <a:buFontTx/>
              <a:buChar char="-"/>
            </a:pPr>
            <a:r>
              <a:rPr lang="en-CA" baseline="0" dirty="0" smtClean="0"/>
              <a:t>In order for VMs and </a:t>
            </a:r>
            <a:r>
              <a:rPr lang="en-CA" baseline="0" dirty="0" err="1" smtClean="0"/>
              <a:t>XenStore</a:t>
            </a:r>
            <a:r>
              <a:rPr lang="en-CA" baseline="0" dirty="0" smtClean="0"/>
              <a:t> to know when there are packets waiting, they use an event channel – </a:t>
            </a:r>
            <a:r>
              <a:rPr lang="en-CA" baseline="0" dirty="0" err="1" smtClean="0"/>
              <a:t>Xen’s</a:t>
            </a:r>
            <a:r>
              <a:rPr lang="en-CA" baseline="0" dirty="0" smtClean="0"/>
              <a:t> version of a virtual interrupt. When a message is delivered, the interrupt is fired, informing the other end of the new packet</a:t>
            </a:r>
          </a:p>
          <a:p>
            <a:pPr marL="171450" indent="-171450">
              <a:buFontTx/>
              <a:buChar char="-"/>
            </a:pPr>
            <a:endParaRPr lang="en-CA" baseline="0" dirty="0" smtClean="0"/>
          </a:p>
          <a:p>
            <a:pPr marL="171450" indent="-171450">
              <a:buFontTx/>
              <a:buChar char="-"/>
            </a:pPr>
            <a:r>
              <a:rPr lang="en-CA" baseline="0" dirty="0" smtClean="0"/>
              <a:t>Now let’s consider an attack. A guest writes a malicious packet to </a:t>
            </a:r>
            <a:r>
              <a:rPr lang="en-CA" baseline="0" dirty="0" err="1" smtClean="0"/>
              <a:t>XenStore</a:t>
            </a:r>
            <a:r>
              <a:rPr lang="en-CA" baseline="0" dirty="0" smtClean="0"/>
              <a:t> and gains control. It can now modify the configuration entries of other VM</a:t>
            </a:r>
          </a:p>
          <a:p>
            <a:pPr marL="171450" indent="-171450">
              <a:buFontTx/>
              <a:buChar char="-"/>
            </a:pPr>
            <a:r>
              <a:rPr lang="en-CA" baseline="0" dirty="0" smtClean="0"/>
              <a:t>Worse yet: since </a:t>
            </a:r>
            <a:r>
              <a:rPr lang="en-CA" baseline="0" dirty="0" err="1" smtClean="0"/>
              <a:t>XenStore</a:t>
            </a:r>
            <a:r>
              <a:rPr lang="en-CA" baseline="0" dirty="0" smtClean="0"/>
              <a:t> is long-lived, the attacker now has control of it forever</a:t>
            </a:r>
          </a:p>
          <a:p>
            <a:pPr marL="171450" indent="-171450">
              <a:buFontTx/>
              <a:buChar char="-"/>
            </a:pPr>
            <a:endParaRPr lang="en-CA" baseline="0" dirty="0" smtClean="0"/>
          </a:p>
          <a:p>
            <a:pPr marL="171450" indent="-171450">
              <a:buFontTx/>
              <a:buChar char="-"/>
            </a:pPr>
            <a:r>
              <a:rPr lang="en-CA" dirty="0" smtClean="0"/>
              <a:t>We’d like to be able to restart</a:t>
            </a:r>
            <a:r>
              <a:rPr lang="en-CA" baseline="0" dirty="0" smtClean="0"/>
              <a:t> it, but can’t because of the long-lived configuration state</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28</a:t>
            </a:fld>
            <a:endParaRPr lang="en-US"/>
          </a:p>
        </p:txBody>
      </p:sp>
    </p:spTree>
    <p:extLst>
      <p:ext uri="{BB962C8B-B14F-4D97-AF65-F5344CB8AC3E}">
        <p14:creationId xmlns:p14="http://schemas.microsoft.com/office/powerpoint/2010/main" val="335100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Why</a:t>
            </a:r>
            <a:r>
              <a:rPr lang="en-CA" baseline="0" dirty="0" smtClean="0"/>
              <a:t> don’t we just separate out the long-lived state and put it in it’s own VM, </a:t>
            </a:r>
            <a:r>
              <a:rPr lang="en-CA" baseline="0" dirty="0" err="1" smtClean="0"/>
              <a:t>XenStore</a:t>
            </a:r>
            <a:r>
              <a:rPr lang="en-CA" baseline="0" dirty="0" smtClean="0"/>
              <a:t>-State?</a:t>
            </a:r>
          </a:p>
          <a:p>
            <a:pPr marL="171450" indent="-171450">
              <a:buFontTx/>
              <a:buChar char="-"/>
            </a:pPr>
            <a:r>
              <a:rPr lang="en-CA" baseline="0" dirty="0" err="1" smtClean="0"/>
              <a:t>XenStore</a:t>
            </a:r>
            <a:r>
              <a:rPr lang="en-CA" baseline="0" dirty="0" smtClean="0"/>
              <a:t>-Logic contains all of actual logic, like processing requests, handling transactions, and performing access control</a:t>
            </a:r>
          </a:p>
          <a:p>
            <a:pPr marL="171450" indent="-171450">
              <a:buFontTx/>
              <a:buChar char="-"/>
            </a:pPr>
            <a:endParaRPr lang="en-CA" baseline="0" dirty="0" smtClean="0"/>
          </a:p>
          <a:p>
            <a:pPr marL="171450" indent="-171450">
              <a:buFontTx/>
              <a:buChar char="-"/>
            </a:pPr>
            <a:r>
              <a:rPr lang="en-CA" baseline="0" dirty="0" smtClean="0"/>
              <a:t>When a packet is sent, </a:t>
            </a:r>
            <a:r>
              <a:rPr lang="en-CA" baseline="0" dirty="0" err="1" smtClean="0"/>
              <a:t>XenStore</a:t>
            </a:r>
            <a:r>
              <a:rPr lang="en-CA" baseline="0" dirty="0" smtClean="0"/>
              <a:t>-Logic now forwards the packet on to </a:t>
            </a:r>
            <a:r>
              <a:rPr lang="en-CA" baseline="0" dirty="0" err="1" smtClean="0"/>
              <a:t>XenStore</a:t>
            </a:r>
            <a:r>
              <a:rPr lang="en-CA" baseline="0" dirty="0" smtClean="0"/>
              <a:t>-State, which writes the entry into the repository</a:t>
            </a:r>
          </a:p>
          <a:p>
            <a:pPr marL="171450" indent="-171450">
              <a:buFontTx/>
              <a:buChar char="-"/>
            </a:pPr>
            <a:endParaRPr lang="en-CA" baseline="0" dirty="0" smtClean="0"/>
          </a:p>
          <a:p>
            <a:pPr marL="171450" indent="-171450">
              <a:buFontTx/>
              <a:buChar char="-"/>
            </a:pPr>
            <a:r>
              <a:rPr lang="en-CA" baseline="0" dirty="0" smtClean="0"/>
              <a:t>Now that we have these components separated, we can apply restarts to </a:t>
            </a:r>
            <a:r>
              <a:rPr lang="en-CA" baseline="0" dirty="0" err="1" smtClean="0"/>
              <a:t>XenStore</a:t>
            </a:r>
            <a:r>
              <a:rPr lang="en-CA" baseline="0" dirty="0" smtClean="0"/>
              <a:t>-Logic after each request. The hypervisor monitors the event channel between </a:t>
            </a:r>
            <a:r>
              <a:rPr lang="en-CA" baseline="0" dirty="0" err="1" smtClean="0"/>
              <a:t>XenStore</a:t>
            </a:r>
            <a:r>
              <a:rPr lang="en-CA" baseline="0" dirty="0" smtClean="0"/>
              <a:t> and other VMs, and triggers a restart when a request/response pair has completed</a:t>
            </a:r>
          </a:p>
          <a:p>
            <a:pPr marL="171450" indent="-171450">
              <a:buFontTx/>
              <a:buChar char="-"/>
            </a:pPr>
            <a:endParaRPr lang="en-CA" baseline="0" dirty="0" smtClean="0"/>
          </a:p>
          <a:p>
            <a:pPr marL="171450" indent="-171450">
              <a:buFontTx/>
              <a:buChar char="-"/>
            </a:pPr>
            <a:r>
              <a:rPr lang="en-CA" baseline="0" dirty="0" smtClean="0"/>
              <a:t>Let’s consider our attack again. The guest takes over </a:t>
            </a:r>
            <a:r>
              <a:rPr lang="en-CA" baseline="0" dirty="0" err="1" smtClean="0"/>
              <a:t>XenStore</a:t>
            </a:r>
            <a:r>
              <a:rPr lang="en-CA" baseline="0" dirty="0" smtClean="0"/>
              <a:t>, but after the request, the hypervisor restarts it. The attacker might be able to prevent the reply message, so the hypervisor maintains a watchdog timer for each request and forces a restart if it’s triggered</a:t>
            </a:r>
          </a:p>
          <a:p>
            <a:pPr marL="171450" indent="-171450">
              <a:buFontTx/>
              <a:buChar char="-"/>
            </a:pPr>
            <a:endParaRPr lang="en-CA" baseline="0" dirty="0" smtClean="0"/>
          </a:p>
          <a:p>
            <a:pPr marL="171450" indent="-171450">
              <a:buFontTx/>
              <a:buChar char="-"/>
            </a:pPr>
            <a:r>
              <a:rPr lang="en-CA" baseline="0" dirty="0" smtClean="0"/>
              <a:t>It may still be possible for an attacker to compromise </a:t>
            </a:r>
            <a:r>
              <a:rPr lang="en-CA" baseline="0" dirty="0" err="1" smtClean="0"/>
              <a:t>XenStore</a:t>
            </a:r>
            <a:r>
              <a:rPr lang="en-CA" baseline="0" dirty="0" smtClean="0"/>
              <a:t>, and use its toe-hold to launch an attack on </a:t>
            </a:r>
            <a:r>
              <a:rPr lang="en-CA" baseline="0" dirty="0" err="1" smtClean="0"/>
              <a:t>XenStore</a:t>
            </a:r>
            <a:r>
              <a:rPr lang="en-CA" baseline="0" dirty="0" smtClean="0"/>
              <a:t>-State within the request</a:t>
            </a:r>
          </a:p>
        </p:txBody>
      </p:sp>
      <p:sp>
        <p:nvSpPr>
          <p:cNvPr id="4" name="Slide Number Placeholder 3"/>
          <p:cNvSpPr>
            <a:spLocks noGrp="1"/>
          </p:cNvSpPr>
          <p:nvPr>
            <p:ph type="sldNum" sz="quarter" idx="10"/>
          </p:nvPr>
        </p:nvSpPr>
        <p:spPr/>
        <p:txBody>
          <a:bodyPr/>
          <a:lstStyle/>
          <a:p>
            <a:fld id="{D4F2D9BD-85CE-4CC4-97E8-8DB0C82E3C17}" type="slidenum">
              <a:rPr lang="en-US" smtClean="0"/>
              <a:t>29</a:t>
            </a:fld>
            <a:endParaRPr lang="en-US"/>
          </a:p>
        </p:txBody>
      </p:sp>
    </p:spTree>
    <p:extLst>
      <p:ext uri="{BB962C8B-B14F-4D97-AF65-F5344CB8AC3E}">
        <p14:creationId xmlns:p14="http://schemas.microsoft.com/office/powerpoint/2010/main" val="2264175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To solve this problem,</a:t>
            </a:r>
            <a:r>
              <a:rPr lang="en-CA" baseline="0" dirty="0" smtClean="0"/>
              <a:t> we introduce a monitor component to </a:t>
            </a:r>
            <a:r>
              <a:rPr lang="en-CA" baseline="0" dirty="0" err="1" smtClean="0"/>
              <a:t>XenStore</a:t>
            </a:r>
            <a:endParaRPr lang="en-CA" baseline="0" dirty="0" smtClean="0"/>
          </a:p>
          <a:p>
            <a:pPr marL="171450" indent="-171450">
              <a:buFontTx/>
              <a:buChar char="-"/>
            </a:pPr>
            <a:r>
              <a:rPr lang="en-CA" baseline="0" dirty="0" smtClean="0"/>
              <a:t>We can use the property that before each request, </a:t>
            </a:r>
            <a:r>
              <a:rPr lang="en-CA" baseline="0" dirty="0" err="1" smtClean="0"/>
              <a:t>XenStore</a:t>
            </a:r>
            <a:r>
              <a:rPr lang="en-CA" baseline="0" dirty="0" smtClean="0"/>
              <a:t> is in a known good state. Before it processes a request, it first informs the monitor which VM it’s about to process. The </a:t>
            </a:r>
            <a:r>
              <a:rPr lang="en-CA" baseline="0" dirty="0" smtClean="0"/>
              <a:t>ID of </a:t>
            </a:r>
            <a:r>
              <a:rPr lang="en-CA" baseline="0" dirty="0" smtClean="0"/>
              <a:t>this VM is locked into the monitor and can no longer be changed by </a:t>
            </a:r>
            <a:r>
              <a:rPr lang="en-CA" baseline="0" dirty="0" err="1" smtClean="0"/>
              <a:t>XenStore</a:t>
            </a:r>
            <a:endParaRPr lang="en-CA" baseline="0" dirty="0" smtClean="0"/>
          </a:p>
          <a:p>
            <a:pPr marL="171450" indent="-171450">
              <a:buFontTx/>
              <a:buChar char="-"/>
            </a:pPr>
            <a:r>
              <a:rPr lang="en-CA" baseline="0" dirty="0" smtClean="0"/>
              <a:t>When </a:t>
            </a:r>
            <a:r>
              <a:rPr lang="en-CA" baseline="0" dirty="0" err="1" smtClean="0"/>
              <a:t>XenStore</a:t>
            </a:r>
            <a:r>
              <a:rPr lang="en-CA" baseline="0" dirty="0" smtClean="0"/>
              <a:t> processes the request, it passes it through as before. The monitor now enforces an additional, external access control check on the incoming packet. In this case, the packet is from B, so it lets it through</a:t>
            </a:r>
          </a:p>
          <a:p>
            <a:pPr marL="171450" indent="-171450">
              <a:buFontTx/>
              <a:buChar char="-"/>
            </a:pPr>
            <a:r>
              <a:rPr lang="en-CA" baseline="0" dirty="0" smtClean="0"/>
              <a:t>Now when we go to restart </a:t>
            </a:r>
            <a:r>
              <a:rPr lang="en-CA" baseline="0" dirty="0" err="1" smtClean="0"/>
              <a:t>XenStore</a:t>
            </a:r>
            <a:r>
              <a:rPr lang="en-CA" baseline="0" dirty="0" smtClean="0"/>
              <a:t>, the hypervisor also tells the monitor that </a:t>
            </a:r>
            <a:r>
              <a:rPr lang="en-CA" baseline="0" dirty="0" err="1" smtClean="0"/>
              <a:t>XenStore</a:t>
            </a:r>
            <a:r>
              <a:rPr lang="en-CA" baseline="0" dirty="0" smtClean="0"/>
              <a:t>-Logic has been restored to a pristine state. The monitor clears its locked-in value and is ready to accept a new request from </a:t>
            </a:r>
            <a:r>
              <a:rPr lang="en-CA" baseline="0" dirty="0" err="1" smtClean="0"/>
              <a:t>XenStore</a:t>
            </a:r>
            <a:endParaRPr lang="en-CA" baseline="0" dirty="0" smtClean="0"/>
          </a:p>
          <a:p>
            <a:pPr marL="171450" indent="-171450">
              <a:buFontTx/>
              <a:buChar char="-"/>
            </a:pPr>
            <a:endParaRPr lang="en-CA" baseline="0" dirty="0" smtClean="0"/>
          </a:p>
          <a:p>
            <a:pPr marL="171450" indent="-171450">
              <a:buFontTx/>
              <a:buChar char="-"/>
            </a:pPr>
            <a:r>
              <a:rPr lang="en-CA" baseline="0" dirty="0" smtClean="0"/>
              <a:t>Let’s revisit the stepping stone attack. </a:t>
            </a:r>
            <a:r>
              <a:rPr lang="en-CA" baseline="0" dirty="0" err="1" smtClean="0"/>
              <a:t>XenStore</a:t>
            </a:r>
            <a:r>
              <a:rPr lang="en-CA" baseline="0" dirty="0" smtClean="0"/>
              <a:t> sees a message is waiting from B and tells the monitor. It </a:t>
            </a:r>
            <a:r>
              <a:rPr lang="en-CA" baseline="0" dirty="0" smtClean="0"/>
              <a:t>then </a:t>
            </a:r>
            <a:r>
              <a:rPr lang="en-CA" baseline="0" dirty="0" smtClean="0"/>
              <a:t>processes the request, which results in </a:t>
            </a:r>
            <a:r>
              <a:rPr lang="en-CA" baseline="0" dirty="0" err="1" smtClean="0"/>
              <a:t>XenStore</a:t>
            </a:r>
            <a:r>
              <a:rPr lang="en-CA" baseline="0" dirty="0" smtClean="0"/>
              <a:t> being </a:t>
            </a:r>
            <a:r>
              <a:rPr lang="en-CA" baseline="0" dirty="0" smtClean="0"/>
              <a:t>compromised</a:t>
            </a:r>
            <a:endParaRPr lang="en-CA" baseline="0" dirty="0" smtClean="0"/>
          </a:p>
          <a:p>
            <a:pPr marL="171450" indent="-171450">
              <a:buFontTx/>
              <a:buChar char="-"/>
            </a:pPr>
            <a:r>
              <a:rPr lang="en-CA" baseline="0" dirty="0" smtClean="0"/>
              <a:t>When the attacker attempts to forge a message from A to the store, the monitor sees that the message doesn’t match the VM it was expecting, and denies the request. The monitor informs the hypervisor that something bad happened, and </a:t>
            </a:r>
            <a:r>
              <a:rPr lang="en-CA" baseline="0" dirty="0" err="1" smtClean="0"/>
              <a:t>XenStore</a:t>
            </a:r>
            <a:r>
              <a:rPr lang="en-CA" baseline="0" dirty="0" smtClean="0"/>
              <a:t> is restarted</a:t>
            </a:r>
          </a:p>
          <a:p>
            <a:pPr marL="171450" indent="-171450">
              <a:buFontTx/>
              <a:buChar char="-"/>
            </a:pPr>
            <a:endParaRPr lang="en-CA" baseline="0" dirty="0" smtClean="0"/>
          </a:p>
          <a:p>
            <a:pPr marL="171450" indent="-171450">
              <a:buFontTx/>
              <a:buChar char="-"/>
            </a:pPr>
            <a:r>
              <a:rPr lang="en-CA" baseline="0" dirty="0" smtClean="0"/>
              <a:t>What this lets us do is drop privilege of </a:t>
            </a:r>
            <a:r>
              <a:rPr lang="en-CA" baseline="0" dirty="0" err="1" smtClean="0"/>
              <a:t>XenStore</a:t>
            </a:r>
            <a:r>
              <a:rPr lang="en-CA" baseline="0" dirty="0" smtClean="0"/>
              <a:t> to the guest that it’s processing. This effectively makes </a:t>
            </a:r>
            <a:r>
              <a:rPr lang="en-CA" baseline="0" dirty="0" err="1" smtClean="0"/>
              <a:t>XenStore</a:t>
            </a:r>
            <a:r>
              <a:rPr lang="en-CA" baseline="0" dirty="0" smtClean="0"/>
              <a:t>, and it’s long-lived, shared state, a dedicated resource per VM</a:t>
            </a:r>
          </a:p>
          <a:p>
            <a:pPr marL="171450" indent="-171450">
              <a:buFontTx/>
              <a:buChar char="-"/>
            </a:pPr>
            <a:r>
              <a:rPr lang="en-CA" baseline="0" dirty="0" smtClean="0"/>
              <a:t>The reason this works is because of that green area on this figure. When we’re in the green bit, we known </a:t>
            </a:r>
            <a:r>
              <a:rPr lang="en-CA" baseline="0" dirty="0" err="1" smtClean="0"/>
              <a:t>XenStore</a:t>
            </a:r>
            <a:r>
              <a:rPr lang="en-CA" baseline="0" dirty="0" smtClean="0"/>
              <a:t> is in a good state, since we just restarted it and haven’t processed any user data. Once we tell the monitor which guest we’re about to process, the limit access bar, then we no longer trust </a:t>
            </a:r>
            <a:r>
              <a:rPr lang="en-CA" baseline="0" dirty="0" err="1" smtClean="0"/>
              <a:t>XenStore</a:t>
            </a:r>
            <a:r>
              <a:rPr lang="en-CA" baseline="0" dirty="0" smtClean="0"/>
              <a:t> – it could be compromised</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30</a:t>
            </a:fld>
            <a:endParaRPr lang="en-US"/>
          </a:p>
        </p:txBody>
      </p:sp>
    </p:spTree>
    <p:extLst>
      <p:ext uri="{BB962C8B-B14F-4D97-AF65-F5344CB8AC3E}">
        <p14:creationId xmlns:p14="http://schemas.microsoft.com/office/powerpoint/2010/main" val="4046016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Each</a:t>
            </a:r>
            <a:r>
              <a:rPr lang="en-CA" baseline="0" dirty="0" smtClean="0"/>
              <a:t> service is now isolated to its own VM and exploits are contained within that VM</a:t>
            </a:r>
          </a:p>
          <a:p>
            <a:pPr marL="171450" indent="-171450">
              <a:buFontTx/>
              <a:buChar char="-"/>
            </a:pPr>
            <a:r>
              <a:rPr lang="en-CA" baseline="0" dirty="0" smtClean="0"/>
              <a:t>We offer the ability to provide shared-nothing configurations</a:t>
            </a:r>
          </a:p>
          <a:p>
            <a:pPr marL="171450" indent="-171450">
              <a:buFontTx/>
              <a:buChar char="-"/>
            </a:pPr>
            <a:r>
              <a:rPr lang="en-CA" baseline="0" dirty="0" smtClean="0"/>
              <a:t>In situations where there is sharing, we provide a secure audit facility to reason about the exposure to risk</a:t>
            </a:r>
          </a:p>
          <a:p>
            <a:pPr marL="171450" indent="-171450">
              <a:buFontTx/>
              <a:buChar char="-"/>
            </a:pPr>
            <a:r>
              <a:rPr lang="en-CA" baseline="0" dirty="0" smtClean="0"/>
              <a:t>This isolation allows us to consider the temporal properties of the components and restrict the time they run to the minimum necessary</a:t>
            </a:r>
          </a:p>
          <a:p>
            <a:pPr marL="171450" indent="-171450">
              <a:buFontTx/>
              <a:buChar char="-"/>
            </a:pPr>
            <a:endParaRPr lang="en-CA" baseline="0" dirty="0" smtClean="0"/>
          </a:p>
          <a:p>
            <a:pPr marL="171450" indent="-171450">
              <a:buFontTx/>
              <a:buChar char="-"/>
            </a:pPr>
            <a:r>
              <a:rPr lang="en-CA" baseline="0" dirty="0" smtClean="0"/>
              <a:t>A motivating reason for this isolation was the single privileged domain of trust. What do these privileges look like now?</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31</a:t>
            </a:fld>
            <a:endParaRPr lang="en-US"/>
          </a:p>
        </p:txBody>
      </p:sp>
    </p:spTree>
    <p:extLst>
      <p:ext uri="{BB962C8B-B14F-4D97-AF65-F5344CB8AC3E}">
        <p14:creationId xmlns:p14="http://schemas.microsoft.com/office/powerpoint/2010/main" val="2872173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Intuitively, it seems like our architecture is more secure, but how well does it fare against the vulnerabilities identified earlier?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What is the performance impact of this security?</a:t>
            </a:r>
          </a:p>
          <a:p>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32</a:t>
            </a:fld>
            <a:endParaRPr lang="en-US"/>
          </a:p>
        </p:txBody>
      </p:sp>
    </p:spTree>
    <p:extLst>
      <p:ext uri="{BB962C8B-B14F-4D97-AF65-F5344CB8AC3E}">
        <p14:creationId xmlns:p14="http://schemas.microsoft.com/office/powerpoint/2010/main" val="335230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Tonnes of services</a:t>
            </a:r>
            <a:r>
              <a:rPr lang="en-CA" baseline="0" dirty="0" smtClean="0"/>
              <a:t> are running in the cloud</a:t>
            </a:r>
          </a:p>
          <a:p>
            <a:pPr marL="171450" indent="-171450">
              <a:buFontTx/>
              <a:buChar char="-"/>
            </a:pPr>
            <a:r>
              <a:rPr lang="en-CA" dirty="0" smtClean="0"/>
              <a:t>But are the virtualization platforms</a:t>
            </a:r>
            <a:r>
              <a:rPr lang="en-CA" baseline="0" dirty="0" smtClean="0"/>
              <a:t> they run on really trustworthy?</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a:t>
            </a:fld>
            <a:endParaRPr lang="en-US"/>
          </a:p>
        </p:txBody>
      </p:sp>
    </p:spTree>
    <p:extLst>
      <p:ext uri="{BB962C8B-B14F-4D97-AF65-F5344CB8AC3E}">
        <p14:creationId xmlns:p14="http://schemas.microsoft.com/office/powerpoint/2010/main" val="2409777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dirty="0" smtClean="0"/>
              <a:t>To understand the performance</a:t>
            </a:r>
            <a:r>
              <a:rPr lang="en-CA" sz="1200" baseline="0" dirty="0" smtClean="0"/>
              <a:t> impacts and overheads, we ask several questions:</a:t>
            </a:r>
          </a:p>
          <a:p>
            <a:pPr marL="628650" lvl="1" indent="-171450">
              <a:buFontTx/>
              <a:buChar char="-"/>
            </a:pPr>
            <a:r>
              <a:rPr lang="en-CA" sz="1200" dirty="0" smtClean="0"/>
              <a:t>What do privileges look like now?</a:t>
            </a:r>
          </a:p>
          <a:p>
            <a:pPr marL="628650" lvl="1" indent="-171450">
              <a:buFontTx/>
              <a:buChar char="-"/>
            </a:pPr>
            <a:r>
              <a:rPr lang="en-CA" sz="1200" dirty="0" smtClean="0"/>
              <a:t>What is the impact on the security of the system?</a:t>
            </a:r>
          </a:p>
          <a:p>
            <a:pPr marL="628650" lvl="1" indent="-171450">
              <a:buFontTx/>
              <a:buChar char="-"/>
            </a:pPr>
            <a:r>
              <a:rPr lang="en-CA" sz="1200" dirty="0" smtClean="0"/>
              <a:t>What are the overheads?</a:t>
            </a:r>
          </a:p>
          <a:p>
            <a:pPr marL="628650" lvl="1" indent="-171450">
              <a:buFontTx/>
              <a:buChar char="-"/>
            </a:pPr>
            <a:r>
              <a:rPr lang="en-CA" sz="1200" dirty="0" smtClean="0"/>
              <a:t>What impact does isolation have on performance?</a:t>
            </a:r>
          </a:p>
          <a:p>
            <a:pPr marL="628650" lvl="1" indent="-171450">
              <a:buFontTx/>
              <a:buChar char="-"/>
            </a:pPr>
            <a:r>
              <a:rPr lang="en-CA" sz="1200" dirty="0" smtClean="0"/>
              <a:t>What impact do restarts have on performance?</a:t>
            </a:r>
          </a:p>
          <a:p>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33</a:t>
            </a:fld>
            <a:endParaRPr lang="en-US"/>
          </a:p>
        </p:txBody>
      </p:sp>
    </p:spTree>
    <p:extLst>
      <p:ext uri="{BB962C8B-B14F-4D97-AF65-F5344CB8AC3E}">
        <p14:creationId xmlns:p14="http://schemas.microsoft.com/office/powerpoint/2010/main" val="2027773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Previously</a:t>
            </a:r>
            <a:r>
              <a:rPr lang="en-CA" baseline="0" dirty="0" smtClean="0"/>
              <a:t> all of these components effective had all of these privileges</a:t>
            </a:r>
          </a:p>
          <a:p>
            <a:pPr marL="171450" indent="-171450">
              <a:buFontTx/>
              <a:buChar char="-"/>
            </a:pPr>
            <a:r>
              <a:rPr lang="en-CA" baseline="0" dirty="0" smtClean="0"/>
              <a:t>The most highly privileged components now are the ones that can access memory</a:t>
            </a:r>
          </a:p>
          <a:p>
            <a:pPr marL="628650" lvl="1" indent="-171450">
              <a:buFontTx/>
              <a:buChar char="-"/>
            </a:pPr>
            <a:r>
              <a:rPr lang="en-CA" baseline="0" dirty="0" smtClean="0"/>
              <a:t>The system boot component is disposable and of no concern</a:t>
            </a:r>
          </a:p>
          <a:p>
            <a:pPr marL="628650" lvl="1" indent="-171450">
              <a:buFontTx/>
              <a:buChar char="-"/>
            </a:pPr>
            <a:r>
              <a:rPr lang="en-CA" baseline="0" dirty="0" smtClean="0"/>
              <a:t>For the builder, we use a tiny, custom-built OS specifically designed for only building VMs</a:t>
            </a:r>
          </a:p>
        </p:txBody>
      </p:sp>
      <p:sp>
        <p:nvSpPr>
          <p:cNvPr id="4" name="Slide Number Placeholder 3"/>
          <p:cNvSpPr>
            <a:spLocks noGrp="1"/>
          </p:cNvSpPr>
          <p:nvPr>
            <p:ph type="sldNum" sz="quarter" idx="10"/>
          </p:nvPr>
        </p:nvSpPr>
        <p:spPr/>
        <p:txBody>
          <a:bodyPr/>
          <a:lstStyle/>
          <a:p>
            <a:fld id="{D4F2D9BD-85CE-4CC4-97E8-8DB0C82E3C17}" type="slidenum">
              <a:rPr lang="en-US" smtClean="0"/>
              <a:t>34</a:t>
            </a:fld>
            <a:endParaRPr lang="en-US"/>
          </a:p>
        </p:txBody>
      </p:sp>
    </p:spTree>
    <p:extLst>
      <p:ext uri="{BB962C8B-B14F-4D97-AF65-F5344CB8AC3E}">
        <p14:creationId xmlns:p14="http://schemas.microsoft.com/office/powerpoint/2010/main" val="1876818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35</a:t>
            </a:fld>
            <a:endParaRPr lang="en-US"/>
          </a:p>
        </p:txBody>
      </p:sp>
    </p:spTree>
    <p:extLst>
      <p:ext uri="{BB962C8B-B14F-4D97-AF65-F5344CB8AC3E}">
        <p14:creationId xmlns:p14="http://schemas.microsoft.com/office/powerpoint/2010/main" val="1349299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A typical configuration for Dom0 gives it 768MB of memory</a:t>
            </a:r>
          </a:p>
          <a:p>
            <a:pPr marL="171450" indent="-171450">
              <a:buFontTx/>
              <a:buChar char="-"/>
            </a:pPr>
            <a:r>
              <a:rPr lang="en-CA" baseline="0" dirty="0" smtClean="0"/>
              <a:t>The total listed here doesn’t include the System Boot and PCI </a:t>
            </a:r>
            <a:r>
              <a:rPr lang="en-CA" baseline="0" dirty="0" err="1" smtClean="0"/>
              <a:t>Config</a:t>
            </a:r>
            <a:r>
              <a:rPr lang="en-CA" baseline="0" dirty="0" smtClean="0"/>
              <a:t> components, as these are destroyed after boot and their memory reclaimed and reused by the system</a:t>
            </a:r>
            <a:endParaRPr lang="en-CA" baseline="0" dirty="0" smtClean="0"/>
          </a:p>
          <a:p>
            <a:pPr marL="171450" indent="-171450">
              <a:buFontTx/>
              <a:buChar char="-"/>
            </a:pPr>
            <a:r>
              <a:rPr lang="en-CA" baseline="0" dirty="0" smtClean="0"/>
              <a:t>Before you think I’m claiming we use less memory, in a traditional Dom0, adding new components results in a more or less static use of memory. However, in our system, each additional component results in a new VM and a higher memory requirement</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36</a:t>
            </a:fld>
            <a:endParaRPr lang="en-US"/>
          </a:p>
        </p:txBody>
      </p:sp>
    </p:spTree>
    <p:extLst>
      <p:ext uri="{BB962C8B-B14F-4D97-AF65-F5344CB8AC3E}">
        <p14:creationId xmlns:p14="http://schemas.microsoft.com/office/powerpoint/2010/main" val="1360866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These graphs show us the performance of isolating components</a:t>
            </a:r>
          </a:p>
          <a:p>
            <a:pPr marL="171450" indent="-171450">
              <a:buFontTx/>
              <a:buChar char="-"/>
            </a:pPr>
            <a:r>
              <a:rPr lang="en-CA" baseline="0" dirty="0" smtClean="0"/>
              <a:t>In both cases, the dark bars represent </a:t>
            </a:r>
            <a:r>
              <a:rPr lang="en-CA" baseline="0" dirty="0" err="1" smtClean="0"/>
              <a:t>Xen</a:t>
            </a:r>
            <a:r>
              <a:rPr lang="en-CA" baseline="0" dirty="0" smtClean="0"/>
              <a:t> with a typical Dom0 install and the light bars represent </a:t>
            </a:r>
            <a:r>
              <a:rPr lang="en-CA" baseline="0" dirty="0" err="1" smtClean="0"/>
              <a:t>Xoar</a:t>
            </a:r>
            <a:endParaRPr lang="en-CA" baseline="0" dirty="0"/>
          </a:p>
          <a:p>
            <a:pPr marL="171450" indent="-171450">
              <a:buFontTx/>
              <a:buChar char="-"/>
            </a:pPr>
            <a:r>
              <a:rPr lang="en-CA" baseline="0" dirty="0" smtClean="0"/>
              <a:t>On the left, we have results from a typical array of Postmark test configurations</a:t>
            </a:r>
          </a:p>
          <a:p>
            <a:pPr marL="171450" indent="-171450">
              <a:buFontTx/>
              <a:buChar char="-"/>
            </a:pPr>
            <a:r>
              <a:rPr lang="en-CA" baseline="0" dirty="0" smtClean="0"/>
              <a:t>On the right, we have the results of fetching two files with </a:t>
            </a:r>
            <a:r>
              <a:rPr lang="en-CA" baseline="0" dirty="0" err="1" smtClean="0"/>
              <a:t>wget</a:t>
            </a:r>
            <a:r>
              <a:rPr lang="en-CA" baseline="0" dirty="0" smtClean="0"/>
              <a:t>. The first two are fetching a 512MB file to /</a:t>
            </a:r>
            <a:r>
              <a:rPr lang="en-CA" baseline="0" dirty="0" err="1" smtClean="0"/>
              <a:t>dev</a:t>
            </a:r>
            <a:r>
              <a:rPr lang="en-CA" baseline="0" dirty="0" smtClean="0"/>
              <a:t>/null and to disk, then doing the same with a 2GB file</a:t>
            </a:r>
          </a:p>
          <a:p>
            <a:pPr marL="171450" indent="-171450">
              <a:buFontTx/>
              <a:buChar char="-"/>
            </a:pPr>
            <a:r>
              <a:rPr lang="en-CA" baseline="0" dirty="0" smtClean="0"/>
              <a:t>As we can see, </a:t>
            </a:r>
            <a:r>
              <a:rPr lang="en-CA" baseline="0" dirty="0" err="1" smtClean="0"/>
              <a:t>Xoar’s</a:t>
            </a:r>
            <a:r>
              <a:rPr lang="en-CA" baseline="0" dirty="0" smtClean="0"/>
              <a:t> performance is on part with a standard </a:t>
            </a:r>
            <a:r>
              <a:rPr lang="en-CA" baseline="0" dirty="0" err="1" smtClean="0"/>
              <a:t>Xen</a:t>
            </a:r>
            <a:r>
              <a:rPr lang="en-CA" baseline="0" dirty="0" smtClean="0"/>
              <a:t> install</a:t>
            </a:r>
          </a:p>
        </p:txBody>
      </p:sp>
      <p:sp>
        <p:nvSpPr>
          <p:cNvPr id="4" name="Slide Number Placeholder 3"/>
          <p:cNvSpPr>
            <a:spLocks noGrp="1"/>
          </p:cNvSpPr>
          <p:nvPr>
            <p:ph type="sldNum" sz="quarter" idx="10"/>
          </p:nvPr>
        </p:nvSpPr>
        <p:spPr/>
        <p:txBody>
          <a:bodyPr/>
          <a:lstStyle/>
          <a:p>
            <a:fld id="{D4F2D9BD-85CE-4CC4-97E8-8DB0C82E3C17}" type="slidenum">
              <a:rPr lang="en-US" smtClean="0"/>
              <a:t>37</a:t>
            </a:fld>
            <a:endParaRPr lang="en-US"/>
          </a:p>
        </p:txBody>
      </p:sp>
    </p:spTree>
    <p:extLst>
      <p:ext uri="{BB962C8B-B14F-4D97-AF65-F5344CB8AC3E}">
        <p14:creationId xmlns:p14="http://schemas.microsoft.com/office/powerpoint/2010/main" val="2406140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Earlier, I talked about our efficient</a:t>
            </a:r>
            <a:r>
              <a:rPr lang="en-CA" baseline="0" dirty="0" smtClean="0"/>
              <a:t> snapshot mechanism. But how efficient is it really?</a:t>
            </a:r>
          </a:p>
          <a:p>
            <a:pPr marL="171450" indent="-171450">
              <a:buFontTx/>
              <a:buChar char="-"/>
            </a:pPr>
            <a:r>
              <a:rPr lang="en-CA" baseline="0" dirty="0" smtClean="0"/>
              <a:t>This graph shows us the results of running a kernel build over </a:t>
            </a:r>
            <a:r>
              <a:rPr lang="en-CA" baseline="0" dirty="0" err="1" smtClean="0"/>
              <a:t>nfs</a:t>
            </a:r>
            <a:endParaRPr lang="en-CA" baseline="0" dirty="0" smtClean="0"/>
          </a:p>
          <a:p>
            <a:pPr marL="171450" indent="-171450">
              <a:buFontTx/>
              <a:buChar char="-"/>
            </a:pPr>
            <a:r>
              <a:rPr lang="en-CA" baseline="0" dirty="0" smtClean="0"/>
              <a:t>The first bar (blue) is a typical </a:t>
            </a:r>
            <a:r>
              <a:rPr lang="en-CA" baseline="0" dirty="0" err="1" smtClean="0"/>
              <a:t>Xen</a:t>
            </a:r>
            <a:r>
              <a:rPr lang="en-CA" baseline="0" dirty="0" smtClean="0"/>
              <a:t>/Dom0 setup, followed by </a:t>
            </a:r>
            <a:r>
              <a:rPr lang="en-CA" baseline="0" dirty="0" err="1" smtClean="0"/>
              <a:t>Xoar</a:t>
            </a:r>
            <a:r>
              <a:rPr lang="en-CA" baseline="0" dirty="0" smtClean="0"/>
              <a:t> with no restarts (green). We then restart the network driver every 10 (orange) and 5 (pink) seconds</a:t>
            </a:r>
          </a:p>
          <a:p>
            <a:pPr marL="171450" indent="-171450">
              <a:buFontTx/>
              <a:buChar char="-"/>
            </a:pPr>
            <a:r>
              <a:rPr lang="en-CA" baseline="0" dirty="0" smtClean="0"/>
              <a:t>As we can see, the performance impact of doing these restarts, even every 5 seconds, is low</a:t>
            </a:r>
            <a:endParaRPr lang="en-CA" dirty="0" smtClean="0"/>
          </a:p>
        </p:txBody>
      </p:sp>
      <p:sp>
        <p:nvSpPr>
          <p:cNvPr id="4" name="Slide Number Placeholder 3"/>
          <p:cNvSpPr>
            <a:spLocks noGrp="1"/>
          </p:cNvSpPr>
          <p:nvPr>
            <p:ph type="sldNum" sz="quarter" idx="10"/>
          </p:nvPr>
        </p:nvSpPr>
        <p:spPr/>
        <p:txBody>
          <a:bodyPr/>
          <a:lstStyle/>
          <a:p>
            <a:fld id="{D4F2D9BD-85CE-4CC4-97E8-8DB0C82E3C17}" type="slidenum">
              <a:rPr lang="en-US" smtClean="0"/>
              <a:t>38</a:t>
            </a:fld>
            <a:endParaRPr lang="en-US"/>
          </a:p>
        </p:txBody>
      </p:sp>
    </p:spTree>
    <p:extLst>
      <p:ext uri="{BB962C8B-B14F-4D97-AF65-F5344CB8AC3E}">
        <p14:creationId xmlns:p14="http://schemas.microsoft.com/office/powerpoint/2010/main" val="2640903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We are currently</a:t>
            </a:r>
            <a:r>
              <a:rPr lang="en-CA" baseline="0" dirty="0" smtClean="0"/>
              <a:t> updating our patches to release upstream to the </a:t>
            </a:r>
            <a:r>
              <a:rPr lang="en-CA" baseline="0" dirty="0" err="1" smtClean="0"/>
              <a:t>xen</a:t>
            </a:r>
            <a:r>
              <a:rPr lang="en-CA" baseline="0" dirty="0" smtClean="0"/>
              <a:t>-unstable tree</a:t>
            </a:r>
          </a:p>
          <a:p>
            <a:pPr marL="0" indent="0">
              <a:buFontTx/>
              <a:buNone/>
            </a:pP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40</a:t>
            </a:fld>
            <a:endParaRPr lang="en-US"/>
          </a:p>
        </p:txBody>
      </p:sp>
    </p:spTree>
    <p:extLst>
      <p:ext uri="{BB962C8B-B14F-4D97-AF65-F5344CB8AC3E}">
        <p14:creationId xmlns:p14="http://schemas.microsoft.com/office/powerpoint/2010/main" val="394533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As a user of these systems, you don’t know who you’re going to be running along side. It could be a competing</a:t>
            </a:r>
            <a:r>
              <a:rPr lang="en-CA" baseline="0" dirty="0" smtClean="0"/>
              <a:t> service</a:t>
            </a:r>
          </a:p>
          <a:p>
            <a:pPr marL="171450" indent="-171450">
              <a:buFontTx/>
              <a:buChar char="-"/>
            </a:pPr>
            <a:r>
              <a:rPr lang="en-CA" baseline="0" dirty="0" smtClean="0"/>
              <a:t>Why are users willing to put so much trust in the hypervisor?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One reason we’ve been given is that they have a small code base. For </a:t>
            </a:r>
            <a:r>
              <a:rPr lang="en-CA" baseline="0" dirty="0" err="1" smtClean="0"/>
              <a:t>eg</a:t>
            </a:r>
            <a:r>
              <a:rPr lang="en-CA" baseline="0" dirty="0" smtClean="0"/>
              <a:t>, </a:t>
            </a:r>
            <a:r>
              <a:rPr lang="en-CA" baseline="0" dirty="0" err="1" smtClean="0"/>
              <a:t>Xen</a:t>
            </a:r>
            <a:r>
              <a:rPr lang="en-CA" baseline="0" dirty="0" smtClean="0"/>
              <a:t> has only 280K </a:t>
            </a:r>
            <a:r>
              <a:rPr lang="en-CA" baseline="0" dirty="0" err="1" smtClean="0"/>
              <a:t>LoC</a:t>
            </a:r>
            <a:endParaRPr lang="en-CA"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There’s been a wealth of research on making them even smaller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But the more important observation is that they offer a narrow interface to guests: one very similar to that of the hardware. This makes it considerably easier to check and validate the correctness of the hypervisor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Is this trust well-placed? How have hypervisor fared in the wild?</a:t>
            </a:r>
            <a:endParaRPr lang="en-CA" dirty="0" smtClean="0"/>
          </a:p>
        </p:txBody>
      </p:sp>
      <p:sp>
        <p:nvSpPr>
          <p:cNvPr id="4" name="Slide Number Placeholder 3"/>
          <p:cNvSpPr>
            <a:spLocks noGrp="1"/>
          </p:cNvSpPr>
          <p:nvPr>
            <p:ph type="sldNum" sz="quarter" idx="10"/>
          </p:nvPr>
        </p:nvSpPr>
        <p:spPr/>
        <p:txBody>
          <a:bodyPr/>
          <a:lstStyle/>
          <a:p>
            <a:fld id="{D4F2D9BD-85CE-4CC4-97E8-8DB0C82E3C17}" type="slidenum">
              <a:rPr lang="en-US" smtClean="0"/>
              <a:t>4</a:t>
            </a:fld>
            <a:endParaRPr lang="en-US"/>
          </a:p>
        </p:txBody>
      </p:sp>
    </p:spTree>
    <p:extLst>
      <p:ext uri="{BB962C8B-B14F-4D97-AF65-F5344CB8AC3E}">
        <p14:creationId xmlns:p14="http://schemas.microsoft.com/office/powerpoint/2010/main" val="295324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We decided to see what CERT had to say about this</a:t>
            </a:r>
          </a:p>
          <a:p>
            <a:pPr marL="171450" indent="-171450">
              <a:buFontTx/>
              <a:buChar char="-"/>
            </a:pPr>
            <a:r>
              <a:rPr lang="en-CA" dirty="0" smtClean="0"/>
              <a:t>Turns out, the hypervisor is pretty secure!</a:t>
            </a:r>
          </a:p>
          <a:p>
            <a:pPr marL="628650" lvl="1" indent="-171450">
              <a:buFontTx/>
              <a:buChar char="-"/>
            </a:pPr>
            <a:r>
              <a:rPr lang="en-CA" dirty="0" smtClean="0"/>
              <a:t>Only</a:t>
            </a:r>
            <a:r>
              <a:rPr lang="en-CA" baseline="0" dirty="0" smtClean="0"/>
              <a:t> 2! reported vulnerabilities</a:t>
            </a:r>
          </a:p>
          <a:p>
            <a:pPr marL="171450" lvl="0" indent="-171450">
              <a:buFontTx/>
              <a:buChar char="-"/>
            </a:pPr>
            <a:r>
              <a:rPr lang="en-CA" baseline="0" dirty="0" smtClean="0"/>
              <a:t>Which leaves us with a very important question: what the heck are all the others?</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5</a:t>
            </a:fld>
            <a:endParaRPr lang="en-US"/>
          </a:p>
        </p:txBody>
      </p:sp>
    </p:spTree>
    <p:extLst>
      <p:ext uri="{BB962C8B-B14F-4D97-AF65-F5344CB8AC3E}">
        <p14:creationId xmlns:p14="http://schemas.microsoft.com/office/powerpoint/2010/main" val="170592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Additional interfaces on top of hypervisor</a:t>
            </a:r>
          </a:p>
          <a:p>
            <a:pPr marL="171450" indent="-171450">
              <a:buFontTx/>
              <a:buChar char="-"/>
            </a:pPr>
            <a:r>
              <a:rPr lang="en-CA" dirty="0" smtClean="0"/>
              <a:t>Lots</a:t>
            </a:r>
            <a:r>
              <a:rPr lang="en-CA" baseline="0" dirty="0" smtClean="0"/>
              <a:t> of complexity because of the many different services being hosted</a:t>
            </a:r>
          </a:p>
          <a:p>
            <a:pPr marL="171450" indent="-171450">
              <a:buFontTx/>
              <a:buChar char="-"/>
            </a:pPr>
            <a:r>
              <a:rPr lang="en-CA" baseline="0" dirty="0" smtClean="0"/>
              <a:t>All run in monolithic domain of trust</a:t>
            </a:r>
            <a:endParaRPr lang="en-CA" dirty="0" smtClean="0"/>
          </a:p>
          <a:p>
            <a:pPr marL="171450" indent="-171450">
              <a:buFontTx/>
              <a:buChar char="-"/>
            </a:pPr>
            <a:endParaRPr lang="en-CA" dirty="0" smtClean="0"/>
          </a:p>
          <a:p>
            <a:pPr marL="171450" indent="-171450">
              <a:buFontTx/>
              <a:buChar char="-"/>
            </a:pPr>
            <a:r>
              <a:rPr lang="en-CA" dirty="0" smtClean="0"/>
              <a:t>What does</a:t>
            </a:r>
            <a:r>
              <a:rPr lang="en-CA" baseline="0" dirty="0" smtClean="0"/>
              <a:t> the hypervisor do? (isolation, scheduling, memory)</a:t>
            </a:r>
          </a:p>
          <a:p>
            <a:pPr marL="171450" indent="-171450">
              <a:buFontTx/>
              <a:buChar char="-"/>
            </a:pPr>
            <a:r>
              <a:rPr lang="en-CA" baseline="0" dirty="0" smtClean="0"/>
              <a:t>But commodity VMs need more to work</a:t>
            </a:r>
          </a:p>
          <a:p>
            <a:pPr marL="171450" indent="-171450">
              <a:buFontTx/>
              <a:buChar char="-"/>
            </a:pPr>
            <a:r>
              <a:rPr lang="en-CA" baseline="0" dirty="0" smtClean="0"/>
              <a:t>Devices, management, communication</a:t>
            </a:r>
          </a:p>
          <a:p>
            <a:pPr marL="171450" indent="-171450">
              <a:buFontTx/>
              <a:buChar char="-"/>
            </a:pPr>
            <a:r>
              <a:rPr lang="en-CA" baseline="0" dirty="0" smtClean="0"/>
              <a:t>Complex set of interdependent interfaces between all of these components</a:t>
            </a:r>
          </a:p>
          <a:p>
            <a:pPr marL="171450" indent="-171450">
              <a:buFontTx/>
              <a:buChar char="-"/>
            </a:pPr>
            <a:r>
              <a:rPr lang="en-CA" baseline="0" dirty="0" smtClean="0"/>
              <a:t>Typically, these are services are in a single monolithic domain of trust (control VM, dom0)</a:t>
            </a:r>
          </a:p>
          <a:p>
            <a:pPr marL="171450" indent="-171450">
              <a:buFontTx/>
              <a:buChar char="-"/>
            </a:pPr>
            <a:r>
              <a:rPr lang="en-CA" baseline="0" dirty="0" smtClean="0"/>
              <a:t>The implication is that an exploited in a service component affects not only the other guests that reply on that service, but the attack could break outside that service into the control VM, and compromise every other service</a:t>
            </a:r>
          </a:p>
          <a:p>
            <a:pPr marL="171450" indent="-171450">
              <a:buFontTx/>
              <a:buChar char="-"/>
            </a:pPr>
            <a:r>
              <a:rPr lang="en-CA" baseline="0" dirty="0" smtClean="0"/>
              <a:t>Even more concerning, the control VM has a single privileged interface to the hypervisor</a:t>
            </a:r>
          </a:p>
          <a:p>
            <a:pPr marL="171450" indent="-171450">
              <a:buFontTx/>
              <a:buChar char="-"/>
            </a:pPr>
            <a:r>
              <a:rPr lang="en-CA" baseline="0" dirty="0" smtClean="0"/>
              <a:t>This interface allows managing device, creating and destroying VMs, and arbitrarily accessing the memory of any VM on the system</a:t>
            </a:r>
          </a:p>
          <a:p>
            <a:pPr marL="171450" indent="-171450">
              <a:buFontTx/>
              <a:buChar char="-"/>
            </a:pPr>
            <a:endParaRPr lang="en-CA" baseline="0" dirty="0" smtClean="0"/>
          </a:p>
          <a:p>
            <a:pPr marL="171450" indent="-171450">
              <a:buFontTx/>
              <a:buChar char="-"/>
            </a:pPr>
            <a:r>
              <a:rPr lang="en-CA" baseline="0" dirty="0" smtClean="0"/>
              <a:t>So really what this means, is that a compromise of *any* one of these components could result in a compromise of the *entire* system</a:t>
            </a:r>
          </a:p>
          <a:p>
            <a:pPr marL="171450" indent="-171450">
              <a:buFontTx/>
              <a:buChar char="-"/>
            </a:pPr>
            <a:endParaRPr lang="en-CA" baseline="0" dirty="0" smtClean="0"/>
          </a:p>
          <a:p>
            <a:pPr marL="171450" indent="-171450">
              <a:buFontTx/>
              <a:buChar char="-"/>
            </a:pPr>
            <a:r>
              <a:rPr lang="en-CA" baseline="0" dirty="0" smtClean="0"/>
              <a:t>How much of a concern is this?</a:t>
            </a:r>
          </a:p>
          <a:p>
            <a:pPr marL="171450" indent="-171450">
              <a:buFontTx/>
              <a:buChar char="-"/>
            </a:pPr>
            <a:r>
              <a:rPr lang="en-CA" baseline="0" dirty="0" smtClean="0"/>
              <a:t>It turns out that the other 90% of the CERT vulnerabilities are against these components</a:t>
            </a:r>
          </a:p>
          <a:p>
            <a:pPr marL="171450" indent="-171450">
              <a:buFontTx/>
              <a:buChar char="-"/>
            </a:pPr>
            <a:endParaRPr lang="en-CA" baseline="0" dirty="0" smtClean="0"/>
          </a:p>
          <a:p>
            <a:pPr marL="171450" indent="-171450">
              <a:buFontTx/>
              <a:buChar char="-"/>
            </a:pPr>
            <a:r>
              <a:rPr lang="en-CA" baseline="0" dirty="0" smtClean="0"/>
              <a:t>Given the number of vulnerabilities against services in the control VM, we felt that it was time to address the elephant in the room that has been largely ignored</a:t>
            </a:r>
          </a:p>
          <a:p>
            <a:pPr marL="171450" indent="-171450">
              <a:buFontTx/>
              <a:buChar char="-"/>
            </a:pPr>
            <a:endParaRPr lang="en-CA" baseline="0" dirty="0" smtClean="0"/>
          </a:p>
          <a:p>
            <a:pPr marL="171450" indent="-171450">
              <a:buFontTx/>
              <a:buChar char="-"/>
            </a:pPr>
            <a:r>
              <a:rPr lang="en-CA" baseline="0" dirty="0" smtClean="0"/>
              <a:t>We addressed this problem by</a:t>
            </a:r>
          </a:p>
          <a:p>
            <a:pPr marL="628650" lvl="1" indent="-171450">
              <a:buFontTx/>
              <a:buChar char="-"/>
            </a:pPr>
            <a:r>
              <a:rPr lang="en-CA" baseline="0" dirty="0" smtClean="0"/>
              <a:t>Isolating guests from unrequired services. A service that a guest does not rely on should not be able to compromise its security</a:t>
            </a:r>
          </a:p>
          <a:p>
            <a:pPr marL="628650" lvl="1" indent="-171450">
              <a:buFontTx/>
              <a:buChar char="-"/>
            </a:pPr>
            <a:r>
              <a:rPr lang="en-CA" baseline="0" dirty="0" smtClean="0"/>
              <a:t>Containing the scope of exploits to only that service which contains the vulnerability</a:t>
            </a:r>
          </a:p>
          <a:p>
            <a:pPr marL="628650" lvl="1" indent="-171450">
              <a:buFontTx/>
              <a:buChar char="-"/>
            </a:pPr>
            <a:endParaRPr lang="en-CA" baseline="0" dirty="0" smtClean="0"/>
          </a:p>
          <a:p>
            <a:pPr marL="171450" lvl="0" indent="-171450">
              <a:buFontTx/>
              <a:buChar char="-"/>
            </a:pPr>
            <a:r>
              <a:rPr lang="en-CA" baseline="0" dirty="0" smtClean="0"/>
              <a:t>In order to make our work more attractive to real deployments, we gave ourselves a strict constraint: we cannot sacrifice the functionality, performance, or maintainability of the system</a:t>
            </a:r>
          </a:p>
          <a:p>
            <a:pPr marL="171450" lvl="0" indent="-171450">
              <a:buFontTx/>
              <a:buChar char="-"/>
            </a:pPr>
            <a:endParaRPr lang="en-CA" baseline="0" dirty="0" smtClean="0"/>
          </a:p>
          <a:p>
            <a:pPr marL="171450" lvl="0" indent="-171450">
              <a:buFontTx/>
              <a:buChar char="-"/>
            </a:pPr>
            <a:r>
              <a:rPr lang="en-CA" baseline="0" dirty="0" smtClean="0"/>
              <a:t>What this work is really about is understanding and managing exposure to risk in a real world system</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6</a:t>
            </a:fld>
            <a:endParaRPr lang="en-US"/>
          </a:p>
        </p:txBody>
      </p:sp>
    </p:spTree>
    <p:extLst>
      <p:ext uri="{BB962C8B-B14F-4D97-AF65-F5344CB8AC3E}">
        <p14:creationId xmlns:p14="http://schemas.microsoft.com/office/powerpoint/2010/main" val="118345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Additional interfaces on top of hypervisor</a:t>
            </a:r>
          </a:p>
          <a:p>
            <a:pPr marL="171450" indent="-171450">
              <a:buFontTx/>
              <a:buChar char="-"/>
            </a:pPr>
            <a:r>
              <a:rPr lang="en-CA" dirty="0" smtClean="0"/>
              <a:t>Lots</a:t>
            </a:r>
            <a:r>
              <a:rPr lang="en-CA" baseline="0" dirty="0" smtClean="0"/>
              <a:t> of complexity because of the many different services being hosted</a:t>
            </a:r>
          </a:p>
          <a:p>
            <a:pPr marL="171450" indent="-171450">
              <a:buFontTx/>
              <a:buChar char="-"/>
            </a:pPr>
            <a:r>
              <a:rPr lang="en-CA" baseline="0" dirty="0" smtClean="0"/>
              <a:t>All run in monolithic domain of trust</a:t>
            </a:r>
            <a:endParaRPr lang="en-CA" dirty="0" smtClean="0"/>
          </a:p>
          <a:p>
            <a:pPr marL="171450" indent="-171450">
              <a:buFontTx/>
              <a:buChar char="-"/>
            </a:pPr>
            <a:endParaRPr lang="en-CA" dirty="0" smtClean="0"/>
          </a:p>
          <a:p>
            <a:pPr marL="171450" indent="-171450">
              <a:buFontTx/>
              <a:buChar char="-"/>
            </a:pPr>
            <a:r>
              <a:rPr lang="en-CA" dirty="0" smtClean="0"/>
              <a:t>What does</a:t>
            </a:r>
            <a:r>
              <a:rPr lang="en-CA" baseline="0" dirty="0" smtClean="0"/>
              <a:t> the hypervisor do? (isolation, scheduling, memory)</a:t>
            </a:r>
          </a:p>
          <a:p>
            <a:pPr marL="171450" indent="-171450">
              <a:buFontTx/>
              <a:buChar char="-"/>
            </a:pPr>
            <a:r>
              <a:rPr lang="en-CA" baseline="0" dirty="0" smtClean="0"/>
              <a:t>But commodity VMs need more to work</a:t>
            </a:r>
          </a:p>
          <a:p>
            <a:pPr marL="171450" indent="-171450">
              <a:buFontTx/>
              <a:buChar char="-"/>
            </a:pPr>
            <a:r>
              <a:rPr lang="en-CA" baseline="0" dirty="0" smtClean="0"/>
              <a:t>Devices, management, communication</a:t>
            </a:r>
          </a:p>
          <a:p>
            <a:pPr marL="171450" indent="-171450">
              <a:buFontTx/>
              <a:buChar char="-"/>
            </a:pPr>
            <a:r>
              <a:rPr lang="en-CA" baseline="0" dirty="0" smtClean="0"/>
              <a:t>Complex set of interdependent interfaces between all of these components</a:t>
            </a:r>
          </a:p>
          <a:p>
            <a:pPr marL="171450" indent="-171450">
              <a:buFontTx/>
              <a:buChar char="-"/>
            </a:pPr>
            <a:r>
              <a:rPr lang="en-CA" baseline="0" dirty="0" smtClean="0"/>
              <a:t>Typically, these are services are in a single monolithic domain of trust (control VM, dom0)</a:t>
            </a:r>
          </a:p>
          <a:p>
            <a:pPr marL="171450" indent="-171450">
              <a:buFontTx/>
              <a:buChar char="-"/>
            </a:pPr>
            <a:r>
              <a:rPr lang="en-CA" baseline="0" dirty="0" smtClean="0"/>
              <a:t>The implication is that an exploited in a service component affects not only the other guests that reply on that service, but the attack could break outside that service into the control VM, and compromise every other service</a:t>
            </a:r>
          </a:p>
          <a:p>
            <a:pPr marL="171450" indent="-171450">
              <a:buFontTx/>
              <a:buChar char="-"/>
            </a:pPr>
            <a:r>
              <a:rPr lang="en-CA" baseline="0" dirty="0" smtClean="0"/>
              <a:t>Even more concerning, the control VM has a single privileged interface to the hypervisor</a:t>
            </a:r>
          </a:p>
          <a:p>
            <a:pPr marL="171450" indent="-171450">
              <a:buFontTx/>
              <a:buChar char="-"/>
            </a:pPr>
            <a:r>
              <a:rPr lang="en-CA" baseline="0" dirty="0" smtClean="0"/>
              <a:t>This interface allows managing device, creating and destroying VMs, and arbitrarily accessing the memory of any VM on the system</a:t>
            </a:r>
          </a:p>
          <a:p>
            <a:pPr marL="171450" indent="-171450">
              <a:buFontTx/>
              <a:buChar char="-"/>
            </a:pPr>
            <a:endParaRPr lang="en-CA" baseline="0" dirty="0" smtClean="0"/>
          </a:p>
          <a:p>
            <a:pPr marL="171450" indent="-171450">
              <a:buFontTx/>
              <a:buChar char="-"/>
            </a:pPr>
            <a:r>
              <a:rPr lang="en-CA" baseline="0" dirty="0" smtClean="0"/>
              <a:t>So really what this means, is that a compromise of *any* one of these components could result in a compromise of the *entire* system</a:t>
            </a:r>
          </a:p>
          <a:p>
            <a:pPr marL="171450" indent="-171450">
              <a:buFontTx/>
              <a:buChar char="-"/>
            </a:pPr>
            <a:endParaRPr lang="en-CA" baseline="0" dirty="0" smtClean="0"/>
          </a:p>
          <a:p>
            <a:pPr marL="171450" indent="-171450">
              <a:buFontTx/>
              <a:buChar char="-"/>
            </a:pPr>
            <a:r>
              <a:rPr lang="en-CA" baseline="0" dirty="0" smtClean="0"/>
              <a:t>How much of a concern is this?</a:t>
            </a:r>
          </a:p>
          <a:p>
            <a:pPr marL="171450" indent="-171450">
              <a:buFontTx/>
              <a:buChar char="-"/>
            </a:pPr>
            <a:r>
              <a:rPr lang="en-CA" baseline="0" dirty="0" smtClean="0"/>
              <a:t>It turns out that the other 90% of the CERT vulnerabilities are against these components</a:t>
            </a:r>
          </a:p>
          <a:p>
            <a:pPr marL="171450" indent="-171450">
              <a:buFontTx/>
              <a:buChar char="-"/>
            </a:pPr>
            <a:endParaRPr lang="en-CA" baseline="0" dirty="0" smtClean="0"/>
          </a:p>
          <a:p>
            <a:pPr marL="171450" indent="-171450">
              <a:buFontTx/>
              <a:buChar char="-"/>
            </a:pPr>
            <a:r>
              <a:rPr lang="en-CA" baseline="0" dirty="0" smtClean="0"/>
              <a:t>Given the number of vulnerabilities against services in the control VM, we felt that it was time to address the elephant in the room that has been largely ignored</a:t>
            </a:r>
          </a:p>
          <a:p>
            <a:pPr marL="171450" indent="-171450">
              <a:buFontTx/>
              <a:buChar char="-"/>
            </a:pPr>
            <a:endParaRPr lang="en-CA" baseline="0" dirty="0" smtClean="0"/>
          </a:p>
          <a:p>
            <a:pPr marL="171450" indent="-171450">
              <a:buFontTx/>
              <a:buChar char="-"/>
            </a:pPr>
            <a:r>
              <a:rPr lang="en-CA" baseline="0" dirty="0" smtClean="0"/>
              <a:t>We addressed this problem by</a:t>
            </a:r>
          </a:p>
          <a:p>
            <a:pPr marL="628650" lvl="1" indent="-171450">
              <a:buFontTx/>
              <a:buChar char="-"/>
            </a:pPr>
            <a:r>
              <a:rPr lang="en-CA" baseline="0" dirty="0" smtClean="0"/>
              <a:t>Isolating guests from unrequired services. A service that a guest does not rely on should not be able to compromise its security</a:t>
            </a:r>
          </a:p>
          <a:p>
            <a:pPr marL="628650" lvl="1" indent="-171450">
              <a:buFontTx/>
              <a:buChar char="-"/>
            </a:pPr>
            <a:r>
              <a:rPr lang="en-CA" baseline="0" dirty="0" smtClean="0"/>
              <a:t>Containing the scope of exploits to only that service which contains the vulnerability</a:t>
            </a:r>
          </a:p>
          <a:p>
            <a:pPr marL="628650" lvl="1" indent="-171450">
              <a:buFontTx/>
              <a:buChar char="-"/>
            </a:pPr>
            <a:endParaRPr lang="en-CA" baseline="0" dirty="0" smtClean="0"/>
          </a:p>
          <a:p>
            <a:pPr marL="171450" lvl="0" indent="-171450">
              <a:buFontTx/>
              <a:buChar char="-"/>
            </a:pPr>
            <a:r>
              <a:rPr lang="en-CA" baseline="0" dirty="0" smtClean="0"/>
              <a:t>In order to make our work more attractive to real deployments, we gave ourselves a strict constraint: we cannot sacrifice the functionality, performance, or maintainability of the system</a:t>
            </a:r>
          </a:p>
          <a:p>
            <a:pPr marL="171450" lvl="0" indent="-171450">
              <a:buFontTx/>
              <a:buChar char="-"/>
            </a:pPr>
            <a:endParaRPr lang="en-CA" baseline="0" dirty="0" smtClean="0"/>
          </a:p>
          <a:p>
            <a:pPr marL="171450" lvl="0" indent="-171450">
              <a:buFontTx/>
              <a:buChar char="-"/>
            </a:pPr>
            <a:r>
              <a:rPr lang="en-CA" baseline="0" dirty="0" smtClean="0"/>
              <a:t>What this work is really about is understanding and managing exposure to risk in a real world system</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7</a:t>
            </a:fld>
            <a:endParaRPr lang="en-US"/>
          </a:p>
        </p:txBody>
      </p:sp>
    </p:spTree>
    <p:extLst>
      <p:ext uri="{BB962C8B-B14F-4D97-AF65-F5344CB8AC3E}">
        <p14:creationId xmlns:p14="http://schemas.microsoft.com/office/powerpoint/2010/main" val="118345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Currently</a:t>
            </a:r>
            <a:r>
              <a:rPr lang="en-CA" baseline="0" dirty="0" smtClean="0"/>
              <a:t> </a:t>
            </a:r>
            <a:r>
              <a:rPr lang="en-CA" dirty="0" smtClean="0"/>
              <a:t>all these</a:t>
            </a:r>
            <a:r>
              <a:rPr lang="en-CA" baseline="0" dirty="0" smtClean="0"/>
              <a:t> services exist in the same trust domain or space</a:t>
            </a:r>
          </a:p>
          <a:p>
            <a:pPr marL="171450" indent="-171450">
              <a:buFontTx/>
              <a:buChar char="-"/>
            </a:pPr>
            <a:r>
              <a:rPr lang="en-CA" baseline="0" dirty="0" smtClean="0"/>
              <a:t>A lot of the problems we talked about stem from the colocation of these services</a:t>
            </a:r>
          </a:p>
          <a:p>
            <a:pPr marL="171450" indent="-171450">
              <a:buFontTx/>
              <a:buChar char="-"/>
            </a:pPr>
            <a:r>
              <a:rPr lang="en-CA" baseline="0" dirty="0" smtClean="0"/>
              <a:t>How can we go about isolating them from each other?</a:t>
            </a:r>
            <a:endParaRPr lang="en-CA" dirty="0"/>
          </a:p>
        </p:txBody>
      </p:sp>
      <p:sp>
        <p:nvSpPr>
          <p:cNvPr id="4" name="Slide Number Placeholder 3"/>
          <p:cNvSpPr>
            <a:spLocks noGrp="1"/>
          </p:cNvSpPr>
          <p:nvPr>
            <p:ph type="sldNum" sz="quarter" idx="10"/>
          </p:nvPr>
        </p:nvSpPr>
        <p:spPr/>
        <p:txBody>
          <a:bodyPr/>
          <a:lstStyle/>
          <a:p>
            <a:fld id="{D4F2D9BD-85CE-4CC4-97E8-8DB0C82E3C17}" type="slidenum">
              <a:rPr lang="en-US" smtClean="0"/>
              <a:t>9</a:t>
            </a:fld>
            <a:endParaRPr lang="en-US"/>
          </a:p>
        </p:txBody>
      </p:sp>
    </p:spTree>
    <p:extLst>
      <p:ext uri="{BB962C8B-B14F-4D97-AF65-F5344CB8AC3E}">
        <p14:creationId xmlns:p14="http://schemas.microsoft.com/office/powerpoint/2010/main" val="63059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Hypervisors already</a:t>
            </a:r>
            <a:r>
              <a:rPr lang="en-CA" baseline="0" dirty="0" smtClean="0"/>
              <a:t> </a:t>
            </a:r>
            <a:r>
              <a:rPr lang="en-CA" dirty="0" smtClean="0"/>
              <a:t>offer a light-weight isolation mechanism: the VM</a:t>
            </a:r>
          </a:p>
          <a:p>
            <a:pPr marL="171450" indent="-171450">
              <a:buFontTx/>
              <a:buChar char="-"/>
            </a:pPr>
            <a:r>
              <a:rPr lang="en-CA" dirty="0" smtClean="0"/>
              <a:t>Additionally,</a:t>
            </a:r>
            <a:r>
              <a:rPr lang="en-CA" baseline="0" dirty="0" smtClean="0"/>
              <a:t> the hypervisor manages </a:t>
            </a:r>
            <a:r>
              <a:rPr lang="en-CA" dirty="0" smtClean="0"/>
              <a:t>privileges on a per VM basis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Since components are already processes or kernel modules, they are easy to extract</a:t>
            </a:r>
            <a:endParaRPr lang="en-CA" dirty="0" smtClean="0"/>
          </a:p>
          <a:p>
            <a:pPr marL="171450" indent="-171450">
              <a:buFontTx/>
              <a:buChar char="-"/>
            </a:pPr>
            <a:r>
              <a:rPr lang="en-CA" dirty="0" smtClean="0"/>
              <a:t>Therefore,</a:t>
            </a:r>
            <a:r>
              <a:rPr lang="en-CA" baseline="0" dirty="0" smtClean="0"/>
              <a:t> it is a natural fit to place each of these components in a VM</a:t>
            </a:r>
          </a:p>
          <a:p>
            <a:pPr marL="171450" indent="-171450">
              <a:buFontTx/>
              <a:buChar char="-"/>
            </a:pPr>
            <a:endParaRPr lang="en-CA" baseline="0" dirty="0" smtClean="0"/>
          </a:p>
          <a:p>
            <a:pPr marL="171450" indent="-171450">
              <a:buFontTx/>
              <a:buChar char="-"/>
            </a:pPr>
            <a:r>
              <a:rPr lang="en-CA" baseline="0" dirty="0" smtClean="0"/>
              <a:t>Now we no longer have a single monolithic domain trust and the privilege of each of these service VMs is managed by the MAC module in </a:t>
            </a:r>
            <a:r>
              <a:rPr lang="en-CA" baseline="0" dirty="0" err="1" smtClean="0"/>
              <a:t>Xen</a:t>
            </a:r>
            <a:endParaRPr lang="en-CA" baseline="0" dirty="0" smtClean="0"/>
          </a:p>
          <a:p>
            <a:pPr marL="171450" indent="-171450">
              <a:buFontTx/>
              <a:buChar char="-"/>
            </a:pPr>
            <a:endParaRPr lang="en-CA" baseline="0" dirty="0" smtClean="0"/>
          </a:p>
          <a:p>
            <a:pPr marL="171450" indent="-171450">
              <a:buFontTx/>
              <a:buChar char="-"/>
            </a:pPr>
            <a:r>
              <a:rPr lang="en-CA" baseline="0" dirty="0" smtClean="0"/>
              <a:t>But it’s a bit more complicated than this diagram suggests – many of these components execute more than one task, potentially requiring different privileges</a:t>
            </a:r>
          </a:p>
          <a:p>
            <a:pPr marL="171450" indent="-171450">
              <a:buFontTx/>
              <a:buChar char="-"/>
            </a:pPr>
            <a:r>
              <a:rPr lang="en-CA" baseline="0" dirty="0" smtClean="0"/>
              <a:t>For example, most of the management tools require the same level of privilege, however the build must be able to map guest memory in order to setup the initial page tables</a:t>
            </a:r>
          </a:p>
          <a:p>
            <a:pPr marL="171450" indent="-171450">
              <a:buFontTx/>
              <a:buChar char="-"/>
            </a:pPr>
            <a:r>
              <a:rPr lang="en-CA" baseline="0" dirty="0" smtClean="0"/>
              <a:t>We therefore further subdivide these tasks into their own VMs based on the Principle of Least Privilege</a:t>
            </a:r>
          </a:p>
          <a:p>
            <a:pPr marL="171450" indent="-171450">
              <a:buFontTx/>
              <a:buChar char="-"/>
            </a:pPr>
            <a:endParaRPr lang="en-CA" baseline="0" dirty="0" smtClean="0"/>
          </a:p>
        </p:txBody>
      </p:sp>
      <p:sp>
        <p:nvSpPr>
          <p:cNvPr id="4" name="Slide Number Placeholder 3"/>
          <p:cNvSpPr>
            <a:spLocks noGrp="1"/>
          </p:cNvSpPr>
          <p:nvPr>
            <p:ph type="sldNum" sz="quarter" idx="10"/>
          </p:nvPr>
        </p:nvSpPr>
        <p:spPr/>
        <p:txBody>
          <a:bodyPr/>
          <a:lstStyle/>
          <a:p>
            <a:fld id="{D4F2D9BD-85CE-4CC4-97E8-8DB0C82E3C17}" type="slidenum">
              <a:rPr lang="en-US" smtClean="0"/>
              <a:t>10</a:t>
            </a:fld>
            <a:endParaRPr lang="en-US"/>
          </a:p>
        </p:txBody>
      </p:sp>
    </p:spTree>
    <p:extLst>
      <p:ext uri="{BB962C8B-B14F-4D97-AF65-F5344CB8AC3E}">
        <p14:creationId xmlns:p14="http://schemas.microsoft.com/office/powerpoint/2010/main" val="776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B33A019-9C09-4D0E-B7C7-F62D78AEE512}"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335613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AEDAFF-95E8-44EB-AC81-FE0CCF323FFA}"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344139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97933E6-5C62-4451-AE0D-A4AB45F82468}"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364935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4796A8-5212-4D8B-90F5-A7427AB6BC54}"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237864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5AC07-411B-49E2-934D-265959A18626}" type="datetime1">
              <a:rPr lang="en-US" smtClean="0"/>
              <a:t>11/9/2011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214838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EE9C53F-3949-48EC-AB16-CBB743CE1027}" type="datetime1">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321114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D531B8E-4D14-4ED2-B9D6-EE3E1B03AE79}" type="datetime1">
              <a:rPr lang="en-US" smtClean="0"/>
              <a:t>11/9/2011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6838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1F48CB3-D8C1-428F-BA6B-E5E2105FA628}" type="datetime1">
              <a:rPr lang="en-US" smtClean="0"/>
              <a:t>11/9/2011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80786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26ABD-8CCB-4745-81E9-1CFC409FE0F8}" type="datetime1">
              <a:rPr lang="en-US" smtClean="0"/>
              <a:t>11/9/2011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172981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D03EC-1087-4EF0-AD60-5DE0A381A3A1}" type="datetime1">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7022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8A62A-E74E-44C9-9BA8-21613B74CCD0}" type="datetime1">
              <a:rPr lang="en-US" smtClean="0"/>
              <a:t>11/9/2011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18F90-C82C-4DA4-8652-CDFFD716813C}" type="slidenum">
              <a:rPr lang="en-US" smtClean="0"/>
              <a:t>‹#›</a:t>
            </a:fld>
            <a:endParaRPr lang="en-US"/>
          </a:p>
        </p:txBody>
      </p:sp>
    </p:spTree>
    <p:extLst>
      <p:ext uri="{BB962C8B-B14F-4D97-AF65-F5344CB8AC3E}">
        <p14:creationId xmlns:p14="http://schemas.microsoft.com/office/powerpoint/2010/main" val="28507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DB21B-6678-4AB1-B0A5-6561C7C52ABF}" type="datetime1">
              <a:rPr lang="en-US" smtClean="0"/>
              <a:t>11/9/2011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18F90-C82C-4DA4-8652-CDFFD716813C}" type="slidenum">
              <a:rPr lang="en-US" smtClean="0"/>
              <a:t>‹#›</a:t>
            </a:fld>
            <a:endParaRPr lang="en-US"/>
          </a:p>
        </p:txBody>
      </p:sp>
    </p:spTree>
    <p:extLst>
      <p:ext uri="{BB962C8B-B14F-4D97-AF65-F5344CB8AC3E}">
        <p14:creationId xmlns:p14="http://schemas.microsoft.com/office/powerpoint/2010/main" val="24524718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image" Target="../media/image117.png"/><Relationship Id="rId21" Type="http://schemas.openxmlformats.org/officeDocument/2006/relationships/image" Target="../media/image21.png"/><Relationship Id="rId42" Type="http://schemas.openxmlformats.org/officeDocument/2006/relationships/image" Target="../media/image42.gif"/><Relationship Id="rId63" Type="http://schemas.openxmlformats.org/officeDocument/2006/relationships/image" Target="../media/image63.png"/><Relationship Id="rId84" Type="http://schemas.openxmlformats.org/officeDocument/2006/relationships/image" Target="../media/image84.png"/><Relationship Id="rId138" Type="http://schemas.openxmlformats.org/officeDocument/2006/relationships/image" Target="../media/image138.jpg"/><Relationship Id="rId159" Type="http://schemas.openxmlformats.org/officeDocument/2006/relationships/image" Target="../media/image159.gif"/><Relationship Id="rId170" Type="http://schemas.openxmlformats.org/officeDocument/2006/relationships/image" Target="../media/image170.jpg"/><Relationship Id="rId191" Type="http://schemas.openxmlformats.org/officeDocument/2006/relationships/image" Target="../media/image191.jpg"/><Relationship Id="rId205" Type="http://schemas.openxmlformats.org/officeDocument/2006/relationships/image" Target="../media/image205.png"/><Relationship Id="rId226" Type="http://schemas.openxmlformats.org/officeDocument/2006/relationships/image" Target="../media/image226.png"/><Relationship Id="rId247" Type="http://schemas.openxmlformats.org/officeDocument/2006/relationships/image" Target="../media/image247.png"/><Relationship Id="rId107" Type="http://schemas.openxmlformats.org/officeDocument/2006/relationships/image" Target="../media/image107.png"/><Relationship Id="rId268" Type="http://schemas.openxmlformats.org/officeDocument/2006/relationships/image" Target="../media/image268.png"/><Relationship Id="rId11" Type="http://schemas.openxmlformats.org/officeDocument/2006/relationships/image" Target="../media/image11.jpg"/><Relationship Id="rId32" Type="http://schemas.openxmlformats.org/officeDocument/2006/relationships/image" Target="../media/image32.png"/><Relationship Id="rId53" Type="http://schemas.openxmlformats.org/officeDocument/2006/relationships/image" Target="../media/image53.png"/><Relationship Id="rId74" Type="http://schemas.openxmlformats.org/officeDocument/2006/relationships/image" Target="../media/image74.png"/><Relationship Id="rId128" Type="http://schemas.openxmlformats.org/officeDocument/2006/relationships/image" Target="../media/image128.gif"/><Relationship Id="rId149" Type="http://schemas.openxmlformats.org/officeDocument/2006/relationships/image" Target="../media/image149.png"/><Relationship Id="rId5" Type="http://schemas.openxmlformats.org/officeDocument/2006/relationships/image" Target="../media/image5.png"/><Relationship Id="rId95" Type="http://schemas.openxmlformats.org/officeDocument/2006/relationships/image" Target="../media/image95.gif"/><Relationship Id="rId160" Type="http://schemas.openxmlformats.org/officeDocument/2006/relationships/image" Target="../media/image160.jpg"/><Relationship Id="rId181" Type="http://schemas.openxmlformats.org/officeDocument/2006/relationships/image" Target="../media/image181.png"/><Relationship Id="rId216" Type="http://schemas.openxmlformats.org/officeDocument/2006/relationships/image" Target="../media/image216.png"/><Relationship Id="rId237" Type="http://schemas.openxmlformats.org/officeDocument/2006/relationships/image" Target="../media/image237.jpg"/><Relationship Id="rId258" Type="http://schemas.openxmlformats.org/officeDocument/2006/relationships/image" Target="../media/image258.png"/><Relationship Id="rId22" Type="http://schemas.openxmlformats.org/officeDocument/2006/relationships/image" Target="../media/image22.png"/><Relationship Id="rId43" Type="http://schemas.openxmlformats.org/officeDocument/2006/relationships/image" Target="../media/image43.gif"/><Relationship Id="rId64" Type="http://schemas.openxmlformats.org/officeDocument/2006/relationships/image" Target="../media/image64.gif"/><Relationship Id="rId118" Type="http://schemas.openxmlformats.org/officeDocument/2006/relationships/image" Target="../media/image118.png"/><Relationship Id="rId139" Type="http://schemas.openxmlformats.org/officeDocument/2006/relationships/image" Target="../media/image139.gif"/><Relationship Id="rId85" Type="http://schemas.openxmlformats.org/officeDocument/2006/relationships/image" Target="../media/image85.png"/><Relationship Id="rId150" Type="http://schemas.openxmlformats.org/officeDocument/2006/relationships/image" Target="../media/image150.png"/><Relationship Id="rId171" Type="http://schemas.openxmlformats.org/officeDocument/2006/relationships/image" Target="../media/image171.gif"/><Relationship Id="rId192" Type="http://schemas.openxmlformats.org/officeDocument/2006/relationships/image" Target="../media/image192.gif"/><Relationship Id="rId206" Type="http://schemas.openxmlformats.org/officeDocument/2006/relationships/image" Target="../media/image206.png"/><Relationship Id="rId227" Type="http://schemas.openxmlformats.org/officeDocument/2006/relationships/image" Target="../media/image227.png"/><Relationship Id="rId248" Type="http://schemas.openxmlformats.org/officeDocument/2006/relationships/image" Target="../media/image248.png"/><Relationship Id="rId269" Type="http://schemas.openxmlformats.org/officeDocument/2006/relationships/image" Target="../media/image269.jpeg"/><Relationship Id="rId12" Type="http://schemas.openxmlformats.org/officeDocument/2006/relationships/image" Target="../media/image12.jpg"/><Relationship Id="rId33" Type="http://schemas.openxmlformats.org/officeDocument/2006/relationships/image" Target="../media/image33.png"/><Relationship Id="rId108" Type="http://schemas.openxmlformats.org/officeDocument/2006/relationships/image" Target="../media/image108.gif"/><Relationship Id="rId129" Type="http://schemas.openxmlformats.org/officeDocument/2006/relationships/image" Target="../media/image129.png"/><Relationship Id="rId54" Type="http://schemas.openxmlformats.org/officeDocument/2006/relationships/image" Target="../media/image54.png"/><Relationship Id="rId75" Type="http://schemas.openxmlformats.org/officeDocument/2006/relationships/image" Target="../media/image75.jpg"/><Relationship Id="rId96" Type="http://schemas.openxmlformats.org/officeDocument/2006/relationships/image" Target="../media/image96.png"/><Relationship Id="rId140" Type="http://schemas.openxmlformats.org/officeDocument/2006/relationships/image" Target="../media/image140.jpg"/><Relationship Id="rId161" Type="http://schemas.openxmlformats.org/officeDocument/2006/relationships/image" Target="../media/image161.png"/><Relationship Id="rId182" Type="http://schemas.openxmlformats.org/officeDocument/2006/relationships/image" Target="../media/image182.png"/><Relationship Id="rId217" Type="http://schemas.openxmlformats.org/officeDocument/2006/relationships/image" Target="../media/image217.gif"/><Relationship Id="rId6" Type="http://schemas.openxmlformats.org/officeDocument/2006/relationships/image" Target="../media/image6.png"/><Relationship Id="rId238" Type="http://schemas.openxmlformats.org/officeDocument/2006/relationships/image" Target="../media/image238.png"/><Relationship Id="rId259" Type="http://schemas.openxmlformats.org/officeDocument/2006/relationships/image" Target="../media/image259.jpg"/><Relationship Id="rId23" Type="http://schemas.openxmlformats.org/officeDocument/2006/relationships/image" Target="../media/image23.png"/><Relationship Id="rId119" Type="http://schemas.openxmlformats.org/officeDocument/2006/relationships/image" Target="../media/image119.png"/><Relationship Id="rId270" Type="http://schemas.openxmlformats.org/officeDocument/2006/relationships/image" Target="../media/image270.png"/><Relationship Id="rId44" Type="http://schemas.openxmlformats.org/officeDocument/2006/relationships/image" Target="../media/image44.gif"/><Relationship Id="rId65" Type="http://schemas.openxmlformats.org/officeDocument/2006/relationships/image" Target="../media/image65.png"/><Relationship Id="rId86" Type="http://schemas.openxmlformats.org/officeDocument/2006/relationships/image" Target="../media/image86.png"/><Relationship Id="rId130" Type="http://schemas.openxmlformats.org/officeDocument/2006/relationships/image" Target="../media/image130.gif"/><Relationship Id="rId151" Type="http://schemas.openxmlformats.org/officeDocument/2006/relationships/image" Target="../media/image151.png"/><Relationship Id="rId172" Type="http://schemas.openxmlformats.org/officeDocument/2006/relationships/image" Target="../media/image172.png"/><Relationship Id="rId193" Type="http://schemas.openxmlformats.org/officeDocument/2006/relationships/image" Target="../media/image193.gif"/><Relationship Id="rId202" Type="http://schemas.openxmlformats.org/officeDocument/2006/relationships/image" Target="../media/image202.gif"/><Relationship Id="rId207" Type="http://schemas.openxmlformats.org/officeDocument/2006/relationships/image" Target="../media/image207.jpg"/><Relationship Id="rId223" Type="http://schemas.openxmlformats.org/officeDocument/2006/relationships/image" Target="../media/image223.png"/><Relationship Id="rId228" Type="http://schemas.openxmlformats.org/officeDocument/2006/relationships/image" Target="../media/image228.png"/><Relationship Id="rId244" Type="http://schemas.openxmlformats.org/officeDocument/2006/relationships/image" Target="../media/image244.png"/><Relationship Id="rId249" Type="http://schemas.openxmlformats.org/officeDocument/2006/relationships/image" Target="../media/image249.png"/><Relationship Id="rId13" Type="http://schemas.openxmlformats.org/officeDocument/2006/relationships/image" Target="../media/image13.gif"/><Relationship Id="rId18" Type="http://schemas.openxmlformats.org/officeDocument/2006/relationships/image" Target="../media/image18.jpg"/><Relationship Id="rId39" Type="http://schemas.openxmlformats.org/officeDocument/2006/relationships/image" Target="../media/image39.png"/><Relationship Id="rId109" Type="http://schemas.openxmlformats.org/officeDocument/2006/relationships/image" Target="../media/image109.png"/><Relationship Id="rId260" Type="http://schemas.openxmlformats.org/officeDocument/2006/relationships/image" Target="../media/image260.png"/><Relationship Id="rId265" Type="http://schemas.openxmlformats.org/officeDocument/2006/relationships/image" Target="../media/image265.gif"/><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png"/><Relationship Id="rId97" Type="http://schemas.openxmlformats.org/officeDocument/2006/relationships/image" Target="../media/image97.gif"/><Relationship Id="rId104" Type="http://schemas.openxmlformats.org/officeDocument/2006/relationships/image" Target="../media/image104.gif"/><Relationship Id="rId120" Type="http://schemas.openxmlformats.org/officeDocument/2006/relationships/image" Target="../media/image120.gif"/><Relationship Id="rId125" Type="http://schemas.openxmlformats.org/officeDocument/2006/relationships/image" Target="../media/image125.jpg"/><Relationship Id="rId141" Type="http://schemas.openxmlformats.org/officeDocument/2006/relationships/image" Target="../media/image141.png"/><Relationship Id="rId146" Type="http://schemas.openxmlformats.org/officeDocument/2006/relationships/image" Target="../media/image146.png"/><Relationship Id="rId167" Type="http://schemas.openxmlformats.org/officeDocument/2006/relationships/image" Target="../media/image167.gif"/><Relationship Id="rId188" Type="http://schemas.openxmlformats.org/officeDocument/2006/relationships/image" Target="../media/image188.png"/><Relationship Id="rId7" Type="http://schemas.openxmlformats.org/officeDocument/2006/relationships/image" Target="../media/image7.jpg"/><Relationship Id="rId71" Type="http://schemas.openxmlformats.org/officeDocument/2006/relationships/image" Target="../media/image71.gif"/><Relationship Id="rId92" Type="http://schemas.openxmlformats.org/officeDocument/2006/relationships/image" Target="../media/image92.png"/><Relationship Id="rId162" Type="http://schemas.openxmlformats.org/officeDocument/2006/relationships/image" Target="../media/image162.jpg"/><Relationship Id="rId183" Type="http://schemas.openxmlformats.org/officeDocument/2006/relationships/image" Target="../media/image183.gif"/><Relationship Id="rId213" Type="http://schemas.openxmlformats.org/officeDocument/2006/relationships/image" Target="../media/image213.gif"/><Relationship Id="rId218" Type="http://schemas.openxmlformats.org/officeDocument/2006/relationships/image" Target="../media/image218.png"/><Relationship Id="rId234" Type="http://schemas.openxmlformats.org/officeDocument/2006/relationships/image" Target="../media/image234.png"/><Relationship Id="rId239" Type="http://schemas.openxmlformats.org/officeDocument/2006/relationships/image" Target="../media/image239.gif"/><Relationship Id="rId2" Type="http://schemas.openxmlformats.org/officeDocument/2006/relationships/notesSlide" Target="../notesSlides/notesSlide3.xml"/><Relationship Id="rId29" Type="http://schemas.openxmlformats.org/officeDocument/2006/relationships/image" Target="../media/image29.png"/><Relationship Id="rId250" Type="http://schemas.openxmlformats.org/officeDocument/2006/relationships/image" Target="../media/image250.png"/><Relationship Id="rId255" Type="http://schemas.openxmlformats.org/officeDocument/2006/relationships/image" Target="../media/image255.png"/><Relationship Id="rId271" Type="http://schemas.openxmlformats.org/officeDocument/2006/relationships/image" Target="../media/image271.png"/><Relationship Id="rId276" Type="http://schemas.openxmlformats.org/officeDocument/2006/relationships/image" Target="../media/image276.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gif"/><Relationship Id="rId66" Type="http://schemas.openxmlformats.org/officeDocument/2006/relationships/image" Target="../media/image66.png"/><Relationship Id="rId87" Type="http://schemas.openxmlformats.org/officeDocument/2006/relationships/image" Target="../media/image87.png"/><Relationship Id="rId110" Type="http://schemas.openxmlformats.org/officeDocument/2006/relationships/image" Target="../media/image110.gif"/><Relationship Id="rId115" Type="http://schemas.openxmlformats.org/officeDocument/2006/relationships/image" Target="../media/image115.png"/><Relationship Id="rId131" Type="http://schemas.openxmlformats.org/officeDocument/2006/relationships/image" Target="../media/image131.png"/><Relationship Id="rId136" Type="http://schemas.openxmlformats.org/officeDocument/2006/relationships/image" Target="../media/image136.png"/><Relationship Id="rId157" Type="http://schemas.openxmlformats.org/officeDocument/2006/relationships/image" Target="../media/image157.png"/><Relationship Id="rId178" Type="http://schemas.openxmlformats.org/officeDocument/2006/relationships/image" Target="../media/image178.png"/><Relationship Id="rId61" Type="http://schemas.openxmlformats.org/officeDocument/2006/relationships/image" Target="../media/image61.jpg"/><Relationship Id="rId82" Type="http://schemas.openxmlformats.org/officeDocument/2006/relationships/image" Target="../media/image82.png"/><Relationship Id="rId152" Type="http://schemas.openxmlformats.org/officeDocument/2006/relationships/image" Target="../media/image152.gif"/><Relationship Id="rId173" Type="http://schemas.openxmlformats.org/officeDocument/2006/relationships/image" Target="../media/image173.jpg"/><Relationship Id="rId194" Type="http://schemas.openxmlformats.org/officeDocument/2006/relationships/image" Target="../media/image194.jpg"/><Relationship Id="rId199" Type="http://schemas.openxmlformats.org/officeDocument/2006/relationships/image" Target="../media/image199.jpg"/><Relationship Id="rId203" Type="http://schemas.openxmlformats.org/officeDocument/2006/relationships/image" Target="../media/image203.jpg"/><Relationship Id="rId208" Type="http://schemas.openxmlformats.org/officeDocument/2006/relationships/image" Target="../media/image208.gif"/><Relationship Id="rId229" Type="http://schemas.openxmlformats.org/officeDocument/2006/relationships/image" Target="../media/image229.jpg"/><Relationship Id="rId19" Type="http://schemas.openxmlformats.org/officeDocument/2006/relationships/image" Target="../media/image19.png"/><Relationship Id="rId224" Type="http://schemas.openxmlformats.org/officeDocument/2006/relationships/image" Target="../media/image224.png"/><Relationship Id="rId240" Type="http://schemas.openxmlformats.org/officeDocument/2006/relationships/image" Target="../media/image240.gif"/><Relationship Id="rId245" Type="http://schemas.openxmlformats.org/officeDocument/2006/relationships/image" Target="../media/image245.jpg"/><Relationship Id="rId261" Type="http://schemas.openxmlformats.org/officeDocument/2006/relationships/image" Target="../media/image261.png"/><Relationship Id="rId266" Type="http://schemas.openxmlformats.org/officeDocument/2006/relationships/image" Target="../media/image266.png"/><Relationship Id="rId14" Type="http://schemas.openxmlformats.org/officeDocument/2006/relationships/image" Target="../media/image14.png"/><Relationship Id="rId30" Type="http://schemas.openxmlformats.org/officeDocument/2006/relationships/image" Target="../media/image30.jpg"/><Relationship Id="rId35" Type="http://schemas.openxmlformats.org/officeDocument/2006/relationships/image" Target="../media/image35.gif"/><Relationship Id="rId56" Type="http://schemas.openxmlformats.org/officeDocument/2006/relationships/image" Target="../media/image56.png"/><Relationship Id="rId77" Type="http://schemas.openxmlformats.org/officeDocument/2006/relationships/image" Target="../media/image77.gif"/><Relationship Id="rId100" Type="http://schemas.openxmlformats.org/officeDocument/2006/relationships/image" Target="../media/image100.png"/><Relationship Id="rId105" Type="http://schemas.openxmlformats.org/officeDocument/2006/relationships/image" Target="../media/image105.gif"/><Relationship Id="rId126" Type="http://schemas.openxmlformats.org/officeDocument/2006/relationships/image" Target="../media/image126.gif"/><Relationship Id="rId147" Type="http://schemas.openxmlformats.org/officeDocument/2006/relationships/image" Target="../media/image147.png"/><Relationship Id="rId168" Type="http://schemas.openxmlformats.org/officeDocument/2006/relationships/image" Target="../media/image168.png"/><Relationship Id="rId8" Type="http://schemas.openxmlformats.org/officeDocument/2006/relationships/image" Target="../media/image8.jpg"/><Relationship Id="rId51" Type="http://schemas.openxmlformats.org/officeDocument/2006/relationships/image" Target="../media/image51.png"/><Relationship Id="rId72" Type="http://schemas.openxmlformats.org/officeDocument/2006/relationships/image" Target="../media/image72.png"/><Relationship Id="rId93" Type="http://schemas.openxmlformats.org/officeDocument/2006/relationships/image" Target="../media/image93.gif"/><Relationship Id="rId98" Type="http://schemas.openxmlformats.org/officeDocument/2006/relationships/image" Target="../media/image98.gif"/><Relationship Id="rId121" Type="http://schemas.openxmlformats.org/officeDocument/2006/relationships/image" Target="../media/image121.png"/><Relationship Id="rId142" Type="http://schemas.openxmlformats.org/officeDocument/2006/relationships/image" Target="../media/image142.png"/><Relationship Id="rId163" Type="http://schemas.openxmlformats.org/officeDocument/2006/relationships/image" Target="../media/image163.png"/><Relationship Id="rId184" Type="http://schemas.openxmlformats.org/officeDocument/2006/relationships/image" Target="../media/image184.gif"/><Relationship Id="rId189" Type="http://schemas.openxmlformats.org/officeDocument/2006/relationships/image" Target="../media/image189.gif"/><Relationship Id="rId219" Type="http://schemas.openxmlformats.org/officeDocument/2006/relationships/image" Target="../media/image219.png"/><Relationship Id="rId3" Type="http://schemas.openxmlformats.org/officeDocument/2006/relationships/image" Target="../media/image3.png"/><Relationship Id="rId214" Type="http://schemas.openxmlformats.org/officeDocument/2006/relationships/image" Target="../media/image214.gif"/><Relationship Id="rId230" Type="http://schemas.openxmlformats.org/officeDocument/2006/relationships/image" Target="../media/image230.jpg"/><Relationship Id="rId235" Type="http://schemas.openxmlformats.org/officeDocument/2006/relationships/image" Target="../media/image235.png"/><Relationship Id="rId251" Type="http://schemas.openxmlformats.org/officeDocument/2006/relationships/image" Target="../media/image251.gif"/><Relationship Id="rId256" Type="http://schemas.openxmlformats.org/officeDocument/2006/relationships/image" Target="../media/image256.png"/><Relationship Id="rId277" Type="http://schemas.openxmlformats.org/officeDocument/2006/relationships/image" Target="../media/image277.png"/><Relationship Id="rId25" Type="http://schemas.openxmlformats.org/officeDocument/2006/relationships/image" Target="../media/image25.png"/><Relationship Id="rId46" Type="http://schemas.openxmlformats.org/officeDocument/2006/relationships/image" Target="../media/image46.gif"/><Relationship Id="rId67" Type="http://schemas.openxmlformats.org/officeDocument/2006/relationships/image" Target="../media/image67.png"/><Relationship Id="rId116" Type="http://schemas.openxmlformats.org/officeDocument/2006/relationships/image" Target="../media/image116.gif"/><Relationship Id="rId137" Type="http://schemas.openxmlformats.org/officeDocument/2006/relationships/image" Target="../media/image137.png"/><Relationship Id="rId158" Type="http://schemas.openxmlformats.org/officeDocument/2006/relationships/image" Target="../media/image158.gif"/><Relationship Id="rId272" Type="http://schemas.openxmlformats.org/officeDocument/2006/relationships/image" Target="../media/image272.jpg"/><Relationship Id="rId20" Type="http://schemas.openxmlformats.org/officeDocument/2006/relationships/image" Target="../media/image20.jpg"/><Relationship Id="rId41" Type="http://schemas.openxmlformats.org/officeDocument/2006/relationships/image" Target="../media/image41.gif"/><Relationship Id="rId62" Type="http://schemas.openxmlformats.org/officeDocument/2006/relationships/image" Target="../media/image62.png"/><Relationship Id="rId83" Type="http://schemas.openxmlformats.org/officeDocument/2006/relationships/image" Target="../media/image83.png"/><Relationship Id="rId88" Type="http://schemas.openxmlformats.org/officeDocument/2006/relationships/image" Target="../media/image88.png"/><Relationship Id="rId111" Type="http://schemas.openxmlformats.org/officeDocument/2006/relationships/image" Target="../media/image111.png"/><Relationship Id="rId132" Type="http://schemas.openxmlformats.org/officeDocument/2006/relationships/image" Target="../media/image132.jpeg"/><Relationship Id="rId153" Type="http://schemas.openxmlformats.org/officeDocument/2006/relationships/image" Target="../media/image153.gif"/><Relationship Id="rId174" Type="http://schemas.openxmlformats.org/officeDocument/2006/relationships/image" Target="../media/image174.gif"/><Relationship Id="rId179" Type="http://schemas.openxmlformats.org/officeDocument/2006/relationships/image" Target="../media/image179.png"/><Relationship Id="rId195" Type="http://schemas.openxmlformats.org/officeDocument/2006/relationships/image" Target="../media/image195.jpeg"/><Relationship Id="rId209" Type="http://schemas.openxmlformats.org/officeDocument/2006/relationships/image" Target="../media/image209.png"/><Relationship Id="rId190" Type="http://schemas.openxmlformats.org/officeDocument/2006/relationships/image" Target="../media/image190.gif"/><Relationship Id="rId204" Type="http://schemas.openxmlformats.org/officeDocument/2006/relationships/image" Target="../media/image204.gif"/><Relationship Id="rId220" Type="http://schemas.openxmlformats.org/officeDocument/2006/relationships/image" Target="../media/image220.png"/><Relationship Id="rId225" Type="http://schemas.openxmlformats.org/officeDocument/2006/relationships/image" Target="../media/image225.png"/><Relationship Id="rId241" Type="http://schemas.openxmlformats.org/officeDocument/2006/relationships/image" Target="../media/image241.gif"/><Relationship Id="rId246" Type="http://schemas.openxmlformats.org/officeDocument/2006/relationships/image" Target="../media/image246.png"/><Relationship Id="rId267" Type="http://schemas.openxmlformats.org/officeDocument/2006/relationships/image" Target="../media/image267.gif"/><Relationship Id="rId15" Type="http://schemas.openxmlformats.org/officeDocument/2006/relationships/image" Target="../media/image15.jpg"/><Relationship Id="rId36" Type="http://schemas.openxmlformats.org/officeDocument/2006/relationships/image" Target="../media/image36.gif"/><Relationship Id="rId57" Type="http://schemas.openxmlformats.org/officeDocument/2006/relationships/image" Target="../media/image57.png"/><Relationship Id="rId106" Type="http://schemas.openxmlformats.org/officeDocument/2006/relationships/image" Target="../media/image106.gif"/><Relationship Id="rId127" Type="http://schemas.openxmlformats.org/officeDocument/2006/relationships/image" Target="../media/image127.png"/><Relationship Id="rId262" Type="http://schemas.openxmlformats.org/officeDocument/2006/relationships/image" Target="../media/image262.gif"/><Relationship Id="rId10" Type="http://schemas.openxmlformats.org/officeDocument/2006/relationships/image" Target="../media/image10.gif"/><Relationship Id="rId31" Type="http://schemas.openxmlformats.org/officeDocument/2006/relationships/image" Target="../media/image31.png"/><Relationship Id="rId52" Type="http://schemas.openxmlformats.org/officeDocument/2006/relationships/image" Target="../media/image52.gif"/><Relationship Id="rId73" Type="http://schemas.openxmlformats.org/officeDocument/2006/relationships/image" Target="../media/image73.gif"/><Relationship Id="rId78" Type="http://schemas.openxmlformats.org/officeDocument/2006/relationships/image" Target="../media/image78.gif"/><Relationship Id="rId94" Type="http://schemas.openxmlformats.org/officeDocument/2006/relationships/image" Target="../media/image94.jpg"/><Relationship Id="rId99" Type="http://schemas.openxmlformats.org/officeDocument/2006/relationships/image" Target="../media/image99.gif"/><Relationship Id="rId101" Type="http://schemas.openxmlformats.org/officeDocument/2006/relationships/image" Target="../media/image101.png"/><Relationship Id="rId122" Type="http://schemas.openxmlformats.org/officeDocument/2006/relationships/image" Target="../media/image122.gif"/><Relationship Id="rId143" Type="http://schemas.openxmlformats.org/officeDocument/2006/relationships/image" Target="../media/image143.png"/><Relationship Id="rId148" Type="http://schemas.openxmlformats.org/officeDocument/2006/relationships/image" Target="../media/image148.gif"/><Relationship Id="rId164" Type="http://schemas.openxmlformats.org/officeDocument/2006/relationships/image" Target="../media/image164.png"/><Relationship Id="rId169" Type="http://schemas.openxmlformats.org/officeDocument/2006/relationships/image" Target="../media/image169.png"/><Relationship Id="rId185" Type="http://schemas.openxmlformats.org/officeDocument/2006/relationships/image" Target="../media/image185.png"/><Relationship Id="rId4" Type="http://schemas.openxmlformats.org/officeDocument/2006/relationships/image" Target="../media/image4.png"/><Relationship Id="rId9" Type="http://schemas.openxmlformats.org/officeDocument/2006/relationships/image" Target="../media/image9.png"/><Relationship Id="rId180" Type="http://schemas.openxmlformats.org/officeDocument/2006/relationships/image" Target="../media/image180.jpg"/><Relationship Id="rId210" Type="http://schemas.openxmlformats.org/officeDocument/2006/relationships/image" Target="../media/image210.gif"/><Relationship Id="rId215" Type="http://schemas.openxmlformats.org/officeDocument/2006/relationships/image" Target="../media/image215.jpg"/><Relationship Id="rId236" Type="http://schemas.openxmlformats.org/officeDocument/2006/relationships/image" Target="../media/image236.jpeg"/><Relationship Id="rId257" Type="http://schemas.openxmlformats.org/officeDocument/2006/relationships/image" Target="../media/image257.png"/><Relationship Id="rId278" Type="http://schemas.openxmlformats.org/officeDocument/2006/relationships/image" Target="../media/image278.jpg"/><Relationship Id="rId26" Type="http://schemas.openxmlformats.org/officeDocument/2006/relationships/image" Target="../media/image26.gif"/><Relationship Id="rId231" Type="http://schemas.openxmlformats.org/officeDocument/2006/relationships/image" Target="../media/image231.png"/><Relationship Id="rId252" Type="http://schemas.openxmlformats.org/officeDocument/2006/relationships/image" Target="../media/image252.png"/><Relationship Id="rId273" Type="http://schemas.openxmlformats.org/officeDocument/2006/relationships/image" Target="../media/image273.png"/><Relationship Id="rId47" Type="http://schemas.openxmlformats.org/officeDocument/2006/relationships/image" Target="../media/image47.png"/><Relationship Id="rId68" Type="http://schemas.openxmlformats.org/officeDocument/2006/relationships/image" Target="../media/image68.png"/><Relationship Id="rId89" Type="http://schemas.openxmlformats.org/officeDocument/2006/relationships/image" Target="../media/image89.jpg"/><Relationship Id="rId112" Type="http://schemas.openxmlformats.org/officeDocument/2006/relationships/image" Target="../media/image112.gif"/><Relationship Id="rId133" Type="http://schemas.openxmlformats.org/officeDocument/2006/relationships/image" Target="../media/image133.png"/><Relationship Id="rId154" Type="http://schemas.openxmlformats.org/officeDocument/2006/relationships/image" Target="../media/image154.png"/><Relationship Id="rId175" Type="http://schemas.openxmlformats.org/officeDocument/2006/relationships/image" Target="../media/image175.png"/><Relationship Id="rId196" Type="http://schemas.openxmlformats.org/officeDocument/2006/relationships/image" Target="../media/image196.jpg"/><Relationship Id="rId200" Type="http://schemas.openxmlformats.org/officeDocument/2006/relationships/image" Target="../media/image200.gif"/><Relationship Id="rId16" Type="http://schemas.openxmlformats.org/officeDocument/2006/relationships/image" Target="../media/image16.png"/><Relationship Id="rId221" Type="http://schemas.openxmlformats.org/officeDocument/2006/relationships/image" Target="../media/image221.png"/><Relationship Id="rId242" Type="http://schemas.openxmlformats.org/officeDocument/2006/relationships/image" Target="../media/image242.png"/><Relationship Id="rId263" Type="http://schemas.openxmlformats.org/officeDocument/2006/relationships/image" Target="../media/image263.png"/><Relationship Id="rId37" Type="http://schemas.openxmlformats.org/officeDocument/2006/relationships/image" Target="../media/image37.gif"/><Relationship Id="rId58" Type="http://schemas.openxmlformats.org/officeDocument/2006/relationships/image" Target="../media/image58.png"/><Relationship Id="rId79" Type="http://schemas.openxmlformats.org/officeDocument/2006/relationships/image" Target="../media/image79.png"/><Relationship Id="rId102" Type="http://schemas.openxmlformats.org/officeDocument/2006/relationships/image" Target="../media/image102.png"/><Relationship Id="rId123" Type="http://schemas.openxmlformats.org/officeDocument/2006/relationships/image" Target="../media/image123.png"/><Relationship Id="rId144" Type="http://schemas.openxmlformats.org/officeDocument/2006/relationships/image" Target="../media/image144.gif"/><Relationship Id="rId90" Type="http://schemas.openxmlformats.org/officeDocument/2006/relationships/image" Target="../media/image90.png"/><Relationship Id="rId165" Type="http://schemas.openxmlformats.org/officeDocument/2006/relationships/image" Target="../media/image165.png"/><Relationship Id="rId186" Type="http://schemas.openxmlformats.org/officeDocument/2006/relationships/image" Target="../media/image186.png"/><Relationship Id="rId211" Type="http://schemas.openxmlformats.org/officeDocument/2006/relationships/image" Target="../media/image211.jpeg"/><Relationship Id="rId232" Type="http://schemas.openxmlformats.org/officeDocument/2006/relationships/image" Target="../media/image232.png"/><Relationship Id="rId253" Type="http://schemas.openxmlformats.org/officeDocument/2006/relationships/image" Target="../media/image253.png"/><Relationship Id="rId274" Type="http://schemas.openxmlformats.org/officeDocument/2006/relationships/image" Target="../media/image274.png"/><Relationship Id="rId27" Type="http://schemas.openxmlformats.org/officeDocument/2006/relationships/image" Target="../media/image27.png"/><Relationship Id="rId48" Type="http://schemas.openxmlformats.org/officeDocument/2006/relationships/image" Target="../media/image48.png"/><Relationship Id="rId69" Type="http://schemas.openxmlformats.org/officeDocument/2006/relationships/image" Target="../media/image69.gif"/><Relationship Id="rId113" Type="http://schemas.openxmlformats.org/officeDocument/2006/relationships/image" Target="../media/image113.jpg"/><Relationship Id="rId134" Type="http://schemas.openxmlformats.org/officeDocument/2006/relationships/image" Target="../media/image134.gif"/><Relationship Id="rId80" Type="http://schemas.openxmlformats.org/officeDocument/2006/relationships/image" Target="../media/image80.gif"/><Relationship Id="rId155" Type="http://schemas.openxmlformats.org/officeDocument/2006/relationships/image" Target="../media/image155.jpeg"/><Relationship Id="rId176" Type="http://schemas.openxmlformats.org/officeDocument/2006/relationships/image" Target="../media/image176.png"/><Relationship Id="rId197" Type="http://schemas.openxmlformats.org/officeDocument/2006/relationships/image" Target="../media/image197.jpg"/><Relationship Id="rId201" Type="http://schemas.openxmlformats.org/officeDocument/2006/relationships/image" Target="../media/image201.png"/><Relationship Id="rId222" Type="http://schemas.openxmlformats.org/officeDocument/2006/relationships/image" Target="../media/image222.jpg"/><Relationship Id="rId243" Type="http://schemas.openxmlformats.org/officeDocument/2006/relationships/image" Target="../media/image243.jpg"/><Relationship Id="rId264" Type="http://schemas.openxmlformats.org/officeDocument/2006/relationships/image" Target="../media/image264.png"/><Relationship Id="rId17" Type="http://schemas.openxmlformats.org/officeDocument/2006/relationships/image" Target="../media/image17.png"/><Relationship Id="rId38" Type="http://schemas.openxmlformats.org/officeDocument/2006/relationships/image" Target="../media/image38.png"/><Relationship Id="rId59" Type="http://schemas.openxmlformats.org/officeDocument/2006/relationships/image" Target="../media/image59.gif"/><Relationship Id="rId103" Type="http://schemas.openxmlformats.org/officeDocument/2006/relationships/image" Target="../media/image103.png"/><Relationship Id="rId124" Type="http://schemas.openxmlformats.org/officeDocument/2006/relationships/image" Target="../media/image124.png"/><Relationship Id="rId70" Type="http://schemas.openxmlformats.org/officeDocument/2006/relationships/image" Target="../media/image70.gif"/><Relationship Id="rId91" Type="http://schemas.openxmlformats.org/officeDocument/2006/relationships/image" Target="../media/image91.png"/><Relationship Id="rId145" Type="http://schemas.openxmlformats.org/officeDocument/2006/relationships/image" Target="../media/image145.png"/><Relationship Id="rId166" Type="http://schemas.openxmlformats.org/officeDocument/2006/relationships/image" Target="../media/image166.png"/><Relationship Id="rId187" Type="http://schemas.openxmlformats.org/officeDocument/2006/relationships/image" Target="../media/image187.gif"/><Relationship Id="rId1" Type="http://schemas.openxmlformats.org/officeDocument/2006/relationships/slideLayout" Target="../slideLayouts/slideLayout2.xml"/><Relationship Id="rId212" Type="http://schemas.openxmlformats.org/officeDocument/2006/relationships/image" Target="../media/image212.png"/><Relationship Id="rId233" Type="http://schemas.openxmlformats.org/officeDocument/2006/relationships/image" Target="../media/image233.gif"/><Relationship Id="rId254" Type="http://schemas.openxmlformats.org/officeDocument/2006/relationships/image" Target="../media/image254.png"/><Relationship Id="rId28" Type="http://schemas.openxmlformats.org/officeDocument/2006/relationships/image" Target="../media/image28.jpg"/><Relationship Id="rId49" Type="http://schemas.openxmlformats.org/officeDocument/2006/relationships/image" Target="../media/image49.png"/><Relationship Id="rId114" Type="http://schemas.openxmlformats.org/officeDocument/2006/relationships/image" Target="../media/image114.png"/><Relationship Id="rId275" Type="http://schemas.openxmlformats.org/officeDocument/2006/relationships/image" Target="../media/image275.png"/><Relationship Id="rId60" Type="http://schemas.openxmlformats.org/officeDocument/2006/relationships/image" Target="../media/image60.gif"/><Relationship Id="rId81" Type="http://schemas.openxmlformats.org/officeDocument/2006/relationships/image" Target="../media/image81.jpg"/><Relationship Id="rId135" Type="http://schemas.openxmlformats.org/officeDocument/2006/relationships/image" Target="../media/image135.png"/><Relationship Id="rId156" Type="http://schemas.openxmlformats.org/officeDocument/2006/relationships/image" Target="../media/image156.gif"/><Relationship Id="rId177" Type="http://schemas.openxmlformats.org/officeDocument/2006/relationships/image" Target="../media/image177.png"/><Relationship Id="rId198" Type="http://schemas.openxmlformats.org/officeDocument/2006/relationships/image" Target="../media/image19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86.png"/></Relationships>
</file>

<file path=ppt/slides/_rels/slide38.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1.png"/><Relationship Id="rId4" Type="http://schemas.openxmlformats.org/officeDocument/2006/relationships/image" Target="../media/image28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7772400" cy="1470025"/>
          </a:xfrm>
        </p:spPr>
        <p:txBody>
          <a:bodyPr/>
          <a:lstStyle/>
          <a:p>
            <a:r>
              <a:rPr lang="en-US" dirty="0" smtClean="0"/>
              <a:t>Breaking Up is Hard to Do</a:t>
            </a:r>
            <a:endParaRPr lang="en-US" dirty="0"/>
          </a:p>
        </p:txBody>
      </p:sp>
      <p:sp>
        <p:nvSpPr>
          <p:cNvPr id="3" name="Subtitle 2"/>
          <p:cNvSpPr>
            <a:spLocks noGrp="1"/>
          </p:cNvSpPr>
          <p:nvPr>
            <p:ph type="subTitle" idx="1"/>
          </p:nvPr>
        </p:nvSpPr>
        <p:spPr>
          <a:xfrm>
            <a:off x="1371599" y="2438400"/>
            <a:ext cx="6400800" cy="1752600"/>
          </a:xfrm>
        </p:spPr>
        <p:txBody>
          <a:bodyPr>
            <a:normAutofit/>
          </a:bodyPr>
          <a:lstStyle/>
          <a:p>
            <a:r>
              <a:rPr lang="en-US" dirty="0" smtClean="0"/>
              <a:t>Security and Functionality in a Commodity Hypervisor</a:t>
            </a:r>
            <a:endParaRPr lang="en-US" dirty="0"/>
          </a:p>
        </p:txBody>
      </p:sp>
      <p:sp>
        <p:nvSpPr>
          <p:cNvPr id="4" name="Slide Number Placeholder 3"/>
          <p:cNvSpPr>
            <a:spLocks noGrp="1"/>
          </p:cNvSpPr>
          <p:nvPr>
            <p:ph type="sldNum" sz="quarter" idx="12"/>
          </p:nvPr>
        </p:nvSpPr>
        <p:spPr/>
        <p:txBody>
          <a:bodyPr/>
          <a:lstStyle/>
          <a:p>
            <a:fld id="{74018F90-C82C-4DA4-8652-CDFFD716813C}" type="slidenum">
              <a:rPr lang="en-US" smtClean="0"/>
              <a:t>1</a:t>
            </a:fld>
            <a:endParaRPr lang="en-US" dirty="0"/>
          </a:p>
        </p:txBody>
      </p:sp>
      <p:sp>
        <p:nvSpPr>
          <p:cNvPr id="5" name="TextBox 4"/>
          <p:cNvSpPr txBox="1"/>
          <p:nvPr/>
        </p:nvSpPr>
        <p:spPr>
          <a:xfrm>
            <a:off x="293424" y="3810000"/>
            <a:ext cx="8557151" cy="1846659"/>
          </a:xfrm>
          <a:prstGeom prst="rect">
            <a:avLst/>
          </a:prstGeom>
          <a:noFill/>
        </p:spPr>
        <p:txBody>
          <a:bodyPr wrap="none" rtlCol="0">
            <a:spAutoFit/>
          </a:bodyPr>
          <a:lstStyle/>
          <a:p>
            <a:pPr algn="ctr"/>
            <a:r>
              <a:rPr lang="en-CA" b="1" dirty="0" smtClean="0"/>
              <a:t>Patrick </a:t>
            </a:r>
            <a:r>
              <a:rPr lang="en-CA" b="1" dirty="0" err="1" smtClean="0"/>
              <a:t>Colp</a:t>
            </a:r>
            <a:r>
              <a:rPr lang="en-CA" dirty="0" smtClean="0"/>
              <a:t>†, </a:t>
            </a:r>
            <a:r>
              <a:rPr lang="en-CA" dirty="0" err="1" smtClean="0"/>
              <a:t>Mihir</a:t>
            </a:r>
            <a:r>
              <a:rPr lang="en-CA" dirty="0" smtClean="0"/>
              <a:t> </a:t>
            </a:r>
            <a:r>
              <a:rPr lang="en-CA" dirty="0" err="1" smtClean="0"/>
              <a:t>Nanavati</a:t>
            </a:r>
            <a:r>
              <a:rPr lang="en-CA" dirty="0"/>
              <a:t>†</a:t>
            </a:r>
            <a:r>
              <a:rPr lang="en-CA" dirty="0" smtClean="0"/>
              <a:t>, Jun Zhu</a:t>
            </a:r>
            <a:r>
              <a:rPr lang="en-CA" dirty="0"/>
              <a:t>‡</a:t>
            </a:r>
            <a:endParaRPr lang="en-CA" dirty="0" smtClean="0"/>
          </a:p>
          <a:p>
            <a:pPr algn="ctr"/>
            <a:r>
              <a:rPr lang="en-CA" dirty="0" smtClean="0"/>
              <a:t>William Aiello</a:t>
            </a:r>
            <a:r>
              <a:rPr lang="en-CA" dirty="0"/>
              <a:t>†</a:t>
            </a:r>
            <a:r>
              <a:rPr lang="en-CA" dirty="0" smtClean="0"/>
              <a:t>, George Coker*, Tim </a:t>
            </a:r>
            <a:r>
              <a:rPr lang="en-CA" dirty="0" err="1" smtClean="0"/>
              <a:t>Deegan</a:t>
            </a:r>
            <a:r>
              <a:rPr lang="en-CA" dirty="0"/>
              <a:t>‡</a:t>
            </a:r>
            <a:r>
              <a:rPr lang="en-CA" dirty="0" smtClean="0"/>
              <a:t>, Peter </a:t>
            </a:r>
            <a:r>
              <a:rPr lang="en-CA" dirty="0" err="1" smtClean="0"/>
              <a:t>Loscocco</a:t>
            </a:r>
            <a:r>
              <a:rPr lang="en-CA" dirty="0" smtClean="0"/>
              <a:t>*, Andrew Warfield</a:t>
            </a:r>
            <a:r>
              <a:rPr lang="en-CA" dirty="0"/>
              <a:t>†</a:t>
            </a:r>
            <a:endParaRPr lang="en-CA" dirty="0" smtClean="0"/>
          </a:p>
          <a:p>
            <a:pPr algn="ctr"/>
            <a:endParaRPr lang="en-CA" dirty="0"/>
          </a:p>
          <a:p>
            <a:pPr algn="ctr"/>
            <a:endParaRPr lang="en-CA" dirty="0" smtClean="0"/>
          </a:p>
          <a:p>
            <a:pPr algn="ctr"/>
            <a:r>
              <a:rPr lang="en-CA" sz="1400" dirty="0"/>
              <a:t>†</a:t>
            </a:r>
            <a:r>
              <a:rPr lang="en-CA" sz="1400" dirty="0" smtClean="0"/>
              <a:t> Department of Computer Science, University of British Columbia</a:t>
            </a:r>
          </a:p>
          <a:p>
            <a:pPr algn="ctr"/>
            <a:r>
              <a:rPr lang="en-CA" sz="1400" dirty="0" smtClean="0"/>
              <a:t>‡ Citrix Systems R&amp;D</a:t>
            </a:r>
          </a:p>
          <a:p>
            <a:pPr algn="ctr"/>
            <a:r>
              <a:rPr lang="en-CA" sz="1400" dirty="0" smtClean="0"/>
              <a:t>* National Security Agency</a:t>
            </a:r>
            <a:endParaRPr lang="en-CA" sz="1400" dirty="0"/>
          </a:p>
        </p:txBody>
      </p:sp>
    </p:spTree>
    <p:extLst>
      <p:ext uri="{BB962C8B-B14F-4D97-AF65-F5344CB8AC3E}">
        <p14:creationId xmlns:p14="http://schemas.microsoft.com/office/powerpoint/2010/main" val="224507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smtClean="0"/>
              <a:t>Isolation</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10</a:t>
            </a:fld>
            <a:endParaRPr lang="en-US"/>
          </a:p>
        </p:txBody>
      </p:sp>
      <p:sp>
        <p:nvSpPr>
          <p:cNvPr id="8" name="Hypervisor Rectangle" hidden="1"/>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p:cNvSpPr/>
          <p:nvPr/>
        </p:nvSpPr>
        <p:spPr>
          <a:xfrm>
            <a:off x="800100" y="1659479"/>
            <a:ext cx="6469200" cy="3826921"/>
          </a:xfrm>
          <a:prstGeom prst="roundRect">
            <a:avLst>
              <a:gd name="adj" fmla="val 2693"/>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hidden="1"/>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hidden="1"/>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93" name="Platform VM1 Rectangle"/>
          <p:cNvSpPr/>
          <p:nvPr/>
        </p:nvSpPr>
        <p:spPr>
          <a:xfrm>
            <a:off x="1007314" y="3698566"/>
            <a:ext cx="1614128" cy="1007480"/>
          </a:xfrm>
          <a:prstGeom prst="roundRect">
            <a:avLst>
              <a:gd name="adj" fmla="val 4360"/>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96" name="Drivers VM1 Rectangle"/>
          <p:cNvSpPr/>
          <p:nvPr/>
        </p:nvSpPr>
        <p:spPr>
          <a:xfrm>
            <a:off x="3750187" y="4327933"/>
            <a:ext cx="1614128" cy="1007480"/>
          </a:xfrm>
          <a:prstGeom prst="roundRect">
            <a:avLst>
              <a:gd name="adj" fmla="val 4360"/>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94" name="Management VM1 Rectangle"/>
          <p:cNvSpPr/>
          <p:nvPr/>
        </p:nvSpPr>
        <p:spPr>
          <a:xfrm>
            <a:off x="3750187" y="3069200"/>
            <a:ext cx="1614128" cy="1007480"/>
          </a:xfrm>
          <a:prstGeom prst="roundRect">
            <a:avLst>
              <a:gd name="adj" fmla="val 4360"/>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91" name="IPC VM1 Rectangle"/>
          <p:cNvSpPr/>
          <p:nvPr/>
        </p:nvSpPr>
        <p:spPr>
          <a:xfrm>
            <a:off x="2912644" y="1803481"/>
            <a:ext cx="1614128" cy="1007480"/>
          </a:xfrm>
          <a:prstGeom prst="roundRect">
            <a:avLst>
              <a:gd name="adj" fmla="val 4360"/>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97" name="Emu VM1 Rectangle"/>
          <p:cNvSpPr/>
          <p:nvPr/>
        </p:nvSpPr>
        <p:spPr>
          <a:xfrm>
            <a:off x="5620736" y="3069200"/>
            <a:ext cx="1614128" cy="1007480"/>
          </a:xfrm>
          <a:prstGeom prst="roundRect">
            <a:avLst>
              <a:gd name="adj" fmla="val 4360"/>
            </a:avLst>
          </a:prstGeom>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58" name="Platform Proces Rectangle"/>
          <p:cNvSpPr/>
          <p:nvPr/>
        </p:nvSpPr>
        <p:spPr>
          <a:xfrm>
            <a:off x="1101578" y="3783206"/>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62" name="Drivers Process Rectangle"/>
          <p:cNvSpPr/>
          <p:nvPr/>
        </p:nvSpPr>
        <p:spPr>
          <a:xfrm>
            <a:off x="3844451" y="4412573"/>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1" name="Management Process Rectangle"/>
          <p:cNvSpPr/>
          <p:nvPr/>
        </p:nvSpPr>
        <p:spPr>
          <a:xfrm>
            <a:off x="3845026" y="3153840"/>
            <a:ext cx="142445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Management</a:t>
            </a:r>
          </a:p>
        </p:txBody>
      </p:sp>
      <p:sp>
        <p:nvSpPr>
          <p:cNvPr id="60" name="IPC Process Rectangle"/>
          <p:cNvSpPr/>
          <p:nvPr/>
        </p:nvSpPr>
        <p:spPr>
          <a:xfrm>
            <a:off x="3006908" y="1888121"/>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3" name="Emu Process Rectangle"/>
          <p:cNvSpPr/>
          <p:nvPr/>
        </p:nvSpPr>
        <p:spPr>
          <a:xfrm>
            <a:off x="5715000" y="3149044"/>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Device</a:t>
            </a:r>
            <a:br>
              <a:rPr lang="en-US" sz="1600" dirty="0" smtClean="0">
                <a:solidFill>
                  <a:schemeClr val="tx1"/>
                </a:solidFill>
              </a:rPr>
            </a:br>
            <a:r>
              <a:rPr lang="en-US" sz="1600" dirty="0" smtClean="0">
                <a:solidFill>
                  <a:schemeClr val="tx1"/>
                </a:solidFill>
              </a:rPr>
              <a:t>Emulation</a:t>
            </a:r>
            <a:endParaRPr lang="en-US" sz="1600" dirty="0">
              <a:solidFill>
                <a:schemeClr val="tx1"/>
              </a:solidFill>
            </a:endParaRPr>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78705"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stCxn id="30" idx="1"/>
          </p:cNvCxnSpPr>
          <p:nvPr/>
        </p:nvCxnSpPr>
        <p:spPr>
          <a:xfrm flipH="1" flipV="1">
            <a:off x="7398000" y="4312800"/>
            <a:ext cx="2106020" cy="11230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H="1" flipV="1">
            <a:off x="4557251" y="5250773"/>
            <a:ext cx="14749"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57" name="Platform VM Rectangle"/>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55" name="Space Box" hidden="1"/>
          <p:cNvSpPr>
            <a:spLocks noGrp="1"/>
          </p:cNvSpPr>
          <p:nvPr>
            <p:ph idx="1"/>
          </p:nvPr>
        </p:nvSpPr>
        <p:spPr>
          <a:xfrm>
            <a:off x="442451" y="410974"/>
            <a:ext cx="4114800" cy="1494000"/>
          </a:xfrm>
        </p:spPr>
        <p:txBody>
          <a:bodyPr>
            <a:normAutofit/>
          </a:bodyPr>
          <a:lstStyle/>
          <a:p>
            <a:pPr marL="0" indent="0">
              <a:buNone/>
            </a:pPr>
            <a:r>
              <a:rPr lang="en-CA" sz="2400" b="1" dirty="0" smtClean="0"/>
              <a:t>Space</a:t>
            </a:r>
            <a:endParaRPr lang="en-CA" sz="2400" b="1" dirty="0"/>
          </a:p>
        </p:txBody>
      </p:sp>
      <p:sp>
        <p:nvSpPr>
          <p:cNvPr id="56" name="Time Box" hidden="1"/>
          <p:cNvSpPr txBox="1">
            <a:spLocks/>
          </p:cNvSpPr>
          <p:nvPr/>
        </p:nvSpPr>
        <p:spPr>
          <a:xfrm>
            <a:off x="4562369" y="410400"/>
            <a:ext cx="4114800"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endParaRPr lang="en-CA" sz="2400" b="1" dirty="0"/>
          </a:p>
        </p:txBody>
      </p:sp>
    </p:spTree>
    <p:extLst>
      <p:ext uri="{BB962C8B-B14F-4D97-AF65-F5344CB8AC3E}">
        <p14:creationId xmlns:p14="http://schemas.microsoft.com/office/powerpoint/2010/main" val="13023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20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500" fill="hold"/>
                                        <p:tgtEl>
                                          <p:spTgt spid="93"/>
                                        </p:tgtEl>
                                      </p:cBhvr>
                                      <p:by x="113000" y="100000"/>
                                    </p:animScale>
                                  </p:childTnLst>
                                </p:cTn>
                              </p:par>
                              <p:par>
                                <p:cTn id="27" presetID="6" presetClass="emph" presetSubtype="0" fill="hold" grpId="2" nodeType="withEffect">
                                  <p:stCondLst>
                                    <p:cond delay="0"/>
                                  </p:stCondLst>
                                  <p:childTnLst>
                                    <p:animScale>
                                      <p:cBhvr>
                                        <p:cTn id="28" dur="500" fill="hold"/>
                                        <p:tgtEl>
                                          <p:spTgt spid="93"/>
                                        </p:tgtEl>
                                      </p:cBhvr>
                                      <p:by x="100000" y="236000"/>
                                    </p:animScale>
                                  </p:childTnLst>
                                </p:cTn>
                              </p:par>
                              <p:par>
                                <p:cTn id="29" presetID="6" presetClass="emph" presetSubtype="0" fill="hold" grpId="1" nodeType="withEffect">
                                  <p:stCondLst>
                                    <p:cond delay="0"/>
                                  </p:stCondLst>
                                  <p:childTnLst>
                                    <p:animScale>
                                      <p:cBhvr>
                                        <p:cTn id="30" dur="500" fill="hold"/>
                                        <p:tgtEl>
                                          <p:spTgt spid="96"/>
                                        </p:tgtEl>
                                      </p:cBhvr>
                                      <p:by x="207000" y="100000"/>
                                    </p:animScale>
                                  </p:childTnLst>
                                </p:cTn>
                              </p:par>
                              <p:par>
                                <p:cTn id="31" presetID="6" presetClass="emph" presetSubtype="0" fill="hold" grpId="2" nodeType="withEffect">
                                  <p:stCondLst>
                                    <p:cond delay="0"/>
                                  </p:stCondLst>
                                  <p:childTnLst>
                                    <p:animScale>
                                      <p:cBhvr>
                                        <p:cTn id="32" dur="500" fill="hold"/>
                                        <p:tgtEl>
                                          <p:spTgt spid="96"/>
                                        </p:tgtEl>
                                      </p:cBhvr>
                                      <p:by x="100000" y="115000"/>
                                    </p:animScale>
                                  </p:childTnLst>
                                </p:cTn>
                              </p:par>
                              <p:par>
                                <p:cTn id="33" presetID="6" presetClass="emph" presetSubtype="0" fill="hold" grpId="1" nodeType="withEffect">
                                  <p:stCondLst>
                                    <p:cond delay="0"/>
                                  </p:stCondLst>
                                  <p:childTnLst>
                                    <p:animScale>
                                      <p:cBhvr>
                                        <p:cTn id="34" dur="500" fill="hold"/>
                                        <p:tgtEl>
                                          <p:spTgt spid="94"/>
                                        </p:tgtEl>
                                      </p:cBhvr>
                                      <p:by x="207000" y="100000"/>
                                    </p:animScale>
                                  </p:childTnLst>
                                </p:cTn>
                              </p:par>
                              <p:par>
                                <p:cTn id="35" presetID="6" presetClass="emph" presetSubtype="0" fill="hold" grpId="2" nodeType="withEffect">
                                  <p:stCondLst>
                                    <p:cond delay="0"/>
                                  </p:stCondLst>
                                  <p:childTnLst>
                                    <p:animScale>
                                      <p:cBhvr>
                                        <p:cTn id="36" dur="500" fill="hold"/>
                                        <p:tgtEl>
                                          <p:spTgt spid="94"/>
                                        </p:tgtEl>
                                      </p:cBhvr>
                                      <p:by x="100000" y="115000"/>
                                    </p:animScale>
                                  </p:childTnLst>
                                </p:cTn>
                              </p:par>
                              <p:par>
                                <p:cTn id="37" presetID="6" presetClass="emph" presetSubtype="0" fill="hold" grpId="1" nodeType="withEffect">
                                  <p:stCondLst>
                                    <p:cond delay="0"/>
                                  </p:stCondLst>
                                  <p:childTnLst>
                                    <p:animScale>
                                      <p:cBhvr>
                                        <p:cTn id="38" dur="500" fill="hold"/>
                                        <p:tgtEl>
                                          <p:spTgt spid="91"/>
                                        </p:tgtEl>
                                      </p:cBhvr>
                                      <p:by x="103000" y="100000"/>
                                    </p:animScale>
                                  </p:childTnLst>
                                </p:cTn>
                              </p:par>
                              <p:par>
                                <p:cTn id="39" presetID="6" presetClass="emph" presetSubtype="0" fill="hold" grpId="2" nodeType="withEffect">
                                  <p:stCondLst>
                                    <p:cond delay="0"/>
                                  </p:stCondLst>
                                  <p:childTnLst>
                                    <p:animScale>
                                      <p:cBhvr>
                                        <p:cTn id="40" dur="500" fill="hold"/>
                                        <p:tgtEl>
                                          <p:spTgt spid="91"/>
                                        </p:tgtEl>
                                      </p:cBhvr>
                                      <p:by x="100000" y="113000"/>
                                    </p:animScale>
                                  </p:childTnLst>
                                </p:cTn>
                              </p:par>
                              <p:par>
                                <p:cTn id="41" presetID="8" presetClass="emph" presetSubtype="0" fill="hold" grpId="1" nodeType="withEffect">
                                  <p:stCondLst>
                                    <p:cond delay="0"/>
                                  </p:stCondLst>
                                  <p:childTnLst>
                                    <p:animRot by="5400000">
                                      <p:cBhvr>
                                        <p:cTn id="42" dur="300" fill="hold"/>
                                        <p:tgtEl>
                                          <p:spTgt spid="97"/>
                                        </p:tgtEl>
                                        <p:attrNameLst>
                                          <p:attrName>r</p:attrName>
                                        </p:attrNameLst>
                                      </p:cBhvr>
                                    </p:animRot>
                                  </p:childTnLst>
                                </p:cTn>
                              </p:par>
                              <p:par>
                                <p:cTn id="43" presetID="63" presetClass="path" presetSubtype="0" accel="50000" decel="50000" fill="hold" grpId="2" nodeType="withEffect">
                                  <p:stCondLst>
                                    <p:cond delay="200"/>
                                  </p:stCondLst>
                                  <p:childTnLst>
                                    <p:animMotion origin="layout" path="M 0 -2.22222E-6 L 0.04167 -2.22222E-6 " pathEditMode="relative" rAng="0" ptsTypes="AA">
                                      <p:cBhvr>
                                        <p:cTn id="44" dur="300" fill="hold"/>
                                        <p:tgtEl>
                                          <p:spTgt spid="97"/>
                                        </p:tgtEl>
                                        <p:attrNameLst>
                                          <p:attrName>ppt_x</p:attrName>
                                          <p:attrName>ppt_y</p:attrName>
                                        </p:attrNameLst>
                                      </p:cBhvr>
                                      <p:rCtr x="2083" y="0"/>
                                    </p:animMotion>
                                  </p:childTnLst>
                                </p:cTn>
                              </p:par>
                              <p:par>
                                <p:cTn id="45" presetID="6" presetClass="emph" presetSubtype="0" fill="hold" grpId="3" nodeType="withEffect">
                                  <p:stCondLst>
                                    <p:cond delay="200"/>
                                  </p:stCondLst>
                                  <p:childTnLst>
                                    <p:animScale>
                                      <p:cBhvr>
                                        <p:cTn id="46" dur="300" fill="hold"/>
                                        <p:tgtEl>
                                          <p:spTgt spid="97"/>
                                        </p:tgtEl>
                                      </p:cBhvr>
                                      <p:by x="72000" y="100000"/>
                                    </p:animScale>
                                  </p:childTnLst>
                                </p:cTn>
                              </p:par>
                              <p:par>
                                <p:cTn id="47" presetID="6" presetClass="emph" presetSubtype="0" fill="hold" grpId="4" nodeType="withEffect">
                                  <p:stCondLst>
                                    <p:cond delay="200"/>
                                  </p:stCondLst>
                                  <p:childTnLst>
                                    <p:animScale>
                                      <p:cBhvr>
                                        <p:cTn id="48" dur="300" fill="hold"/>
                                        <p:tgtEl>
                                          <p:spTgt spid="97"/>
                                        </p:tgtEl>
                                      </p:cBhvr>
                                      <p:by x="100000" y="80000"/>
                                    </p:animScale>
                                  </p:childTnLst>
                                </p:cTn>
                              </p:par>
                              <p:par>
                                <p:cTn id="49" presetID="10" presetClass="exit" presetSubtype="0" fill="hold" grpId="0" nodeType="withEffect">
                                  <p:stCondLst>
                                    <p:cond delay="0"/>
                                  </p:stCondLst>
                                  <p:childTnLst>
                                    <p:animEffect transition="out" filter="fade">
                                      <p:cBhvr>
                                        <p:cTn id="50" dur="200"/>
                                        <p:tgtEl>
                                          <p:spTgt spid="58"/>
                                        </p:tgtEl>
                                      </p:cBhvr>
                                    </p:animEffect>
                                    <p:set>
                                      <p:cBhvr>
                                        <p:cTn id="51" dur="1" fill="hold">
                                          <p:stCondLst>
                                            <p:cond delay="199"/>
                                          </p:stCondLst>
                                        </p:cTn>
                                        <p:tgtEl>
                                          <p:spTgt spid="5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200"/>
                                        <p:tgtEl>
                                          <p:spTgt spid="62"/>
                                        </p:tgtEl>
                                      </p:cBhvr>
                                    </p:animEffect>
                                    <p:set>
                                      <p:cBhvr>
                                        <p:cTn id="54" dur="1" fill="hold">
                                          <p:stCondLst>
                                            <p:cond delay="199"/>
                                          </p:stCondLst>
                                        </p:cTn>
                                        <p:tgtEl>
                                          <p:spTgt spid="62"/>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200"/>
                                        <p:tgtEl>
                                          <p:spTgt spid="61"/>
                                        </p:tgtEl>
                                      </p:cBhvr>
                                    </p:animEffect>
                                    <p:set>
                                      <p:cBhvr>
                                        <p:cTn id="57" dur="1" fill="hold">
                                          <p:stCondLst>
                                            <p:cond delay="199"/>
                                          </p:stCondLst>
                                        </p:cTn>
                                        <p:tgtEl>
                                          <p:spTgt spid="6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
                                        <p:tgtEl>
                                          <p:spTgt spid="60"/>
                                        </p:tgtEl>
                                      </p:cBhvr>
                                    </p:animEffect>
                                    <p:set>
                                      <p:cBhvr>
                                        <p:cTn id="60" dur="1" fill="hold">
                                          <p:stCondLst>
                                            <p:cond delay="199"/>
                                          </p:stCondLst>
                                        </p:cTn>
                                        <p:tgtEl>
                                          <p:spTgt spid="60"/>
                                        </p:tgtEl>
                                        <p:attrNameLst>
                                          <p:attrName>style.visibility</p:attrName>
                                        </p:attrNameLst>
                                      </p:cBhvr>
                                      <p:to>
                                        <p:strVal val="hidden"/>
                                      </p:to>
                                    </p:set>
                                  </p:childTnLst>
                                </p:cTn>
                              </p:par>
                              <p:par>
                                <p:cTn id="61" presetID="10" presetClass="exit" presetSubtype="0" fill="hold" grpId="3" nodeType="withEffect">
                                  <p:stCondLst>
                                    <p:cond delay="0"/>
                                  </p:stCondLst>
                                  <p:childTnLst>
                                    <p:animEffect transition="out" filter="fade">
                                      <p:cBhvr>
                                        <p:cTn id="62" dur="200"/>
                                        <p:tgtEl>
                                          <p:spTgt spid="63"/>
                                        </p:tgtEl>
                                      </p:cBhvr>
                                    </p:animEffect>
                                    <p:set>
                                      <p:cBhvr>
                                        <p:cTn id="63" dur="1" fill="hold">
                                          <p:stCondLst>
                                            <p:cond delay="199"/>
                                          </p:stCondLst>
                                        </p:cTn>
                                        <p:tgtEl>
                                          <p:spTgt spid="63"/>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xit" presetSubtype="0" fill="hold" grpId="5" nodeType="withEffect">
                                  <p:stCondLst>
                                    <p:cond delay="0"/>
                                  </p:stCondLst>
                                  <p:childTnLst>
                                    <p:set>
                                      <p:cBhvr>
                                        <p:cTn id="76" dur="1" fill="hold">
                                          <p:stCondLst>
                                            <p:cond delay="0"/>
                                          </p:stCondLst>
                                        </p:cTn>
                                        <p:tgtEl>
                                          <p:spTgt spid="97"/>
                                        </p:tgtEl>
                                        <p:attrNameLst>
                                          <p:attrName>style.visibility</p:attrName>
                                        </p:attrNameLst>
                                      </p:cBhvr>
                                      <p:to>
                                        <p:strVal val="hidden"/>
                                      </p:to>
                                    </p:set>
                                  </p:childTnLst>
                                </p:cTn>
                              </p:par>
                              <p:par>
                                <p:cTn id="77" presetID="1" presetClass="exit" presetSubtype="0" fill="hold" grpId="3" nodeType="withEffect">
                                  <p:stCondLst>
                                    <p:cond delay="0"/>
                                  </p:stCondLst>
                                  <p:childTnLst>
                                    <p:set>
                                      <p:cBhvr>
                                        <p:cTn id="78" dur="1" fill="hold">
                                          <p:stCondLst>
                                            <p:cond delay="0"/>
                                          </p:stCondLst>
                                        </p:cTn>
                                        <p:tgtEl>
                                          <p:spTgt spid="96"/>
                                        </p:tgtEl>
                                        <p:attrNameLst>
                                          <p:attrName>style.visibility</p:attrName>
                                        </p:attrNameLst>
                                      </p:cBhvr>
                                      <p:to>
                                        <p:strVal val="hidden"/>
                                      </p:to>
                                    </p:set>
                                  </p:childTnLst>
                                </p:cTn>
                              </p:par>
                              <p:par>
                                <p:cTn id="79" presetID="1" presetClass="exit" presetSubtype="0" fill="hold" grpId="3" nodeType="withEffect">
                                  <p:stCondLst>
                                    <p:cond delay="0"/>
                                  </p:stCondLst>
                                  <p:childTnLst>
                                    <p:set>
                                      <p:cBhvr>
                                        <p:cTn id="80" dur="1" fill="hold">
                                          <p:stCondLst>
                                            <p:cond delay="0"/>
                                          </p:stCondLst>
                                        </p:cTn>
                                        <p:tgtEl>
                                          <p:spTgt spid="94"/>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93"/>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91"/>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fade">
                                      <p:cBhvr>
                                        <p:cTn id="113" dur="500"/>
                                        <p:tgtEl>
                                          <p:spTgt spid="8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fade">
                                      <p:cBhvr>
                                        <p:cTn id="116" dur="500"/>
                                        <p:tgtEl>
                                          <p:spTgt spid="8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fade">
                                      <p:cBhvr>
                                        <p:cTn id="119" dur="500"/>
                                        <p:tgtEl>
                                          <p:spTgt spid="8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fade">
                                      <p:cBhvr>
                                        <p:cTn id="122" dur="500"/>
                                        <p:tgtEl>
                                          <p:spTgt spid="8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5"/>
                                        </p:tgtEl>
                                        <p:attrNameLst>
                                          <p:attrName>style.visibility</p:attrName>
                                        </p:attrNameLst>
                                      </p:cBhvr>
                                      <p:to>
                                        <p:strVal val="visible"/>
                                      </p:to>
                                    </p:set>
                                    <p:animEffect transition="in" filter="fade">
                                      <p:cBhvr>
                                        <p:cTn id="125" dur="500"/>
                                        <p:tgtEl>
                                          <p:spTgt spid="8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fade">
                                      <p:cBhvr>
                                        <p:cTn id="128" dur="500"/>
                                        <p:tgtEl>
                                          <p:spTgt spid="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fade">
                                      <p:cBhvr>
                                        <p:cTn id="131" dur="500"/>
                                        <p:tgtEl>
                                          <p:spTgt spid="8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fade">
                                      <p:cBhvr>
                                        <p:cTn id="134" dur="500"/>
                                        <p:tgtEl>
                                          <p:spTgt spid="9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57"/>
                                        </p:tgtEl>
                                      </p:cBhvr>
                                    </p:animEffect>
                                    <p:set>
                                      <p:cBhvr>
                                        <p:cTn id="139" dur="1" fill="hold">
                                          <p:stCondLst>
                                            <p:cond delay="499"/>
                                          </p:stCondLst>
                                        </p:cTn>
                                        <p:tgtEl>
                                          <p:spTgt spid="57"/>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9"/>
                                        </p:tgtEl>
                                      </p:cBhvr>
                                    </p:animEffect>
                                    <p:set>
                                      <p:cBhvr>
                                        <p:cTn id="142" dur="1" fill="hold">
                                          <p:stCondLst>
                                            <p:cond delay="499"/>
                                          </p:stCondLst>
                                        </p:cTn>
                                        <p:tgtEl>
                                          <p:spTgt spid="5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65"/>
                                        </p:tgtEl>
                                      </p:cBhvr>
                                    </p:animEffect>
                                    <p:set>
                                      <p:cBhvr>
                                        <p:cTn id="145" dur="1" fill="hold">
                                          <p:stCondLst>
                                            <p:cond delay="499"/>
                                          </p:stCondLst>
                                        </p:cTn>
                                        <p:tgtEl>
                                          <p:spTgt spid="65"/>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66"/>
                                        </p:tgtEl>
                                      </p:cBhvr>
                                    </p:animEffect>
                                    <p:set>
                                      <p:cBhvr>
                                        <p:cTn id="148" dur="1" fill="hold">
                                          <p:stCondLst>
                                            <p:cond delay="499"/>
                                          </p:stCondLst>
                                        </p:cTn>
                                        <p:tgtEl>
                                          <p:spTgt spid="6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68"/>
                                        </p:tgtEl>
                                      </p:cBhvr>
                                    </p:animEffect>
                                    <p:set>
                                      <p:cBhvr>
                                        <p:cTn id="151" dur="1" fill="hold">
                                          <p:stCondLst>
                                            <p:cond delay="499"/>
                                          </p:stCondLst>
                                        </p:cTn>
                                        <p:tgtEl>
                                          <p:spTgt spid="68"/>
                                        </p:tgtEl>
                                        <p:attrNameLst>
                                          <p:attrName>style.visibility</p:attrName>
                                        </p:attrNameLst>
                                      </p:cBhvr>
                                      <p:to>
                                        <p:strVal val="hidden"/>
                                      </p:to>
                                    </p:set>
                                  </p:childTnLst>
                                </p:cTn>
                              </p:par>
                              <p:par>
                                <p:cTn id="152" presetID="1" presetClass="entr" presetSubtype="0" fill="hold" grpId="0" nodeType="withEffect">
                                  <p:stCondLst>
                                    <p:cond delay="0"/>
                                  </p:stCondLst>
                                  <p:childTnLst>
                                    <p:set>
                                      <p:cBhvr>
                                        <p:cTn id="153" dur="1" fill="hold">
                                          <p:stCondLst>
                                            <p:cond delay="0"/>
                                          </p:stCondLst>
                                        </p:cTn>
                                        <p:tgtEl>
                                          <p:spTgt spid="44"/>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39"/>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42"/>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childTnLst>
                                </p:cTn>
                              </p:par>
                              <p:par>
                                <p:cTn id="162" presetID="10" presetClass="entr" presetSubtype="0" fill="hold" grpId="0" nodeType="with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500"/>
                                        <p:tgtEl>
                                          <p:spTgt spid="6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fade">
                                      <p:cBhvr>
                                        <p:cTn id="167" dur="500"/>
                                        <p:tgtEl>
                                          <p:spTgt spid="7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fade">
                                      <p:cBhvr>
                                        <p:cTn id="170" dur="500"/>
                                        <p:tgtEl>
                                          <p:spTgt spid="7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3"/>
                                        </p:tgtEl>
                                        <p:attrNameLst>
                                          <p:attrName>style.visibility</p:attrName>
                                        </p:attrNameLst>
                                      </p:cBhvr>
                                      <p:to>
                                        <p:strVal val="visible"/>
                                      </p:to>
                                    </p:set>
                                    <p:animEffect transition="in" filter="fade">
                                      <p:cBhvr>
                                        <p:cTn id="173" dur="500"/>
                                        <p:tgtEl>
                                          <p:spTgt spid="7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4"/>
                                        </p:tgtEl>
                                        <p:attrNameLst>
                                          <p:attrName>style.visibility</p:attrName>
                                        </p:attrNameLst>
                                      </p:cBhvr>
                                      <p:to>
                                        <p:strVal val="visible"/>
                                      </p:to>
                                    </p:set>
                                    <p:animEffect transition="in" filter="fade">
                                      <p:cBhvr>
                                        <p:cTn id="176" dur="500"/>
                                        <p:tgtEl>
                                          <p:spTgt spid="7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6"/>
                                        </p:tgtEl>
                                        <p:attrNameLst>
                                          <p:attrName>style.visibility</p:attrName>
                                        </p:attrNameLst>
                                      </p:cBhvr>
                                      <p:to>
                                        <p:strVal val="visible"/>
                                      </p:to>
                                    </p:set>
                                    <p:animEffect transition="in" filter="fade">
                                      <p:cBhvr>
                                        <p:cTn id="179" dur="500"/>
                                        <p:tgtEl>
                                          <p:spTgt spid="7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7"/>
                                        </p:tgtEl>
                                        <p:attrNameLst>
                                          <p:attrName>style.visibility</p:attrName>
                                        </p:attrNameLst>
                                      </p:cBhvr>
                                      <p:to>
                                        <p:strVal val="visible"/>
                                      </p:to>
                                    </p:set>
                                    <p:animEffect transition="in" filter="fade">
                                      <p:cBhvr>
                                        <p:cTn id="182" dur="500"/>
                                        <p:tgtEl>
                                          <p:spTgt spid="7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8"/>
                                        </p:tgtEl>
                                        <p:attrNameLst>
                                          <p:attrName>style.visibility</p:attrName>
                                        </p:attrNameLst>
                                      </p:cBhvr>
                                      <p:to>
                                        <p:strVal val="visible"/>
                                      </p:to>
                                    </p:set>
                                    <p:animEffect transition="in" filter="fade">
                                      <p:cBhvr>
                                        <p:cTn id="18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3" grpId="0" animBg="1"/>
      <p:bldP spid="93" grpId="1" animBg="1"/>
      <p:bldP spid="93" grpId="2" animBg="1"/>
      <p:bldP spid="93" grpId="3" animBg="1"/>
      <p:bldP spid="96" grpId="0" animBg="1"/>
      <p:bldP spid="96" grpId="1" animBg="1"/>
      <p:bldP spid="96" grpId="2" animBg="1"/>
      <p:bldP spid="96" grpId="3" animBg="1"/>
      <p:bldP spid="94" grpId="0" animBg="1"/>
      <p:bldP spid="94" grpId="1" animBg="1"/>
      <p:bldP spid="94" grpId="2" animBg="1"/>
      <p:bldP spid="94" grpId="3" animBg="1"/>
      <p:bldP spid="91" grpId="0" animBg="1"/>
      <p:bldP spid="91" grpId="1" animBg="1"/>
      <p:bldP spid="91" grpId="2" animBg="1"/>
      <p:bldP spid="91" grpId="3" animBg="1"/>
      <p:bldP spid="97" grpId="0" animBg="1"/>
      <p:bldP spid="97" grpId="1" animBg="1"/>
      <p:bldP spid="97" grpId="2" animBg="1"/>
      <p:bldP spid="97" grpId="3" animBg="1"/>
      <p:bldP spid="97" grpId="4" animBg="1"/>
      <p:bldP spid="97" grpId="5" animBg="1"/>
      <p:bldP spid="58" grpId="0" animBg="1"/>
      <p:bldP spid="62" grpId="0" animBg="1"/>
      <p:bldP spid="61" grpId="0" animBg="1"/>
      <p:bldP spid="60" grpId="0" animBg="1"/>
      <p:bldP spid="63" grpId="3" animBg="1"/>
      <p:bldP spid="36" grpId="0" animBg="1"/>
      <p:bldP spid="45" grpId="0" animBg="1"/>
      <p:bldP spid="42" grpId="0" animBg="1"/>
      <p:bldP spid="39" grpId="0" animBg="1"/>
      <p:bldP spid="44" grpId="0" animBg="1"/>
      <p:bldP spid="47" grpId="0" animBg="1"/>
      <p:bldP spid="48" grpId="0" animBg="1"/>
      <p:bldP spid="50" grpId="0" animBg="1"/>
      <p:bldP spid="49" grpId="0" animBg="1"/>
      <p:bldP spid="52" grpId="0" animBg="1"/>
      <p:bldP spid="53" grpId="0" animBg="1"/>
      <p:bldP spid="51" grpId="0" animBg="1"/>
      <p:bldP spid="54" grpId="0" animBg="1"/>
      <p:bldP spid="57" grpId="0" animBg="1"/>
      <p:bldP spid="57" grpId="1" animBg="1"/>
      <p:bldP spid="59" grpId="0" animBg="1"/>
      <p:bldP spid="59" grpId="1" animBg="1"/>
      <p:bldP spid="65" grpId="0" animBg="1"/>
      <p:bldP spid="65" grpId="1" animBg="1"/>
      <p:bldP spid="66" grpId="0" animBg="1"/>
      <p:bldP spid="66" grpId="1" animBg="1"/>
      <p:bldP spid="68" grpId="0" animBg="1"/>
      <p:bldP spid="68" grpId="1" animBg="1"/>
      <p:bldP spid="69" grpId="0" animBg="1"/>
      <p:bldP spid="70" grpId="0" animBg="1"/>
      <p:bldP spid="72" grpId="0" animBg="1"/>
      <p:bldP spid="73" grpId="0" animBg="1"/>
      <p:bldP spid="74" grpId="0" animBg="1"/>
      <p:bldP spid="76" grpId="0" animBg="1"/>
      <p:bldP spid="77" grpId="0" animBg="1"/>
      <p:bldP spid="78" grpId="0" animBg="1"/>
      <p:bldP spid="80" grpId="0" animBg="1"/>
      <p:bldP spid="81" grpId="0" animBg="1"/>
      <p:bldP spid="83" grpId="0" animBg="1"/>
      <p:bldP spid="84" grpId="0" animBg="1"/>
      <p:bldP spid="85" grpId="0" animBg="1"/>
      <p:bldP spid="87" grpId="0" animBg="1"/>
      <p:bldP spid="88" grpId="0" animBg="1"/>
      <p:bldP spid="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11</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stCxn id="30" idx="1"/>
          </p:cNvCxnSpPr>
          <p:nvPr/>
        </p:nvCxnSpPr>
        <p:spPr>
          <a:xfrm flipH="1" flipV="1">
            <a:off x="7398000" y="4312800"/>
            <a:ext cx="2106020" cy="11230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6"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1" name="Space Box"/>
          <p:cNvSpPr>
            <a:spLocks noGrp="1"/>
          </p:cNvSpPr>
          <p:nvPr>
            <p:ph idx="1"/>
          </p:nvPr>
        </p:nvSpPr>
        <p:spPr>
          <a:xfrm>
            <a:off x="457200" y="410974"/>
            <a:ext cx="4100051" cy="1494000"/>
          </a:xfrm>
        </p:spPr>
        <p:txBody>
          <a:bodyPr>
            <a:normAutofit/>
          </a:bodyPr>
          <a:lstStyle/>
          <a:p>
            <a:pPr marL="0" indent="0">
              <a:buNone/>
            </a:pPr>
            <a:r>
              <a:rPr lang="en-CA" sz="2400" b="1" dirty="0" smtClean="0"/>
              <a:t>Space</a:t>
            </a:r>
          </a:p>
        </p:txBody>
      </p:sp>
      <p:sp>
        <p:nvSpPr>
          <p:cNvPr id="93" name="Time Box" hidden="1"/>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p:txBody>
      </p:sp>
      <p:sp>
        <p:nvSpPr>
          <p:cNvPr id="94" name="Space-Containment Box"/>
          <p:cNvSpPr txBox="1">
            <a:spLocks/>
          </p:cNvSpPr>
          <p:nvPr/>
        </p:nvSpPr>
        <p:spPr>
          <a:xfrm>
            <a:off x="457200" y="813221"/>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dirty="0" smtClean="0"/>
              <a:t>Isolation</a:t>
            </a:r>
            <a:endParaRPr lang="en-CA" sz="1800" dirty="0"/>
          </a:p>
        </p:txBody>
      </p:sp>
    </p:spTree>
    <p:extLst>
      <p:ext uri="{BB962C8B-B14F-4D97-AF65-F5344CB8AC3E}">
        <p14:creationId xmlns:p14="http://schemas.microsoft.com/office/powerpoint/2010/main" val="59036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10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49" grpId="0" animBg="1"/>
      <p:bldP spid="52" grpId="0" animBg="1"/>
      <p:bldP spid="53" grpId="0" animBg="1"/>
      <p:bldP spid="51" grpId="0" animBg="1"/>
      <p:bldP spid="54" grpId="0" animBg="1"/>
      <p:bldP spid="96" grpId="0" animBg="1"/>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Configurable Sharing</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12</a:t>
            </a:fld>
            <a:endParaRPr lang="en-US"/>
          </a:p>
        </p:txBody>
      </p:sp>
      <p:sp>
        <p:nvSpPr>
          <p:cNvPr id="62" name="Tools B Rectangle"/>
          <p:cNvSpPr/>
          <p:nvPr/>
        </p:nvSpPr>
        <p:spPr>
          <a:xfrm>
            <a:off x="1738805" y="4593780"/>
            <a:ext cx="1238250" cy="536576"/>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rPr>
              <a:t>User B’s Tools</a:t>
            </a:r>
            <a:endParaRPr lang="en-US" sz="1600" dirty="0">
              <a:solidFill>
                <a:schemeClr val="tx1"/>
              </a:solidFill>
            </a:endParaRPr>
          </a:p>
        </p:txBody>
      </p:sp>
      <p:sp>
        <p:nvSpPr>
          <p:cNvPr id="7" name="Tools A Rectangle"/>
          <p:cNvSpPr/>
          <p:nvPr/>
        </p:nvSpPr>
        <p:spPr>
          <a:xfrm>
            <a:off x="1738805" y="2523741"/>
            <a:ext cx="1238250" cy="536576"/>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rPr>
              <a:t>User A’s Tools</a:t>
            </a:r>
            <a:endParaRPr lang="en-US" sz="1600" dirty="0">
              <a:solidFill>
                <a:schemeClr val="tx1"/>
              </a:solidFill>
            </a:endParaRPr>
          </a:p>
        </p:txBody>
      </p:sp>
      <p:sp>
        <p:nvSpPr>
          <p:cNvPr id="44" name="Blk B Rectangle"/>
          <p:cNvSpPr/>
          <p:nvPr/>
        </p:nvSpPr>
        <p:spPr>
          <a:xfrm>
            <a:off x="4024806" y="5144207"/>
            <a:ext cx="1238249"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Block</a:t>
            </a:r>
            <a:endParaRPr lang="en-US" sz="1600" dirty="0">
              <a:solidFill>
                <a:schemeClr val="tx1"/>
              </a:solidFill>
            </a:endParaRPr>
          </a:p>
        </p:txBody>
      </p:sp>
      <p:sp>
        <p:nvSpPr>
          <p:cNvPr id="45" name="Net B Rectangle"/>
          <p:cNvSpPr/>
          <p:nvPr/>
        </p:nvSpPr>
        <p:spPr>
          <a:xfrm>
            <a:off x="4024805" y="4059229"/>
            <a:ext cx="1238250"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Network</a:t>
            </a:r>
            <a:endParaRPr lang="en-US" sz="1600" dirty="0">
              <a:solidFill>
                <a:schemeClr val="tx1"/>
              </a:solidFill>
            </a:endParaRPr>
          </a:p>
        </p:txBody>
      </p:sp>
      <p:sp>
        <p:nvSpPr>
          <p:cNvPr id="13" name="Blk A Rectangle"/>
          <p:cNvSpPr/>
          <p:nvPr/>
        </p:nvSpPr>
        <p:spPr>
          <a:xfrm>
            <a:off x="4024806" y="3074168"/>
            <a:ext cx="1238249"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Block</a:t>
            </a:r>
            <a:endParaRPr lang="en-US" sz="1600" dirty="0">
              <a:solidFill>
                <a:schemeClr val="tx1"/>
              </a:solidFill>
            </a:endParaRPr>
          </a:p>
        </p:txBody>
      </p:sp>
      <p:sp>
        <p:nvSpPr>
          <p:cNvPr id="12" name="Net A Rectangle"/>
          <p:cNvSpPr/>
          <p:nvPr/>
        </p:nvSpPr>
        <p:spPr>
          <a:xfrm>
            <a:off x="4024805" y="1989190"/>
            <a:ext cx="1238250"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Network</a:t>
            </a:r>
            <a:endParaRPr lang="en-US" sz="1600" dirty="0">
              <a:solidFill>
                <a:schemeClr val="tx1"/>
              </a:solidFill>
            </a:endParaRPr>
          </a:p>
        </p:txBody>
      </p:sp>
      <p:sp>
        <p:nvSpPr>
          <p:cNvPr id="11" name="VM B Rectangle"/>
          <p:cNvSpPr/>
          <p:nvPr/>
        </p:nvSpPr>
        <p:spPr>
          <a:xfrm>
            <a:off x="6463205" y="4341368"/>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0" name="VM A Rectangle"/>
          <p:cNvSpPr/>
          <p:nvPr/>
        </p:nvSpPr>
        <p:spPr>
          <a:xfrm>
            <a:off x="6457951" y="2271329"/>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cxnSp>
        <p:nvCxnSpPr>
          <p:cNvPr id="64" name="Tools-Blk B Connector"/>
          <p:cNvCxnSpPr>
            <a:stCxn id="62" idx="3"/>
            <a:endCxn id="44" idx="1"/>
          </p:cNvCxnSpPr>
          <p:nvPr/>
        </p:nvCxnSpPr>
        <p:spPr>
          <a:xfrm>
            <a:off x="2977055" y="4862068"/>
            <a:ext cx="1047751"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Tools-Net B Connector"/>
          <p:cNvCxnSpPr>
            <a:stCxn id="45" idx="1"/>
            <a:endCxn id="62" idx="3"/>
          </p:cNvCxnSpPr>
          <p:nvPr/>
        </p:nvCxnSpPr>
        <p:spPr>
          <a:xfrm flipH="1">
            <a:off x="2977055" y="4319579"/>
            <a:ext cx="10477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Tools-Blk A Connector"/>
          <p:cNvCxnSpPr>
            <a:stCxn id="7" idx="3"/>
            <a:endCxn id="13" idx="1"/>
          </p:cNvCxnSpPr>
          <p:nvPr/>
        </p:nvCxnSpPr>
        <p:spPr>
          <a:xfrm>
            <a:off x="2977055" y="2792029"/>
            <a:ext cx="1047751"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Tools-Net A Connector"/>
          <p:cNvCxnSpPr>
            <a:stCxn id="12" idx="1"/>
            <a:endCxn id="7" idx="3"/>
          </p:cNvCxnSpPr>
          <p:nvPr/>
        </p:nvCxnSpPr>
        <p:spPr>
          <a:xfrm flipH="1">
            <a:off x="2977055" y="2249540"/>
            <a:ext cx="10477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Block B Connector"/>
          <p:cNvCxnSpPr>
            <a:stCxn id="44" idx="3"/>
            <a:endCxn id="11" idx="1"/>
          </p:cNvCxnSpPr>
          <p:nvPr/>
        </p:nvCxnSpPr>
        <p:spPr>
          <a:xfrm flipV="1">
            <a:off x="5263055" y="4862068"/>
            <a:ext cx="12001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Network B Connector"/>
          <p:cNvCxnSpPr>
            <a:stCxn id="45" idx="3"/>
            <a:endCxn id="11" idx="1"/>
          </p:cNvCxnSpPr>
          <p:nvPr/>
        </p:nvCxnSpPr>
        <p:spPr>
          <a:xfrm>
            <a:off x="5263055" y="4319579"/>
            <a:ext cx="12001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Block A Connector"/>
          <p:cNvCxnSpPr>
            <a:stCxn id="10" idx="1"/>
            <a:endCxn id="13" idx="3"/>
          </p:cNvCxnSpPr>
          <p:nvPr/>
        </p:nvCxnSpPr>
        <p:spPr>
          <a:xfrm flipH="1">
            <a:off x="5263055" y="2792029"/>
            <a:ext cx="1194896"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Network A Connector"/>
          <p:cNvCxnSpPr>
            <a:stCxn id="12" idx="3"/>
            <a:endCxn id="10" idx="1"/>
          </p:cNvCxnSpPr>
          <p:nvPr/>
        </p:nvCxnSpPr>
        <p:spPr>
          <a:xfrm>
            <a:off x="5263055" y="2249540"/>
            <a:ext cx="1194896"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1" name="Rounded B Rectangle"/>
          <p:cNvSpPr/>
          <p:nvPr/>
        </p:nvSpPr>
        <p:spPr>
          <a:xfrm>
            <a:off x="1442504" y="3886201"/>
            <a:ext cx="6402852" cy="1940256"/>
          </a:xfrm>
          <a:prstGeom prst="roundRect">
            <a:avLst>
              <a:gd name="adj" fmla="val 175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ounded A Rectangle"/>
          <p:cNvSpPr/>
          <p:nvPr/>
        </p:nvSpPr>
        <p:spPr>
          <a:xfrm>
            <a:off x="1442504" y="1815153"/>
            <a:ext cx="6402852" cy="1918647"/>
          </a:xfrm>
          <a:prstGeom prst="roundRect">
            <a:avLst>
              <a:gd name="adj" fmla="val 175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0342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Configurable Sharing</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13</a:t>
            </a:fld>
            <a:endParaRPr lang="en-US"/>
          </a:p>
        </p:txBody>
      </p:sp>
      <p:sp>
        <p:nvSpPr>
          <p:cNvPr id="7" name="Tools Rectangle"/>
          <p:cNvSpPr/>
          <p:nvPr/>
        </p:nvSpPr>
        <p:spPr>
          <a:xfrm>
            <a:off x="1736530" y="3530908"/>
            <a:ext cx="1238250" cy="536576"/>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13" name="Blk Rectangle"/>
          <p:cNvSpPr/>
          <p:nvPr/>
        </p:nvSpPr>
        <p:spPr>
          <a:xfrm>
            <a:off x="4024807" y="4081335"/>
            <a:ext cx="1238249"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12" name="Net Rectangle"/>
          <p:cNvSpPr/>
          <p:nvPr/>
        </p:nvSpPr>
        <p:spPr>
          <a:xfrm>
            <a:off x="4024806" y="2996357"/>
            <a:ext cx="1238250"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10" name="VM A Rectangle"/>
          <p:cNvSpPr/>
          <p:nvPr/>
        </p:nvSpPr>
        <p:spPr>
          <a:xfrm>
            <a:off x="6457951" y="2271329"/>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20" name="VM B Rectangle"/>
          <p:cNvSpPr/>
          <p:nvPr/>
        </p:nvSpPr>
        <p:spPr>
          <a:xfrm>
            <a:off x="6463205" y="4341368"/>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cxnSp>
        <p:nvCxnSpPr>
          <p:cNvPr id="15" name="Tools-Blk Connector"/>
          <p:cNvCxnSpPr>
            <a:stCxn id="7" idx="3"/>
            <a:endCxn id="13" idx="1"/>
          </p:cNvCxnSpPr>
          <p:nvPr/>
        </p:nvCxnSpPr>
        <p:spPr>
          <a:xfrm>
            <a:off x="2974780" y="3799196"/>
            <a:ext cx="1050027"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Tools-Net Connector"/>
          <p:cNvCxnSpPr>
            <a:stCxn id="12" idx="1"/>
            <a:endCxn id="7" idx="3"/>
          </p:cNvCxnSpPr>
          <p:nvPr/>
        </p:nvCxnSpPr>
        <p:spPr>
          <a:xfrm flipH="1">
            <a:off x="2974780" y="3256707"/>
            <a:ext cx="1050026"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Network A Connector"/>
          <p:cNvCxnSpPr>
            <a:stCxn id="12" idx="3"/>
            <a:endCxn id="10" idx="1"/>
          </p:cNvCxnSpPr>
          <p:nvPr/>
        </p:nvCxnSpPr>
        <p:spPr>
          <a:xfrm flipV="1">
            <a:off x="5263056" y="2792029"/>
            <a:ext cx="1194895" cy="464678"/>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Network B Connector"/>
          <p:cNvCxnSpPr>
            <a:stCxn id="12" idx="3"/>
          </p:cNvCxnSpPr>
          <p:nvPr/>
        </p:nvCxnSpPr>
        <p:spPr>
          <a:xfrm>
            <a:off x="5263056" y="3256707"/>
            <a:ext cx="1200150" cy="1506662"/>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Block B Connector"/>
          <p:cNvCxnSpPr>
            <a:stCxn id="13" idx="3"/>
          </p:cNvCxnSpPr>
          <p:nvPr/>
        </p:nvCxnSpPr>
        <p:spPr>
          <a:xfrm>
            <a:off x="5263056" y="4341685"/>
            <a:ext cx="1200150" cy="421684"/>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Block A Connector"/>
          <p:cNvCxnSpPr>
            <a:stCxn id="10" idx="1"/>
            <a:endCxn id="13" idx="3"/>
          </p:cNvCxnSpPr>
          <p:nvPr/>
        </p:nvCxnSpPr>
        <p:spPr>
          <a:xfrm flipH="1">
            <a:off x="5263056" y="2792029"/>
            <a:ext cx="1194895" cy="1549656"/>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p:cNvSpPr/>
          <p:nvPr/>
        </p:nvSpPr>
        <p:spPr>
          <a:xfrm>
            <a:off x="1442504" y="1815153"/>
            <a:ext cx="6402852" cy="4011304"/>
          </a:xfrm>
          <a:prstGeom prst="roundRect">
            <a:avLst>
              <a:gd name="adj" fmla="val 175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141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20"/>
                                        </p:tgtEl>
                                        <p:attrNameLst>
                                          <p:attrName>fillcolor</p:attrName>
                                        </p:attrNameLst>
                                      </p:cBhvr>
                                      <p:to>
                                        <a:schemeClr val="accent2"/>
                                      </p:to>
                                    </p:animClr>
                                    <p:set>
                                      <p:cBhvr>
                                        <p:cTn id="7" dur="1000" fill="hold"/>
                                        <p:tgtEl>
                                          <p:spTgt spid="20"/>
                                        </p:tgtEl>
                                        <p:attrNameLst>
                                          <p:attrName>fill.type</p:attrName>
                                        </p:attrNameLst>
                                      </p:cBhvr>
                                      <p:to>
                                        <p:strVal val="solid"/>
                                      </p:to>
                                    </p:set>
                                    <p:set>
                                      <p:cBhvr>
                                        <p:cTn id="8" dur="1000" fill="hold"/>
                                        <p:tgtEl>
                                          <p:spTgt spid="2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13"/>
                                        </p:tgtEl>
                                        <p:attrNameLst>
                                          <p:attrName>fillcolor</p:attrName>
                                        </p:attrNameLst>
                                      </p:cBhvr>
                                      <p:to>
                                        <a:schemeClr val="accent2"/>
                                      </p:to>
                                    </p:animClr>
                                    <p:set>
                                      <p:cBhvr>
                                        <p:cTn id="13" dur="1000" fill="hold"/>
                                        <p:tgtEl>
                                          <p:spTgt spid="13"/>
                                        </p:tgtEl>
                                        <p:attrNameLst>
                                          <p:attrName>fill.type</p:attrName>
                                        </p:attrNameLst>
                                      </p:cBhvr>
                                      <p:to>
                                        <p:strVal val="solid"/>
                                      </p:to>
                                    </p:set>
                                    <p:set>
                                      <p:cBhvr>
                                        <p:cTn id="14" dur="1000" fill="hold"/>
                                        <p:tgtEl>
                                          <p:spTgt spid="1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7" presetClass="emph" presetSubtype="2" fill="hold" nodeType="clickEffect">
                                  <p:stCondLst>
                                    <p:cond delay="0"/>
                                  </p:stCondLst>
                                  <p:childTnLst>
                                    <p:animClr clrSpc="rgb" dir="cw">
                                      <p:cBhvr>
                                        <p:cTn id="18" dur="1000" fill="hold"/>
                                        <p:tgtEl>
                                          <p:spTgt spid="18"/>
                                        </p:tgtEl>
                                        <p:attrNameLst>
                                          <p:attrName>stroke.color</p:attrName>
                                        </p:attrNameLst>
                                      </p:cBhvr>
                                      <p:to>
                                        <a:schemeClr val="accent2"/>
                                      </p:to>
                                    </p:animClr>
                                    <p:set>
                                      <p:cBhvr>
                                        <p:cTn id="19" dur="1000" fill="hold"/>
                                        <p:tgtEl>
                                          <p:spTgt spid="1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Configurable Sharing</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14</a:t>
            </a:fld>
            <a:endParaRPr lang="en-US"/>
          </a:p>
        </p:txBody>
      </p:sp>
      <p:sp>
        <p:nvSpPr>
          <p:cNvPr id="62" name="Tools B Rectangle"/>
          <p:cNvSpPr/>
          <p:nvPr/>
        </p:nvSpPr>
        <p:spPr>
          <a:xfrm>
            <a:off x="1738805" y="4593780"/>
            <a:ext cx="1238250" cy="536576"/>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rPr>
              <a:t>User B’s Tools</a:t>
            </a:r>
            <a:endParaRPr lang="en-US" sz="1600" dirty="0">
              <a:solidFill>
                <a:schemeClr val="tx1"/>
              </a:solidFill>
            </a:endParaRPr>
          </a:p>
        </p:txBody>
      </p:sp>
      <p:sp>
        <p:nvSpPr>
          <p:cNvPr id="7" name="Tools A Rectangle"/>
          <p:cNvSpPr/>
          <p:nvPr/>
        </p:nvSpPr>
        <p:spPr>
          <a:xfrm>
            <a:off x="1738805" y="2523741"/>
            <a:ext cx="1238250" cy="536576"/>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rPr>
              <a:t>User A’s Tools</a:t>
            </a:r>
            <a:endParaRPr lang="en-US" sz="1600" dirty="0">
              <a:solidFill>
                <a:schemeClr val="tx1"/>
              </a:solidFill>
            </a:endParaRPr>
          </a:p>
        </p:txBody>
      </p:sp>
      <p:sp>
        <p:nvSpPr>
          <p:cNvPr id="44" name="Blk B Rectangle"/>
          <p:cNvSpPr/>
          <p:nvPr/>
        </p:nvSpPr>
        <p:spPr>
          <a:xfrm>
            <a:off x="4024806" y="5144207"/>
            <a:ext cx="1238249"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Block</a:t>
            </a:r>
            <a:endParaRPr lang="en-US" sz="1600" dirty="0">
              <a:solidFill>
                <a:schemeClr val="tx1"/>
              </a:solidFill>
            </a:endParaRPr>
          </a:p>
        </p:txBody>
      </p:sp>
      <p:sp>
        <p:nvSpPr>
          <p:cNvPr id="45" name="Net B Rectangle"/>
          <p:cNvSpPr/>
          <p:nvPr/>
        </p:nvSpPr>
        <p:spPr>
          <a:xfrm>
            <a:off x="4024805" y="4059229"/>
            <a:ext cx="1238250"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Network</a:t>
            </a:r>
            <a:endParaRPr lang="en-US" sz="1600" dirty="0">
              <a:solidFill>
                <a:schemeClr val="tx1"/>
              </a:solidFill>
            </a:endParaRPr>
          </a:p>
        </p:txBody>
      </p:sp>
      <p:sp>
        <p:nvSpPr>
          <p:cNvPr id="13" name="Blk A Rectangle"/>
          <p:cNvSpPr/>
          <p:nvPr/>
        </p:nvSpPr>
        <p:spPr>
          <a:xfrm>
            <a:off x="4024806" y="3074168"/>
            <a:ext cx="1238249"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Block</a:t>
            </a:r>
            <a:endParaRPr lang="en-US" sz="1600" dirty="0">
              <a:solidFill>
                <a:schemeClr val="tx1"/>
              </a:solidFill>
            </a:endParaRPr>
          </a:p>
        </p:txBody>
      </p:sp>
      <p:sp>
        <p:nvSpPr>
          <p:cNvPr id="12" name="Net A Rectangle"/>
          <p:cNvSpPr/>
          <p:nvPr/>
        </p:nvSpPr>
        <p:spPr>
          <a:xfrm>
            <a:off x="4024805" y="1989190"/>
            <a:ext cx="1238250"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Network</a:t>
            </a:r>
            <a:endParaRPr lang="en-US" sz="1600" dirty="0">
              <a:solidFill>
                <a:schemeClr val="tx1"/>
              </a:solidFill>
            </a:endParaRPr>
          </a:p>
        </p:txBody>
      </p:sp>
      <p:sp>
        <p:nvSpPr>
          <p:cNvPr id="11" name="VM B Rectangle"/>
          <p:cNvSpPr/>
          <p:nvPr/>
        </p:nvSpPr>
        <p:spPr>
          <a:xfrm>
            <a:off x="6463205" y="4341368"/>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0" name="VM A Rectangle"/>
          <p:cNvSpPr/>
          <p:nvPr/>
        </p:nvSpPr>
        <p:spPr>
          <a:xfrm>
            <a:off x="6457951" y="2271329"/>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cxnSp>
        <p:nvCxnSpPr>
          <p:cNvPr id="64" name="Tools-Blk B Connector"/>
          <p:cNvCxnSpPr>
            <a:stCxn id="62" idx="3"/>
            <a:endCxn id="44" idx="1"/>
          </p:cNvCxnSpPr>
          <p:nvPr/>
        </p:nvCxnSpPr>
        <p:spPr>
          <a:xfrm>
            <a:off x="2977055" y="4862068"/>
            <a:ext cx="1047751"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Tools-Net B Connector"/>
          <p:cNvCxnSpPr>
            <a:stCxn id="45" idx="1"/>
            <a:endCxn id="62" idx="3"/>
          </p:cNvCxnSpPr>
          <p:nvPr/>
        </p:nvCxnSpPr>
        <p:spPr>
          <a:xfrm flipH="1">
            <a:off x="2977055" y="4319579"/>
            <a:ext cx="10477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Tools-Blk A Connector"/>
          <p:cNvCxnSpPr>
            <a:stCxn id="7" idx="3"/>
            <a:endCxn id="13" idx="1"/>
          </p:cNvCxnSpPr>
          <p:nvPr/>
        </p:nvCxnSpPr>
        <p:spPr>
          <a:xfrm>
            <a:off x="2977055" y="2792029"/>
            <a:ext cx="1047751"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Tools-Net A Connector"/>
          <p:cNvCxnSpPr>
            <a:stCxn id="12" idx="1"/>
            <a:endCxn id="7" idx="3"/>
          </p:cNvCxnSpPr>
          <p:nvPr/>
        </p:nvCxnSpPr>
        <p:spPr>
          <a:xfrm flipH="1">
            <a:off x="2977055" y="2249540"/>
            <a:ext cx="10477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Block B Connector"/>
          <p:cNvCxnSpPr>
            <a:stCxn id="44" idx="3"/>
            <a:endCxn id="11" idx="1"/>
          </p:cNvCxnSpPr>
          <p:nvPr/>
        </p:nvCxnSpPr>
        <p:spPr>
          <a:xfrm flipV="1">
            <a:off x="5263055" y="4862068"/>
            <a:ext cx="12001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Network B Connector"/>
          <p:cNvCxnSpPr>
            <a:stCxn id="45" idx="3"/>
            <a:endCxn id="11" idx="1"/>
          </p:cNvCxnSpPr>
          <p:nvPr/>
        </p:nvCxnSpPr>
        <p:spPr>
          <a:xfrm>
            <a:off x="5263055" y="4319579"/>
            <a:ext cx="1200150"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Block A Connector"/>
          <p:cNvCxnSpPr>
            <a:stCxn id="10" idx="1"/>
            <a:endCxn id="13" idx="3"/>
          </p:cNvCxnSpPr>
          <p:nvPr/>
        </p:nvCxnSpPr>
        <p:spPr>
          <a:xfrm flipH="1">
            <a:off x="5263055" y="2792029"/>
            <a:ext cx="1194896"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Network A Connector"/>
          <p:cNvCxnSpPr>
            <a:stCxn id="12" idx="3"/>
            <a:endCxn id="10" idx="1"/>
          </p:cNvCxnSpPr>
          <p:nvPr/>
        </p:nvCxnSpPr>
        <p:spPr>
          <a:xfrm>
            <a:off x="5263055" y="2249540"/>
            <a:ext cx="1194896" cy="542489"/>
          </a:xfrm>
          <a:prstGeom prst="line">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1" name="Rounded B Rectangle"/>
          <p:cNvSpPr/>
          <p:nvPr/>
        </p:nvSpPr>
        <p:spPr>
          <a:xfrm>
            <a:off x="1442504" y="3886201"/>
            <a:ext cx="6402852" cy="1940256"/>
          </a:xfrm>
          <a:prstGeom prst="roundRect">
            <a:avLst>
              <a:gd name="adj" fmla="val 175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ounded A Rectangle"/>
          <p:cNvSpPr/>
          <p:nvPr/>
        </p:nvSpPr>
        <p:spPr>
          <a:xfrm>
            <a:off x="1442504" y="1815153"/>
            <a:ext cx="6402852" cy="1918647"/>
          </a:xfrm>
          <a:prstGeom prst="roundRect">
            <a:avLst>
              <a:gd name="adj" fmla="val 175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55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1"/>
                                        </p:tgtEl>
                                        <p:attrNameLst>
                                          <p:attrName>fillcolor</p:attrName>
                                        </p:attrNameLst>
                                      </p:cBhvr>
                                      <p:to>
                                        <a:schemeClr val="accent2"/>
                                      </p:to>
                                    </p:animClr>
                                    <p:set>
                                      <p:cBhvr>
                                        <p:cTn id="7" dur="1000" fill="hold"/>
                                        <p:tgtEl>
                                          <p:spTgt spid="11"/>
                                        </p:tgtEl>
                                        <p:attrNameLst>
                                          <p:attrName>fill.type</p:attrName>
                                        </p:attrNameLst>
                                      </p:cBhvr>
                                      <p:to>
                                        <p:strVal val="solid"/>
                                      </p:to>
                                    </p:set>
                                    <p:set>
                                      <p:cBhvr>
                                        <p:cTn id="8" dur="1000" fill="hold"/>
                                        <p:tgtEl>
                                          <p:spTgt spid="1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44"/>
                                        </p:tgtEl>
                                        <p:attrNameLst>
                                          <p:attrName>fillcolor</p:attrName>
                                        </p:attrNameLst>
                                      </p:cBhvr>
                                      <p:to>
                                        <a:schemeClr val="accent2"/>
                                      </p:to>
                                    </p:animClr>
                                    <p:set>
                                      <p:cBhvr>
                                        <p:cTn id="13" dur="1000" fill="hold"/>
                                        <p:tgtEl>
                                          <p:spTgt spid="44"/>
                                        </p:tgtEl>
                                        <p:attrNameLst>
                                          <p:attrName>fill.type</p:attrName>
                                        </p:attrNameLst>
                                      </p:cBhvr>
                                      <p:to>
                                        <p:strVal val="solid"/>
                                      </p:to>
                                    </p:set>
                                    <p:set>
                                      <p:cBhvr>
                                        <p:cTn id="14" dur="1000" fill="hold"/>
                                        <p:tgtEl>
                                          <p:spTgt spid="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15</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stCxn id="30" idx="1"/>
          </p:cNvCxnSpPr>
          <p:nvPr/>
        </p:nvCxnSpPr>
        <p:spPr>
          <a:xfrm flipH="1" flipV="1">
            <a:off x="7398000" y="4312800"/>
            <a:ext cx="2106020" cy="11230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8"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1" name="Space Box"/>
          <p:cNvSpPr>
            <a:spLocks noGrp="1"/>
          </p:cNvSpPr>
          <p:nvPr>
            <p:ph idx="1"/>
          </p:nvPr>
        </p:nvSpPr>
        <p:spPr>
          <a:xfrm>
            <a:off x="457200" y="410974"/>
            <a:ext cx="4100051" cy="1494000"/>
          </a:xfrm>
        </p:spPr>
        <p:txBody>
          <a:bodyPr>
            <a:normAutofit/>
          </a:bodyPr>
          <a:lstStyle/>
          <a:p>
            <a:pPr marL="0" indent="0">
              <a:buNone/>
            </a:pPr>
            <a:r>
              <a:rPr lang="en-CA" sz="2400" b="1" dirty="0" smtClean="0"/>
              <a:t>Space</a:t>
            </a:r>
          </a:p>
          <a:p>
            <a:pPr marL="0" indent="0">
              <a:buNone/>
            </a:pPr>
            <a:r>
              <a:rPr lang="en-CA" sz="1800" dirty="0" smtClean="0"/>
              <a:t>Isolation</a:t>
            </a:r>
            <a:endParaRPr lang="en-CA" sz="1800" dirty="0"/>
          </a:p>
        </p:txBody>
      </p:sp>
      <p:sp>
        <p:nvSpPr>
          <p:cNvPr id="93" name="Time Box" hidden="1"/>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p:txBody>
      </p:sp>
      <p:sp>
        <p:nvSpPr>
          <p:cNvPr id="94" name="Space-Isolation Box"/>
          <p:cNvSpPr txBox="1">
            <a:spLocks/>
          </p:cNvSpPr>
          <p:nvPr/>
        </p:nvSpPr>
        <p:spPr>
          <a:xfrm>
            <a:off x="449413" y="1150141"/>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dirty="0" smtClean="0"/>
              <a:t>Configurable Sharing</a:t>
            </a:r>
            <a:endParaRPr lang="en-CA" sz="1800" dirty="0"/>
          </a:p>
        </p:txBody>
      </p:sp>
    </p:spTree>
    <p:extLst>
      <p:ext uri="{BB962C8B-B14F-4D97-AF65-F5344CB8AC3E}">
        <p14:creationId xmlns:p14="http://schemas.microsoft.com/office/powerpoint/2010/main" val="107495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49" grpId="0" animBg="1"/>
      <p:bldP spid="52" grpId="0" animBg="1"/>
      <p:bldP spid="53" grpId="0" animBg="1"/>
      <p:bldP spid="51" grpId="0" animBg="1"/>
      <p:bldP spid="54" grpId="0" animBg="1"/>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Auditing</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16</a:t>
            </a:fld>
            <a:endParaRPr lang="en-US"/>
          </a:p>
        </p:txBody>
      </p:sp>
      <p:grpSp>
        <p:nvGrpSpPr>
          <p:cNvPr id="42" name="Disk Group"/>
          <p:cNvGrpSpPr/>
          <p:nvPr/>
        </p:nvGrpSpPr>
        <p:grpSpPr>
          <a:xfrm>
            <a:off x="2570044" y="4597874"/>
            <a:ext cx="1485900" cy="1682302"/>
            <a:chOff x="2570044" y="4597874"/>
            <a:chExt cx="1485900" cy="1682302"/>
          </a:xfrm>
        </p:grpSpPr>
        <p:sp>
          <p:nvSpPr>
            <p:cNvPr id="8" name="Disk Bottom"/>
            <p:cNvSpPr/>
            <p:nvPr/>
          </p:nvSpPr>
          <p:spPr>
            <a:xfrm>
              <a:off x="2570044" y="5644344"/>
              <a:ext cx="1485900" cy="635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Disk Rectangle"/>
            <p:cNvSpPr/>
            <p:nvPr/>
          </p:nvSpPr>
          <p:spPr>
            <a:xfrm>
              <a:off x="2570044" y="4922186"/>
              <a:ext cx="1485900" cy="1040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7" name="Disk Right"/>
            <p:cNvCxnSpPr>
              <a:stCxn id="5" idx="6"/>
              <a:endCxn id="8" idx="6"/>
            </p:cNvCxnSpPr>
            <p:nvPr/>
          </p:nvCxnSpPr>
          <p:spPr>
            <a:xfrm>
              <a:off x="4055944" y="4915790"/>
              <a:ext cx="0" cy="104647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40" name="Disk Left"/>
            <p:cNvCxnSpPr>
              <a:endCxn id="8" idx="2"/>
            </p:cNvCxnSpPr>
            <p:nvPr/>
          </p:nvCxnSpPr>
          <p:spPr>
            <a:xfrm flipH="1">
              <a:off x="2570044" y="4922186"/>
              <a:ext cx="2104" cy="1040074"/>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5" name="Disk Top"/>
            <p:cNvSpPr/>
            <p:nvPr/>
          </p:nvSpPr>
          <p:spPr>
            <a:xfrm>
              <a:off x="2570044" y="4597874"/>
              <a:ext cx="1485900" cy="635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Log1 Rectangle"/>
          <p:cNvSpPr/>
          <p:nvPr/>
        </p:nvSpPr>
        <p:spPr>
          <a:xfrm>
            <a:off x="2718122" y="5529784"/>
            <a:ext cx="1524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Log2 Rectangle"/>
          <p:cNvSpPr/>
          <p:nvPr/>
        </p:nvSpPr>
        <p:spPr>
          <a:xfrm>
            <a:off x="2926364" y="5529784"/>
            <a:ext cx="1524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1" name="Log3 Rectangle"/>
          <p:cNvSpPr/>
          <p:nvPr/>
        </p:nvSpPr>
        <p:spPr>
          <a:xfrm>
            <a:off x="3134606" y="5529784"/>
            <a:ext cx="1524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3" name="Log4 Rectangle"/>
          <p:cNvSpPr/>
          <p:nvPr/>
        </p:nvSpPr>
        <p:spPr>
          <a:xfrm>
            <a:off x="3342848" y="5529215"/>
            <a:ext cx="1524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 name="Log5 Rectangle"/>
          <p:cNvSpPr/>
          <p:nvPr/>
        </p:nvSpPr>
        <p:spPr>
          <a:xfrm>
            <a:off x="3551090" y="5529784"/>
            <a:ext cx="1524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2" name="Log6 Rectangle"/>
          <p:cNvSpPr/>
          <p:nvPr/>
        </p:nvSpPr>
        <p:spPr>
          <a:xfrm>
            <a:off x="3759333" y="5529215"/>
            <a:ext cx="152400" cy="228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2" name="Create Log Rectangle"/>
          <p:cNvSpPr/>
          <p:nvPr/>
        </p:nvSpPr>
        <p:spPr>
          <a:xfrm>
            <a:off x="914400" y="3616657"/>
            <a:ext cx="10668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smtClean="0"/>
              <a:t>Create</a:t>
            </a:r>
            <a:endParaRPr lang="en-CA" dirty="0"/>
          </a:p>
        </p:txBody>
      </p:sp>
      <p:sp>
        <p:nvSpPr>
          <p:cNvPr id="44" name="Net Log Rectangle"/>
          <p:cNvSpPr/>
          <p:nvPr/>
        </p:nvSpPr>
        <p:spPr>
          <a:xfrm>
            <a:off x="914400" y="3615520"/>
            <a:ext cx="10668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smtClean="0"/>
              <a:t>Network</a:t>
            </a:r>
            <a:endParaRPr lang="en-CA" dirty="0"/>
          </a:p>
        </p:txBody>
      </p:sp>
      <p:sp>
        <p:nvSpPr>
          <p:cNvPr id="45" name="Blk Log Rectangle"/>
          <p:cNvSpPr/>
          <p:nvPr/>
        </p:nvSpPr>
        <p:spPr>
          <a:xfrm>
            <a:off x="914400" y="3615520"/>
            <a:ext cx="10668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smtClean="0"/>
              <a:t>Block</a:t>
            </a:r>
            <a:endParaRPr lang="en-CA" dirty="0"/>
          </a:p>
        </p:txBody>
      </p:sp>
      <p:sp>
        <p:nvSpPr>
          <p:cNvPr id="33" name="Question Rectangle"/>
          <p:cNvSpPr/>
          <p:nvPr/>
        </p:nvSpPr>
        <p:spPr>
          <a:xfrm>
            <a:off x="609600" y="1401950"/>
            <a:ext cx="2339738" cy="121805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dirty="0"/>
              <a:t>Which VMs were relying on the Block component while it was compromise?</a:t>
            </a:r>
          </a:p>
        </p:txBody>
      </p:sp>
      <p:sp>
        <p:nvSpPr>
          <p:cNvPr id="46" name="Question2 Rectangle"/>
          <p:cNvSpPr/>
          <p:nvPr/>
        </p:nvSpPr>
        <p:spPr>
          <a:xfrm>
            <a:off x="609600" y="1401949"/>
            <a:ext cx="2339738" cy="121805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dirty="0" smtClean="0"/>
              <a:t>Which VMs were relying on the Block component while it was compromise?</a:t>
            </a:r>
          </a:p>
        </p:txBody>
      </p:sp>
      <p:sp>
        <p:nvSpPr>
          <p:cNvPr id="34" name="Answer Rectangle"/>
          <p:cNvSpPr/>
          <p:nvPr/>
        </p:nvSpPr>
        <p:spPr>
          <a:xfrm>
            <a:off x="2150517" y="4980154"/>
            <a:ext cx="2324953" cy="6641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dirty="0" smtClean="0"/>
              <a:t>VM B and VM C</a:t>
            </a:r>
          </a:p>
        </p:txBody>
      </p:sp>
      <p:sp>
        <p:nvSpPr>
          <p:cNvPr id="14" name="VM A Rectangle"/>
          <p:cNvSpPr/>
          <p:nvPr/>
        </p:nvSpPr>
        <p:spPr>
          <a:xfrm>
            <a:off x="6921750" y="1272485"/>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15" name="VM B Rectangle"/>
          <p:cNvSpPr/>
          <p:nvPr/>
        </p:nvSpPr>
        <p:spPr>
          <a:xfrm>
            <a:off x="6921750" y="2539685"/>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6" name="VM C Rectangle"/>
          <p:cNvSpPr/>
          <p:nvPr/>
        </p:nvSpPr>
        <p:spPr>
          <a:xfrm>
            <a:off x="6920035" y="3810263"/>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C’s VM</a:t>
            </a:r>
            <a:endParaRPr lang="en-US" sz="1400" dirty="0">
              <a:solidFill>
                <a:schemeClr val="tx1"/>
              </a:solidFill>
            </a:endParaRPr>
          </a:p>
        </p:txBody>
      </p:sp>
      <p:sp>
        <p:nvSpPr>
          <p:cNvPr id="17" name="Net Rectangle"/>
          <p:cNvSpPr/>
          <p:nvPr/>
        </p:nvSpPr>
        <p:spPr>
          <a:xfrm>
            <a:off x="3748939" y="2010979"/>
            <a:ext cx="1238250"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18" name="Blk Rectangle"/>
          <p:cNvSpPr/>
          <p:nvPr/>
        </p:nvSpPr>
        <p:spPr>
          <a:xfrm>
            <a:off x="3748940" y="3095957"/>
            <a:ext cx="1238249" cy="5207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cxnSp>
        <p:nvCxnSpPr>
          <p:cNvPr id="24" name="Blk-B Arrow"/>
          <p:cNvCxnSpPr>
            <a:stCxn id="15" idx="1"/>
            <a:endCxn id="18" idx="3"/>
          </p:cNvCxnSpPr>
          <p:nvPr/>
        </p:nvCxnSpPr>
        <p:spPr>
          <a:xfrm flipH="1">
            <a:off x="4987189" y="3060385"/>
            <a:ext cx="1934561" cy="295922"/>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Blk-C Arrow"/>
          <p:cNvCxnSpPr>
            <a:stCxn id="16" idx="1"/>
            <a:endCxn id="18" idx="3"/>
          </p:cNvCxnSpPr>
          <p:nvPr/>
        </p:nvCxnSpPr>
        <p:spPr>
          <a:xfrm flipH="1" flipV="1">
            <a:off x="4987189" y="3356307"/>
            <a:ext cx="1932846" cy="974656"/>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Net-A Arrow"/>
          <p:cNvCxnSpPr>
            <a:stCxn id="14" idx="1"/>
            <a:endCxn id="17" idx="3"/>
          </p:cNvCxnSpPr>
          <p:nvPr/>
        </p:nvCxnSpPr>
        <p:spPr>
          <a:xfrm flipH="1">
            <a:off x="4987189" y="1793185"/>
            <a:ext cx="1934561" cy="478144"/>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Net-B Arrow"/>
          <p:cNvCxnSpPr>
            <a:stCxn id="15" idx="1"/>
            <a:endCxn id="17" idx="3"/>
          </p:cNvCxnSpPr>
          <p:nvPr/>
        </p:nvCxnSpPr>
        <p:spPr>
          <a:xfrm flipH="1" flipV="1">
            <a:off x="4987189" y="2271329"/>
            <a:ext cx="1934561" cy="789056"/>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Net-C Arrow"/>
          <p:cNvCxnSpPr>
            <a:stCxn id="16" idx="1"/>
            <a:endCxn id="17" idx="3"/>
          </p:cNvCxnSpPr>
          <p:nvPr/>
        </p:nvCxnSpPr>
        <p:spPr>
          <a:xfrm flipH="1" flipV="1">
            <a:off x="4987189" y="2271329"/>
            <a:ext cx="1932846" cy="2059634"/>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92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2" nodeType="clickEffect">
                                  <p:stCondLst>
                                    <p:cond delay="300"/>
                                  </p:stCondLst>
                                  <p:childTnLst>
                                    <p:animScale>
                                      <p:cBhvr>
                                        <p:cTn id="11" dur="1000" fill="hold"/>
                                        <p:tgtEl>
                                          <p:spTgt spid="12"/>
                                        </p:tgtEl>
                                      </p:cBhvr>
                                      <p:by x="14000" y="100000"/>
                                    </p:animScale>
                                  </p:childTnLst>
                                </p:cTn>
                              </p:par>
                              <p:par>
                                <p:cTn id="12" presetID="6" presetClass="emph" presetSubtype="0" fill="hold" grpId="3" nodeType="withEffect">
                                  <p:stCondLst>
                                    <p:cond delay="300"/>
                                  </p:stCondLst>
                                  <p:childTnLst>
                                    <p:animScale>
                                      <p:cBhvr>
                                        <p:cTn id="13" dur="1000" fill="hold"/>
                                        <p:tgtEl>
                                          <p:spTgt spid="12"/>
                                        </p:tgtEl>
                                      </p:cBhvr>
                                      <p:by x="100000" y="60000"/>
                                    </p:animScale>
                                  </p:childTnLst>
                                </p:cTn>
                              </p:par>
                              <p:par>
                                <p:cTn id="14" presetID="50" presetClass="path" presetSubtype="0" accel="50000" fill="hold" grpId="4" nodeType="withEffect">
                                  <p:stCondLst>
                                    <p:cond delay="0"/>
                                  </p:stCondLst>
                                  <p:childTnLst>
                                    <p:animMotion origin="layout" path="M -3.33333E-6 -4.12867E-6 L 0.10834 -4.12867E-6 C 0.15677 -4.12867E-6 0.21511 0.0692 0.21511 0.12729 L 0.21511 0.22657 " pathEditMode="relative" rAng="0" ptsTypes="FfFF">
                                      <p:cBhvr>
                                        <p:cTn id="15" dur="1500" fill="hold"/>
                                        <p:tgtEl>
                                          <p:spTgt spid="12"/>
                                        </p:tgtEl>
                                        <p:attrNameLst>
                                          <p:attrName>ppt_x</p:attrName>
                                          <p:attrName>ppt_y</p:attrName>
                                        </p:attrNameLst>
                                      </p:cBhvr>
                                      <p:rCtr x="10747" y="11317"/>
                                    </p:animMotion>
                                  </p:childTnLst>
                                </p:cTn>
                              </p:par>
                            </p:childTnLst>
                          </p:cTn>
                        </p:par>
                        <p:par>
                          <p:cTn id="16" fill="hold">
                            <p:stCondLst>
                              <p:cond delay="1500"/>
                            </p:stCondLst>
                            <p:childTnLst>
                              <p:par>
                                <p:cTn id="17" presetID="0" presetClass="path" presetSubtype="0" decel="50000" fill="hold" grpId="5" nodeType="afterEffect">
                                  <p:stCondLst>
                                    <p:cond delay="0"/>
                                  </p:stCondLst>
                                  <p:childTnLst>
                                    <p:animMotion origin="layout" path="M 0.21511 0.22588 L 0.21511 0.26638 " pathEditMode="relative" rAng="0" ptsTypes="AA">
                                      <p:cBhvr>
                                        <p:cTn id="18" dur="500" fill="hold"/>
                                        <p:tgtEl>
                                          <p:spTgt spid="12"/>
                                        </p:tgtEl>
                                        <p:attrNameLst>
                                          <p:attrName>ppt_x</p:attrName>
                                          <p:attrName>ppt_y</p:attrName>
                                        </p:attrNameLst>
                                      </p:cBhvr>
                                      <p:rCtr x="0" y="2013"/>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par>
                          <p:cTn id="35" fill="hold">
                            <p:stCondLst>
                              <p:cond delay="500"/>
                            </p:stCondLst>
                            <p:childTnLst>
                              <p:par>
                                <p:cTn id="36" presetID="6" presetClass="emph" presetSubtype="0" fill="hold" grpId="2" nodeType="afterEffect">
                                  <p:stCondLst>
                                    <p:cond delay="0"/>
                                  </p:stCondLst>
                                  <p:childTnLst>
                                    <p:animScale>
                                      <p:cBhvr>
                                        <p:cTn id="37" dur="1000" fill="hold"/>
                                        <p:tgtEl>
                                          <p:spTgt spid="44"/>
                                        </p:tgtEl>
                                      </p:cBhvr>
                                      <p:by x="14000" y="100000"/>
                                    </p:animScale>
                                  </p:childTnLst>
                                </p:cTn>
                              </p:par>
                              <p:par>
                                <p:cTn id="38" presetID="6" presetClass="emph" presetSubtype="0" fill="hold" grpId="3" nodeType="withEffect">
                                  <p:stCondLst>
                                    <p:cond delay="300"/>
                                  </p:stCondLst>
                                  <p:childTnLst>
                                    <p:animScale>
                                      <p:cBhvr>
                                        <p:cTn id="39" dur="1000" fill="hold"/>
                                        <p:tgtEl>
                                          <p:spTgt spid="44"/>
                                        </p:tgtEl>
                                      </p:cBhvr>
                                      <p:by x="100000" y="60000"/>
                                    </p:animScale>
                                  </p:childTnLst>
                                </p:cTn>
                              </p:par>
                              <p:par>
                                <p:cTn id="40" presetID="50" presetClass="path" presetSubtype="0" accel="50000" fill="hold" grpId="4" nodeType="withEffect">
                                  <p:stCondLst>
                                    <p:cond delay="0"/>
                                  </p:stCondLst>
                                  <p:childTnLst>
                                    <p:animMotion origin="layout" path="M -3.33333E-6 -1.11111E-6 L 0.12118 -1.11111E-6 C 0.17587 -1.11111E-6 0.23889 0.07037 0.23889 0.12847 L 0.23889 0.22639 " pathEditMode="relative" rAng="0" ptsTypes="FfFF">
                                      <p:cBhvr>
                                        <p:cTn id="41" dur="1500" fill="hold"/>
                                        <p:tgtEl>
                                          <p:spTgt spid="44"/>
                                        </p:tgtEl>
                                        <p:attrNameLst>
                                          <p:attrName>ppt_x</p:attrName>
                                          <p:attrName>ppt_y</p:attrName>
                                        </p:attrNameLst>
                                      </p:cBhvr>
                                      <p:rCtr x="11944" y="11319"/>
                                    </p:animMotion>
                                  </p:childTnLst>
                                </p:cTn>
                              </p:par>
                            </p:childTnLst>
                          </p:cTn>
                        </p:par>
                        <p:par>
                          <p:cTn id="42" fill="hold">
                            <p:stCondLst>
                              <p:cond delay="2000"/>
                            </p:stCondLst>
                            <p:childTnLst>
                              <p:par>
                                <p:cTn id="43" presetID="0" presetClass="path" presetSubtype="0" decel="50000" fill="hold" grpId="5" nodeType="afterEffect">
                                  <p:stCondLst>
                                    <p:cond delay="0"/>
                                  </p:stCondLst>
                                  <p:childTnLst>
                                    <p:animMotion origin="layout" path="M 0.23889 0.22639 L 0.23889 0.26644 " pathEditMode="relative" rAng="0" ptsTypes="AA">
                                      <p:cBhvr>
                                        <p:cTn id="44" dur="500" fill="hold"/>
                                        <p:tgtEl>
                                          <p:spTgt spid="44"/>
                                        </p:tgtEl>
                                        <p:attrNameLst>
                                          <p:attrName>ppt_x</p:attrName>
                                          <p:attrName>ppt_y</p:attrName>
                                        </p:attrNameLst>
                                      </p:cBhvr>
                                      <p:rCtr x="0" y="1991"/>
                                    </p:animMotion>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xit" presetSubtype="0" fill="hold" grpId="1" nodeType="withEffect">
                                  <p:stCondLst>
                                    <p:cond delay="0"/>
                                  </p:stCondLst>
                                  <p:childTnLst>
                                    <p:animEffect transition="out" filter="fade">
                                      <p:cBhvr>
                                        <p:cTn id="50" dur="500"/>
                                        <p:tgtEl>
                                          <p:spTgt spid="44"/>
                                        </p:tgtEl>
                                      </p:cBhvr>
                                    </p:animEffect>
                                    <p:set>
                                      <p:cBhvr>
                                        <p:cTn id="51" dur="1" fill="hold">
                                          <p:stCondLst>
                                            <p:cond delay="499"/>
                                          </p:stCondLst>
                                        </p:cTn>
                                        <p:tgtEl>
                                          <p:spTgt spid="44"/>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3000"/>
                            </p:stCondLst>
                            <p:childTnLst>
                              <p:par>
                                <p:cTn id="59" presetID="6" presetClass="emph" presetSubtype="0" fill="hold" grpId="2" nodeType="afterEffect">
                                  <p:stCondLst>
                                    <p:cond delay="0"/>
                                  </p:stCondLst>
                                  <p:childTnLst>
                                    <p:animScale>
                                      <p:cBhvr>
                                        <p:cTn id="60" dur="1000" fill="hold"/>
                                        <p:tgtEl>
                                          <p:spTgt spid="45"/>
                                        </p:tgtEl>
                                      </p:cBhvr>
                                      <p:by x="14000" y="100000"/>
                                    </p:animScale>
                                  </p:childTnLst>
                                </p:cTn>
                              </p:par>
                              <p:par>
                                <p:cTn id="61" presetID="6" presetClass="emph" presetSubtype="0" fill="hold" grpId="3" nodeType="withEffect">
                                  <p:stCondLst>
                                    <p:cond delay="300"/>
                                  </p:stCondLst>
                                  <p:childTnLst>
                                    <p:animScale>
                                      <p:cBhvr>
                                        <p:cTn id="62" dur="1000" fill="hold"/>
                                        <p:tgtEl>
                                          <p:spTgt spid="45"/>
                                        </p:tgtEl>
                                      </p:cBhvr>
                                      <p:by x="100000" y="60000"/>
                                    </p:animScale>
                                  </p:childTnLst>
                                </p:cTn>
                              </p:par>
                              <p:par>
                                <p:cTn id="63" presetID="50" presetClass="path" presetSubtype="0" accel="50000" fill="hold" grpId="4" nodeType="withEffect">
                                  <p:stCondLst>
                                    <p:cond delay="0"/>
                                  </p:stCondLst>
                                  <p:childTnLst>
                                    <p:animMotion origin="layout" path="M -3.33333E-6 -1.11111E-6 L 0.13004 -1.11111E-6 C 0.18594 -1.11111E-6 0.26146 0.0706 0.26146 0.13056 L 0.26146 0.22616 " pathEditMode="relative" rAng="0" ptsTypes="FfFF">
                                      <p:cBhvr>
                                        <p:cTn id="64" dur="1500" fill="hold"/>
                                        <p:tgtEl>
                                          <p:spTgt spid="45"/>
                                        </p:tgtEl>
                                        <p:attrNameLst>
                                          <p:attrName>ppt_x</p:attrName>
                                          <p:attrName>ppt_y</p:attrName>
                                        </p:attrNameLst>
                                      </p:cBhvr>
                                      <p:rCtr x="13073" y="11296"/>
                                    </p:animMotion>
                                  </p:childTnLst>
                                </p:cTn>
                              </p:par>
                            </p:childTnLst>
                          </p:cTn>
                        </p:par>
                        <p:par>
                          <p:cTn id="65" fill="hold">
                            <p:stCondLst>
                              <p:cond delay="4500"/>
                            </p:stCondLst>
                            <p:childTnLst>
                              <p:par>
                                <p:cTn id="66" presetID="0" presetClass="path" presetSubtype="0" decel="50000" fill="hold" grpId="5" nodeType="afterEffect">
                                  <p:stCondLst>
                                    <p:cond delay="0"/>
                                  </p:stCondLst>
                                  <p:childTnLst>
                                    <p:animMotion origin="layout" path="M 0.26129 0.22616 L 0.26129 0.26597 " pathEditMode="relative" rAng="0" ptsTypes="AA">
                                      <p:cBhvr>
                                        <p:cTn id="67" dur="500" fill="hold"/>
                                        <p:tgtEl>
                                          <p:spTgt spid="45"/>
                                        </p:tgtEl>
                                        <p:attrNameLst>
                                          <p:attrName>ppt_x</p:attrName>
                                          <p:attrName>ppt_y</p:attrName>
                                        </p:attrNameLst>
                                      </p:cBhvr>
                                      <p:rCtr x="0" y="1991"/>
                                    </p:animMotion>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xit" presetSubtype="0" fill="hold" grpId="1" nodeType="withEffect">
                                  <p:stCondLst>
                                    <p:cond delay="0"/>
                                  </p:stCondLst>
                                  <p:childTnLst>
                                    <p:animEffect transition="out" filter="fade">
                                      <p:cBhvr>
                                        <p:cTn id="73" dur="500"/>
                                        <p:tgtEl>
                                          <p:spTgt spid="45"/>
                                        </p:tgtEl>
                                      </p:cBhvr>
                                    </p:animEffect>
                                    <p:set>
                                      <p:cBhvr>
                                        <p:cTn id="74" dur="1" fill="hold">
                                          <p:stCondLst>
                                            <p:cond delay="499"/>
                                          </p:stCondLst>
                                        </p:cTn>
                                        <p:tgtEl>
                                          <p:spTgt spid="45"/>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mph" presetSubtype="2" fill="hold" nodeType="clickEffect">
                                  <p:stCondLst>
                                    <p:cond delay="0"/>
                                  </p:stCondLst>
                                  <p:childTnLst>
                                    <p:animClr clrSpc="rgb" dir="cw">
                                      <p:cBhvr>
                                        <p:cTn id="81" dur="1000" fill="hold"/>
                                        <p:tgtEl>
                                          <p:spTgt spid="18"/>
                                        </p:tgtEl>
                                        <p:attrNameLst>
                                          <p:attrName>fillcolor</p:attrName>
                                        </p:attrNameLst>
                                      </p:cBhvr>
                                      <p:to>
                                        <a:schemeClr val="accent2"/>
                                      </p:to>
                                    </p:animClr>
                                    <p:set>
                                      <p:cBhvr>
                                        <p:cTn id="82" dur="1000" fill="hold"/>
                                        <p:tgtEl>
                                          <p:spTgt spid="18"/>
                                        </p:tgtEl>
                                        <p:attrNameLst>
                                          <p:attrName>fill.type</p:attrName>
                                        </p:attrNameLst>
                                      </p:cBhvr>
                                      <p:to>
                                        <p:strVal val="solid"/>
                                      </p:to>
                                    </p:set>
                                    <p:set>
                                      <p:cBhvr>
                                        <p:cTn id="83" dur="1000" fill="hold"/>
                                        <p:tgtEl>
                                          <p:spTgt spid="18"/>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50" presetClass="path" presetSubtype="0" accel="50000" decel="50000" fill="hold" grpId="2" nodeType="withEffect">
                                  <p:stCondLst>
                                    <p:cond delay="0"/>
                                  </p:stCondLst>
                                  <p:childTnLst>
                                    <p:animMotion origin="layout" path="M 1.94444E-6 4.44444E-6 L 0.08594 4.44444E-6 C 0.12448 4.44444E-6 0.16805 0.11597 0.16805 0.22731 L 0.16805 0.49213 " pathEditMode="relative" rAng="0" ptsTypes="FfFF">
                                      <p:cBhvr>
                                        <p:cTn id="93" dur="2000" fill="hold"/>
                                        <p:tgtEl>
                                          <p:spTgt spid="46"/>
                                        </p:tgtEl>
                                        <p:attrNameLst>
                                          <p:attrName>ppt_x</p:attrName>
                                          <p:attrName>ppt_y</p:attrName>
                                        </p:attrNameLst>
                                      </p:cBhvr>
                                      <p:rCtr x="8403" y="24606"/>
                                    </p:animMotion>
                                  </p:childTnLst>
                                </p:cTn>
                              </p:par>
                              <p:par>
                                <p:cTn id="94" presetID="6" presetClass="emph" presetSubtype="0" fill="hold" grpId="1" nodeType="withEffect">
                                  <p:stCondLst>
                                    <p:cond delay="300"/>
                                  </p:stCondLst>
                                  <p:childTnLst>
                                    <p:animScale>
                                      <p:cBhvr>
                                        <p:cTn id="95" dur="1700" fill="hold"/>
                                        <p:tgtEl>
                                          <p:spTgt spid="46"/>
                                        </p:tgtEl>
                                      </p:cBhvr>
                                      <p:by x="5000" y="5000"/>
                                    </p:animScale>
                                  </p:childTnLst>
                                </p:cTn>
                              </p:par>
                            </p:childTnLst>
                          </p:cTn>
                        </p:par>
                        <p:par>
                          <p:cTn id="96" fill="hold">
                            <p:stCondLst>
                              <p:cond delay="2000"/>
                            </p:stCondLst>
                            <p:childTnLst>
                              <p:par>
                                <p:cTn id="97" presetID="10" presetClass="exit" presetSubtype="0" fill="hold" grpId="3" nodeType="afterEffect">
                                  <p:stCondLst>
                                    <p:cond delay="0"/>
                                  </p:stCondLst>
                                  <p:childTnLst>
                                    <p:animEffect transition="out" filter="fade">
                                      <p:cBhvr>
                                        <p:cTn id="98" dur="500"/>
                                        <p:tgtEl>
                                          <p:spTgt spid="46"/>
                                        </p:tgtEl>
                                      </p:cBhvr>
                                    </p:animEffect>
                                    <p:set>
                                      <p:cBhvr>
                                        <p:cTn id="99" dur="1" fill="hold">
                                          <p:stCondLst>
                                            <p:cond delay="499"/>
                                          </p:stCondLst>
                                        </p:cTn>
                                        <p:tgtEl>
                                          <p:spTgt spid="46"/>
                                        </p:tgtEl>
                                        <p:attrNameLst>
                                          <p:attrName>style.visibility</p:attrName>
                                        </p:attrNameLst>
                                      </p:cBhvr>
                                      <p:to>
                                        <p:strVal val="hidden"/>
                                      </p:to>
                                    </p:set>
                                  </p:childTnLst>
                                </p:cTn>
                              </p:par>
                            </p:childTnLst>
                          </p:cTn>
                        </p:par>
                        <p:par>
                          <p:cTn id="100" fill="hold">
                            <p:stCondLst>
                              <p:cond delay="2500"/>
                            </p:stCondLst>
                            <p:childTnLst>
                              <p:par>
                                <p:cTn id="101" presetID="10" presetClass="entr" presetSubtype="0" fill="hold" grpId="4" nodeType="afterEffect">
                                  <p:stCondLst>
                                    <p:cond delay="10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6" presetClass="emph" presetSubtype="0" fill="hold" grpId="2" nodeType="withEffect">
                                  <p:stCondLst>
                                    <p:cond delay="0"/>
                                  </p:stCondLst>
                                  <p:childTnLst>
                                    <p:animScale>
                                      <p:cBhvr>
                                        <p:cTn id="105" dur="100" fill="hold"/>
                                        <p:tgtEl>
                                          <p:spTgt spid="34"/>
                                        </p:tgtEl>
                                      </p:cBhvr>
                                      <p:by x="5000" y="5000"/>
                                    </p:animScale>
                                  </p:childTnLst>
                                </p:cTn>
                              </p:par>
                            </p:childTnLst>
                          </p:cTn>
                        </p:par>
                        <p:par>
                          <p:cTn id="106" fill="hold">
                            <p:stCondLst>
                              <p:cond delay="3100"/>
                            </p:stCondLst>
                            <p:childTnLst>
                              <p:par>
                                <p:cTn id="107" presetID="50" presetClass="path" presetSubtype="0" accel="50000" decel="50000" fill="hold" grpId="1" nodeType="afterEffect">
                                  <p:stCondLst>
                                    <p:cond delay="0"/>
                                  </p:stCondLst>
                                  <p:childTnLst>
                                    <p:animMotion origin="layout" path="M -0.16823 -0.33681 L -0.08924 -0.33681 C -0.04375 -0.33681 3.61111E-6 -0.24699 3.61111E-6 -0.17292 L 3.61111E-6 2.96296E-6 " pathEditMode="relative" rAng="0" ptsTypes="FfFF">
                                      <p:cBhvr>
                                        <p:cTn id="108" dur="2000" spd="-100000" fill="hold"/>
                                        <p:tgtEl>
                                          <p:spTgt spid="34"/>
                                        </p:tgtEl>
                                        <p:attrNameLst>
                                          <p:attrName>ppt_x</p:attrName>
                                          <p:attrName>ppt_y</p:attrName>
                                        </p:attrNameLst>
                                      </p:cBhvr>
                                      <p:rCtr x="8403" y="16829"/>
                                    </p:animMotion>
                                  </p:childTnLst>
                                </p:cTn>
                              </p:par>
                              <p:par>
                                <p:cTn id="109" presetID="6" presetClass="emph" presetSubtype="0" fill="hold" grpId="3" nodeType="withEffect">
                                  <p:stCondLst>
                                    <p:cond delay="0"/>
                                  </p:stCondLst>
                                  <p:childTnLst>
                                    <p:animScale>
                                      <p:cBhvr>
                                        <p:cTn id="110" dur="1700" fill="hold"/>
                                        <p:tgtEl>
                                          <p:spTgt spid="34"/>
                                        </p:tgtEl>
                                      </p:cBhvr>
                                      <p:by x="2015000" y="20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2" grpId="0" animBg="1"/>
      <p:bldP spid="12" grpId="0" animBg="1"/>
      <p:bldP spid="12" grpId="1" animBg="1"/>
      <p:bldP spid="12" grpId="2" animBg="1"/>
      <p:bldP spid="12" grpId="3" animBg="1"/>
      <p:bldP spid="12" grpId="4" animBg="1"/>
      <p:bldP spid="12" grpId="5" animBg="1"/>
      <p:bldP spid="44" grpId="0" animBg="1"/>
      <p:bldP spid="44" grpId="1" animBg="1"/>
      <p:bldP spid="44" grpId="2" animBg="1"/>
      <p:bldP spid="44" grpId="3" animBg="1"/>
      <p:bldP spid="44" grpId="4" animBg="1"/>
      <p:bldP spid="44" grpId="5" animBg="1"/>
      <p:bldP spid="45" grpId="0" animBg="1"/>
      <p:bldP spid="45" grpId="1" animBg="1"/>
      <p:bldP spid="45" grpId="2" animBg="1"/>
      <p:bldP spid="45" grpId="3" animBg="1"/>
      <p:bldP spid="45" grpId="4" animBg="1"/>
      <p:bldP spid="45" grpId="5" animBg="1"/>
      <p:bldP spid="33" grpId="0" animBg="1"/>
      <p:bldP spid="46" grpId="0" animBg="1"/>
      <p:bldP spid="46" grpId="1" animBg="1"/>
      <p:bldP spid="46" grpId="2" animBg="1"/>
      <p:bldP spid="46" grpId="3" animBg="1"/>
      <p:bldP spid="34" grpId="1" animBg="1"/>
      <p:bldP spid="34" grpId="2" animBg="1"/>
      <p:bldP spid="34" grpId="3" animBg="1"/>
      <p:bldP spid="34" grpId="4"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17</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stCxn id="30" idx="1"/>
          </p:cNvCxnSpPr>
          <p:nvPr/>
        </p:nvCxnSpPr>
        <p:spPr>
          <a:xfrm flipH="1" flipV="1">
            <a:off x="7398000" y="4312800"/>
            <a:ext cx="2106020" cy="11230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4"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1" name="Space Box"/>
          <p:cNvSpPr>
            <a:spLocks noGrp="1"/>
          </p:cNvSpPr>
          <p:nvPr>
            <p:ph idx="1"/>
          </p:nvPr>
        </p:nvSpPr>
        <p:spPr>
          <a:xfrm>
            <a:off x="457200" y="410974"/>
            <a:ext cx="4100051" cy="1494000"/>
          </a:xfrm>
        </p:spPr>
        <p:txBody>
          <a:bodyPr>
            <a:normAutofit/>
          </a:bodyPr>
          <a:lstStyle/>
          <a:p>
            <a:pPr marL="0" indent="0">
              <a:buNone/>
            </a:pPr>
            <a:r>
              <a:rPr lang="en-CA" sz="2400" b="1" dirty="0" smtClean="0"/>
              <a:t>Space</a:t>
            </a:r>
          </a:p>
          <a:p>
            <a:pPr marL="0" indent="0">
              <a:buNone/>
            </a:pPr>
            <a:r>
              <a:rPr lang="en-CA" sz="1800" dirty="0" smtClean="0"/>
              <a:t>Isolation</a:t>
            </a:r>
            <a:endParaRPr lang="en-CA" sz="1800" dirty="0"/>
          </a:p>
          <a:p>
            <a:pPr marL="0" indent="0">
              <a:buNone/>
            </a:pPr>
            <a:r>
              <a:rPr lang="en-CA" sz="1800" dirty="0"/>
              <a:t>Configurable </a:t>
            </a:r>
            <a:r>
              <a:rPr lang="en-CA" sz="1800" dirty="0" smtClean="0"/>
              <a:t>Sharing</a:t>
            </a:r>
            <a:endParaRPr lang="en-CA" sz="1800" dirty="0"/>
          </a:p>
        </p:txBody>
      </p:sp>
      <p:sp>
        <p:nvSpPr>
          <p:cNvPr id="93" name="Time Box" hidden="1"/>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p:txBody>
      </p:sp>
      <p:sp>
        <p:nvSpPr>
          <p:cNvPr id="96" name="Space-Auditing Box"/>
          <p:cNvSpPr txBox="1">
            <a:spLocks/>
          </p:cNvSpPr>
          <p:nvPr/>
        </p:nvSpPr>
        <p:spPr>
          <a:xfrm>
            <a:off x="457200" y="410400"/>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CA" sz="2400" b="1" dirty="0" smtClean="0"/>
          </a:p>
          <a:p>
            <a:pPr marL="0" indent="0">
              <a:buFont typeface="Arial" pitchFamily="34" charset="0"/>
              <a:buNone/>
            </a:pPr>
            <a:endParaRPr lang="en-CA" sz="1800" dirty="0" smtClean="0"/>
          </a:p>
          <a:p>
            <a:pPr marL="0" indent="0">
              <a:buFont typeface="Arial" pitchFamily="34" charset="0"/>
              <a:buNone/>
            </a:pPr>
            <a:endParaRPr lang="en-CA" sz="1800" dirty="0" smtClean="0"/>
          </a:p>
          <a:p>
            <a:pPr marL="0" indent="0">
              <a:buFont typeface="Arial" pitchFamily="34" charset="0"/>
              <a:buNone/>
            </a:pPr>
            <a:r>
              <a:rPr lang="en-CA" sz="1800" dirty="0" smtClean="0"/>
              <a:t>Auditing</a:t>
            </a:r>
            <a:endParaRPr lang="en-CA" sz="1800" dirty="0"/>
          </a:p>
        </p:txBody>
      </p:sp>
    </p:spTree>
    <p:extLst>
      <p:ext uri="{BB962C8B-B14F-4D97-AF65-F5344CB8AC3E}">
        <p14:creationId xmlns:p14="http://schemas.microsoft.com/office/powerpoint/2010/main" val="279260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49" grpId="0" animBg="1"/>
      <p:bldP spid="52" grpId="0" animBg="1"/>
      <p:bldP spid="53" grpId="0" animBg="1"/>
      <p:bldP spid="51" grpId="0" animBg="1"/>
      <p:bldP spid="54" grpId="0" animBg="1"/>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cap="none" dirty="0" smtClean="0"/>
              <a:t>TIME</a:t>
            </a:r>
            <a:endParaRPr lang="en-CA" cap="none" dirty="0"/>
          </a:p>
        </p:txBody>
      </p:sp>
      <p:sp>
        <p:nvSpPr>
          <p:cNvPr id="6" name="Text Placeholder 5"/>
          <p:cNvSpPr>
            <a:spLocks noGrp="1"/>
          </p:cNvSpPr>
          <p:nvPr>
            <p:ph type="body" idx="1"/>
          </p:nvPr>
        </p:nvSpPr>
        <p:spPr/>
        <p:txBody>
          <a:bodyPr/>
          <a:lstStyle/>
          <a:p>
            <a:endParaRPr lang="en-CA" dirty="0"/>
          </a:p>
        </p:txBody>
      </p:sp>
      <p:sp>
        <p:nvSpPr>
          <p:cNvPr id="3" name="Slide Number Placeholder 2"/>
          <p:cNvSpPr>
            <a:spLocks noGrp="1"/>
          </p:cNvSpPr>
          <p:nvPr>
            <p:ph type="sldNum" sz="quarter" idx="12"/>
          </p:nvPr>
        </p:nvSpPr>
        <p:spPr/>
        <p:txBody>
          <a:bodyPr/>
          <a:lstStyle/>
          <a:p>
            <a:fld id="{74018F90-C82C-4DA4-8652-CDFFD716813C}" type="slidenum">
              <a:rPr lang="en-US" smtClean="0"/>
              <a:t>18</a:t>
            </a:fld>
            <a:endParaRPr lang="en-US"/>
          </a:p>
        </p:txBody>
      </p:sp>
      <p:sp>
        <p:nvSpPr>
          <p:cNvPr id="7" name="Time Box" hidden="1"/>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p:txBody>
      </p:sp>
    </p:spTree>
    <p:extLst>
      <p:ext uri="{BB962C8B-B14F-4D97-AF65-F5344CB8AC3E}">
        <p14:creationId xmlns:p14="http://schemas.microsoft.com/office/powerpoint/2010/main" val="171685236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19</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endCxn id="87" idx="3"/>
          </p:cNvCxnSpPr>
          <p:nvPr/>
        </p:nvCxnSpPr>
        <p:spPr>
          <a:xfrm flipH="1" flipV="1">
            <a:off x="5976474" y="3676687"/>
            <a:ext cx="1421526" cy="114821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pattFill prst="dkDnDiag">
            <a:fgClr>
              <a:srgbClr val="F1F1F5"/>
            </a:fgClr>
            <a:bgClr>
              <a:schemeClr val="bg1"/>
            </a:bgClr>
          </a:patt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1"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4" name="Space Box"/>
          <p:cNvSpPr txBox="1">
            <a:spLocks/>
          </p:cNvSpPr>
          <p:nvPr/>
        </p:nvSpPr>
        <p:spPr>
          <a:xfrm>
            <a:off x="457200" y="410974"/>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t>Space</a:t>
            </a:r>
          </a:p>
          <a:p>
            <a:pPr marL="0" indent="0">
              <a:buFont typeface="Arial" pitchFamily="34" charset="0"/>
              <a:buNone/>
            </a:pPr>
            <a:r>
              <a:rPr lang="en-CA" sz="1800" dirty="0" smtClean="0"/>
              <a:t>Containment</a:t>
            </a:r>
          </a:p>
          <a:p>
            <a:pPr marL="0" indent="0">
              <a:buFont typeface="Arial" pitchFamily="34" charset="0"/>
              <a:buNone/>
            </a:pPr>
            <a:r>
              <a:rPr lang="en-CA" sz="1800" dirty="0" smtClean="0"/>
              <a:t>Configurable Sharing</a:t>
            </a:r>
          </a:p>
          <a:p>
            <a:pPr marL="0" indent="0">
              <a:buFont typeface="Arial" pitchFamily="34" charset="0"/>
              <a:buNone/>
            </a:pPr>
            <a:r>
              <a:rPr lang="en-CA" sz="1800" dirty="0" smtClean="0"/>
              <a:t>Auditing</a:t>
            </a:r>
            <a:endParaRPr lang="en-CA" sz="1800" dirty="0"/>
          </a:p>
        </p:txBody>
      </p:sp>
      <p:sp>
        <p:nvSpPr>
          <p:cNvPr id="96" name="Time Box"/>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p:txBody>
      </p:sp>
    </p:spTree>
    <p:extLst>
      <p:ext uri="{BB962C8B-B14F-4D97-AF65-F5344CB8AC3E}">
        <p14:creationId xmlns:p14="http://schemas.microsoft.com/office/powerpoint/2010/main" val="26284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2"/>
          </p:nvPr>
        </p:nvSpPr>
        <p:spPr/>
        <p:txBody>
          <a:bodyPr/>
          <a:lstStyle/>
          <a:p>
            <a:fld id="{74018F90-C82C-4DA4-8652-CDFFD716813C}" type="slidenum">
              <a:rPr lang="en-US" smtClean="0"/>
              <a:t>2</a:t>
            </a:fld>
            <a:endParaRPr lang="en-US"/>
          </a:p>
        </p:txBody>
      </p:sp>
      <p:grpSp>
        <p:nvGrpSpPr>
          <p:cNvPr id="9" name="Group 8"/>
          <p:cNvGrpSpPr/>
          <p:nvPr/>
        </p:nvGrpSpPr>
        <p:grpSpPr>
          <a:xfrm>
            <a:off x="954290" y="2843561"/>
            <a:ext cx="7119331" cy="1170878"/>
            <a:chOff x="-2249692" y="2901908"/>
            <a:chExt cx="7119331" cy="117087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618" y="3102990"/>
              <a:ext cx="3273021" cy="9164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692" y="2901908"/>
              <a:ext cx="3175262" cy="1170878"/>
            </a:xfrm>
            <a:prstGeom prst="rect">
              <a:avLst/>
            </a:prstGeom>
          </p:spPr>
        </p:pic>
      </p:grpSp>
    </p:spTree>
    <p:extLst>
      <p:ext uri="{BB962C8B-B14F-4D97-AF65-F5344CB8AC3E}">
        <p14:creationId xmlns:p14="http://schemas.microsoft.com/office/powerpoint/2010/main" val="82852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Disposable</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20</a:t>
            </a:fld>
            <a:endParaRPr lang="en-US"/>
          </a:p>
        </p:txBody>
      </p:sp>
      <p:sp>
        <p:nvSpPr>
          <p:cNvPr id="6" name="Hypervisor Rectangle"/>
          <p:cNvSpPr/>
          <p:nvPr/>
        </p:nvSpPr>
        <p:spPr>
          <a:xfrm>
            <a:off x="2200700" y="5154841"/>
            <a:ext cx="468573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Boot Rectangle"/>
          <p:cNvSpPr/>
          <p:nvPr/>
        </p:nvSpPr>
        <p:spPr>
          <a:xfrm>
            <a:off x="2229132" y="3387600"/>
            <a:ext cx="2197289" cy="1576800"/>
          </a:xfrm>
          <a:prstGeom prst="roundRect">
            <a:avLst>
              <a:gd name="adj" fmla="val 833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10" name="PCI Rectangle"/>
          <p:cNvSpPr/>
          <p:nvPr/>
        </p:nvSpPr>
        <p:spPr>
          <a:xfrm>
            <a:off x="2237094" y="1635799"/>
            <a:ext cx="2197289" cy="1576017"/>
          </a:xfrm>
          <a:prstGeom prst="roundRect">
            <a:avLst>
              <a:gd name="adj" fmla="val 9279"/>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11" name="Services Rectangle"/>
          <p:cNvSpPr/>
          <p:nvPr/>
        </p:nvSpPr>
        <p:spPr>
          <a:xfrm>
            <a:off x="4600430" y="1635799"/>
            <a:ext cx="2286000" cy="331121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Services</a:t>
            </a:r>
            <a:endParaRPr lang="en-US" sz="1600" dirty="0">
              <a:solidFill>
                <a:schemeClr val="tx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618" y="1711711"/>
            <a:ext cx="1058316" cy="142419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974" y="3533255"/>
            <a:ext cx="1505528" cy="1285489"/>
          </a:xfrm>
          <a:prstGeom prst="rect">
            <a:avLst/>
          </a:prstGeom>
        </p:spPr>
      </p:pic>
    </p:spTree>
    <p:extLst>
      <p:ext uri="{BB962C8B-B14F-4D97-AF65-F5344CB8AC3E}">
        <p14:creationId xmlns:p14="http://schemas.microsoft.com/office/powerpoint/2010/main" val="36432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2" nodeType="click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par>
                                <p:cTn id="26" presetID="9" presetClass="emph" presetSubtype="0" grpId="2" nodeType="withEffect">
                                  <p:stCondLst>
                                    <p:cond delay="0"/>
                                  </p:stCondLst>
                                  <p:childTnLst>
                                    <p:set>
                                      <p:cBhvr rctx="PPT">
                                        <p:cTn id="27" dur="indefinite"/>
                                        <p:tgtEl>
                                          <p:spTgt spid="10"/>
                                        </p:tgtEl>
                                        <p:attrNameLst>
                                          <p:attrName>style.opacity</p:attrName>
                                        </p:attrNameLst>
                                      </p:cBhvr>
                                      <p:to>
                                        <p:strVal val="0.5"/>
                                      </p:to>
                                    </p:set>
                                    <p:animEffect filter="image" prLst="opacity: 0.5">
                                      <p:cBhvr rctx="IE">
                                        <p:cTn id="28" dur="indefinite"/>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9" grpId="2" animBg="1"/>
      <p:bldP spid="10" grpId="0" animBg="1"/>
      <p:bldP spid="10" grpId="1" animBg="1"/>
      <p:bldP spid="10" grpId="2"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21</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endCxn id="87" idx="3"/>
          </p:cNvCxnSpPr>
          <p:nvPr/>
        </p:nvCxnSpPr>
        <p:spPr>
          <a:xfrm flipH="1" flipV="1">
            <a:off x="5976474" y="3676687"/>
            <a:ext cx="1421526" cy="114821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pattFill prst="dkDnDiag">
            <a:fgClr>
              <a:srgbClr val="F1F1F5"/>
            </a:fgClr>
            <a:bgClr>
              <a:schemeClr val="bg1"/>
            </a:bgClr>
          </a:patt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7"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3" name="Platform Rectangle"/>
          <p:cNvSpPr/>
          <p:nvPr/>
        </p:nvSpPr>
        <p:spPr>
          <a:xfrm>
            <a:off x="901618" y="2996513"/>
            <a:ext cx="1825518" cy="2411585"/>
          </a:xfrm>
          <a:prstGeom prst="roundRect">
            <a:avLst>
              <a:gd name="adj" fmla="val 4360"/>
            </a:avLst>
          </a:prstGeom>
          <a:solidFill>
            <a:srgbClr val="CC9900">
              <a:alpha val="45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4" name="Space Box"/>
          <p:cNvSpPr txBox="1">
            <a:spLocks/>
          </p:cNvSpPr>
          <p:nvPr/>
        </p:nvSpPr>
        <p:spPr>
          <a:xfrm>
            <a:off x="457200" y="410974"/>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t>Space</a:t>
            </a:r>
          </a:p>
          <a:p>
            <a:pPr marL="0" indent="0">
              <a:buFont typeface="Arial" pitchFamily="34" charset="0"/>
              <a:buNone/>
            </a:pPr>
            <a:r>
              <a:rPr lang="en-CA" sz="1800" dirty="0" smtClean="0"/>
              <a:t>Isolation</a:t>
            </a:r>
          </a:p>
          <a:p>
            <a:pPr marL="0" indent="0">
              <a:buFont typeface="Arial" pitchFamily="34" charset="0"/>
              <a:buNone/>
            </a:pPr>
            <a:r>
              <a:rPr lang="en-CA" sz="1800" dirty="0" smtClean="0"/>
              <a:t>Configurable Sharing</a:t>
            </a:r>
          </a:p>
          <a:p>
            <a:pPr marL="0" indent="0">
              <a:buFont typeface="Arial" pitchFamily="34" charset="0"/>
              <a:buNone/>
            </a:pPr>
            <a:r>
              <a:rPr lang="en-CA" sz="1800" dirty="0" smtClean="0"/>
              <a:t>Auditing</a:t>
            </a:r>
            <a:endParaRPr lang="en-CA" sz="1800" dirty="0"/>
          </a:p>
        </p:txBody>
      </p:sp>
      <p:sp>
        <p:nvSpPr>
          <p:cNvPr id="96" name="Time Box"/>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a:p>
            <a:pPr marL="0" indent="0" algn="r">
              <a:buFont typeface="Arial" pitchFamily="34" charset="0"/>
              <a:buNone/>
            </a:pPr>
            <a:endParaRPr lang="en-CA" sz="1800" dirty="0" smtClean="0">
              <a:solidFill>
                <a:srgbClr val="CC9900"/>
              </a:solidFill>
            </a:endParaRPr>
          </a:p>
        </p:txBody>
      </p:sp>
      <p:sp>
        <p:nvSpPr>
          <p:cNvPr id="91" name="Time-Disposable Box"/>
          <p:cNvSpPr txBox="1">
            <a:spLocks/>
          </p:cNvSpPr>
          <p:nvPr/>
        </p:nvSpPr>
        <p:spPr>
          <a:xfrm>
            <a:off x="4557251"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CA" sz="2400" b="1" dirty="0" smtClean="0"/>
          </a:p>
          <a:p>
            <a:pPr marL="0" indent="0" algn="r">
              <a:buFont typeface="Arial" pitchFamily="34" charset="0"/>
              <a:buNone/>
            </a:pPr>
            <a:r>
              <a:rPr lang="en-CA" sz="1800" dirty="0" smtClean="0">
                <a:solidFill>
                  <a:srgbClr val="CC9900"/>
                </a:solidFill>
              </a:rPr>
              <a:t>Disposable</a:t>
            </a:r>
          </a:p>
        </p:txBody>
      </p:sp>
    </p:spTree>
    <p:extLst>
      <p:ext uri="{BB962C8B-B14F-4D97-AF65-F5344CB8AC3E}">
        <p14:creationId xmlns:p14="http://schemas.microsoft.com/office/powerpoint/2010/main" val="69762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Snapshots</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22</a:t>
            </a:fld>
            <a:endParaRPr lang="en-US"/>
          </a:p>
        </p:txBody>
      </p:sp>
      <p:grpSp>
        <p:nvGrpSpPr>
          <p:cNvPr id="8" name="Photo Group"/>
          <p:cNvGrpSpPr/>
          <p:nvPr/>
        </p:nvGrpSpPr>
        <p:grpSpPr>
          <a:xfrm>
            <a:off x="1676400" y="1905000"/>
            <a:ext cx="2667000" cy="2971800"/>
            <a:chOff x="1866900" y="2111138"/>
            <a:chExt cx="1828800" cy="2057400"/>
          </a:xfrm>
        </p:grpSpPr>
        <p:sp>
          <p:nvSpPr>
            <p:cNvPr id="6" name="White Rectangle"/>
            <p:cNvSpPr/>
            <p:nvPr/>
          </p:nvSpPr>
          <p:spPr>
            <a:xfrm>
              <a:off x="1866900" y="2111138"/>
              <a:ext cx="18288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Black Rectangle"/>
            <p:cNvSpPr/>
            <p:nvPr/>
          </p:nvSpPr>
          <p:spPr>
            <a:xfrm>
              <a:off x="2057400" y="2263538"/>
              <a:ext cx="1447800" cy="1447800"/>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6" name="Snapshot Group"/>
          <p:cNvGrpSpPr/>
          <p:nvPr/>
        </p:nvGrpSpPr>
        <p:grpSpPr>
          <a:xfrm>
            <a:off x="2362200" y="2396888"/>
            <a:ext cx="1333500" cy="1565512"/>
            <a:chOff x="2362200" y="2396888"/>
            <a:chExt cx="1333500" cy="1565512"/>
          </a:xfrm>
        </p:grpSpPr>
        <p:sp>
          <p:nvSpPr>
            <p:cNvPr id="45" name="Snapshot VM Rectangle"/>
            <p:cNvSpPr/>
            <p:nvPr/>
          </p:nvSpPr>
          <p:spPr>
            <a:xfrm>
              <a:off x="2362200" y="2396888"/>
              <a:ext cx="1333500" cy="1565512"/>
            </a:xfrm>
            <a:prstGeom prst="roundRect">
              <a:avLst>
                <a:gd name="adj" fmla="val 119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t>VM</a:t>
              </a:r>
              <a:endParaRPr lang="en-CA" dirty="0"/>
            </a:p>
          </p:txBody>
        </p:sp>
        <p:sp>
          <p:nvSpPr>
            <p:cNvPr id="16" name="Snapshot Memory 1" hidden="1"/>
            <p:cNvSpPr/>
            <p:nvPr/>
          </p:nvSpPr>
          <p:spPr>
            <a:xfrm>
              <a:off x="2590800" y="296133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8" name="Snapshot Memory 2" hidden="1"/>
            <p:cNvSpPr/>
            <p:nvPr/>
          </p:nvSpPr>
          <p:spPr>
            <a:xfrm>
              <a:off x="2895600"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6" name="Snapshot Memory 3" hidden="1"/>
            <p:cNvSpPr/>
            <p:nvPr/>
          </p:nvSpPr>
          <p:spPr>
            <a:xfrm>
              <a:off x="31992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7" name="Snapshot Memroy 4" hidden="1"/>
            <p:cNvSpPr/>
            <p:nvPr/>
          </p:nvSpPr>
          <p:spPr>
            <a:xfrm>
              <a:off x="25908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9" name="Snapshot Memory 5" hidden="1"/>
            <p:cNvSpPr/>
            <p:nvPr/>
          </p:nvSpPr>
          <p:spPr>
            <a:xfrm>
              <a:off x="2894463"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9" name="Snapshot Memory 6" hidden="1"/>
            <p:cNvSpPr/>
            <p:nvPr/>
          </p:nvSpPr>
          <p:spPr>
            <a:xfrm>
              <a:off x="3199263" y="3249588"/>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7" name="Snapshot Memory 7" hidden="1"/>
            <p:cNvSpPr/>
            <p:nvPr/>
          </p:nvSpPr>
          <p:spPr>
            <a:xfrm>
              <a:off x="2589663"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8" name="Snapshot Memory 8" hidden="1"/>
            <p:cNvSpPr/>
            <p:nvPr/>
          </p:nvSpPr>
          <p:spPr>
            <a:xfrm>
              <a:off x="2894463" y="353943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0" name="Snapshot Memory 9" hidden="1"/>
            <p:cNvSpPr/>
            <p:nvPr/>
          </p:nvSpPr>
          <p:spPr>
            <a:xfrm>
              <a:off x="3199263" y="3538750"/>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3" name="VM Group"/>
          <p:cNvGrpSpPr/>
          <p:nvPr/>
        </p:nvGrpSpPr>
        <p:grpSpPr>
          <a:xfrm>
            <a:off x="2362200" y="2396888"/>
            <a:ext cx="1333500" cy="1565512"/>
            <a:chOff x="2362200" y="2396888"/>
            <a:chExt cx="1333500" cy="1565512"/>
          </a:xfrm>
        </p:grpSpPr>
        <p:sp>
          <p:nvSpPr>
            <p:cNvPr id="9" name="VM Rectangle"/>
            <p:cNvSpPr/>
            <p:nvPr/>
          </p:nvSpPr>
          <p:spPr>
            <a:xfrm>
              <a:off x="2362200" y="2396888"/>
              <a:ext cx="1333500" cy="1565512"/>
            </a:xfrm>
            <a:prstGeom prst="roundRect">
              <a:avLst>
                <a:gd name="adj" fmla="val 119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t>VM</a:t>
              </a:r>
              <a:endParaRPr lang="en-CA" dirty="0"/>
            </a:p>
          </p:txBody>
        </p:sp>
        <p:sp>
          <p:nvSpPr>
            <p:cNvPr id="10" name="Memory 1"/>
            <p:cNvSpPr/>
            <p:nvPr/>
          </p:nvSpPr>
          <p:spPr>
            <a:xfrm>
              <a:off x="25896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 name="Memory 2"/>
            <p:cNvSpPr/>
            <p:nvPr/>
          </p:nvSpPr>
          <p:spPr>
            <a:xfrm>
              <a:off x="28944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6" name="Memory 3"/>
            <p:cNvSpPr/>
            <p:nvPr/>
          </p:nvSpPr>
          <p:spPr>
            <a:xfrm>
              <a:off x="31992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Memory 4"/>
            <p:cNvSpPr/>
            <p:nvPr/>
          </p:nvSpPr>
          <p:spPr>
            <a:xfrm>
              <a:off x="2589663"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3" name="Memory 5"/>
            <p:cNvSpPr/>
            <p:nvPr/>
          </p:nvSpPr>
          <p:spPr>
            <a:xfrm>
              <a:off x="28956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7" name="Memory 6"/>
            <p:cNvSpPr/>
            <p:nvPr/>
          </p:nvSpPr>
          <p:spPr>
            <a:xfrm>
              <a:off x="3199263"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4" name="Memory 7"/>
            <p:cNvSpPr/>
            <p:nvPr/>
          </p:nvSpPr>
          <p:spPr>
            <a:xfrm>
              <a:off x="25908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5" name="Memory 8"/>
            <p:cNvSpPr/>
            <p:nvPr/>
          </p:nvSpPr>
          <p:spPr>
            <a:xfrm>
              <a:off x="28956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8" name="Memory 9"/>
            <p:cNvSpPr/>
            <p:nvPr/>
          </p:nvSpPr>
          <p:spPr>
            <a:xfrm>
              <a:off x="3199263"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15" name="Dirty Memory 1"/>
          <p:cNvSpPr/>
          <p:nvPr/>
        </p:nvSpPr>
        <p:spPr>
          <a:xfrm>
            <a:off x="4876800"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3" name="Dirty Memory 3"/>
          <p:cNvSpPr/>
          <p:nvPr/>
        </p:nvSpPr>
        <p:spPr>
          <a:xfrm>
            <a:off x="5480983" y="2963558"/>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0" name="Dirty Memory 5"/>
          <p:cNvSpPr/>
          <p:nvPr/>
        </p:nvSpPr>
        <p:spPr>
          <a:xfrm>
            <a:off x="51816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5" name="Dirty Memory 7"/>
          <p:cNvSpPr/>
          <p:nvPr/>
        </p:nvSpPr>
        <p:spPr>
          <a:xfrm>
            <a:off x="4876800" y="353943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4" name="Dirty Memory 8"/>
          <p:cNvSpPr/>
          <p:nvPr/>
        </p:nvSpPr>
        <p:spPr>
          <a:xfrm>
            <a:off x="51816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1" name="Snapshot Memory 1"/>
          <p:cNvSpPr/>
          <p:nvPr/>
        </p:nvSpPr>
        <p:spPr>
          <a:xfrm>
            <a:off x="4876800"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1" name="Snapshot Memory 3"/>
          <p:cNvSpPr/>
          <p:nvPr/>
        </p:nvSpPr>
        <p:spPr>
          <a:xfrm>
            <a:off x="5480983" y="2963558"/>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3" name="Snapshot Memory 5"/>
          <p:cNvSpPr/>
          <p:nvPr/>
        </p:nvSpPr>
        <p:spPr>
          <a:xfrm>
            <a:off x="51816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2" name="Snapshot Memory 7"/>
          <p:cNvSpPr/>
          <p:nvPr/>
        </p:nvSpPr>
        <p:spPr>
          <a:xfrm>
            <a:off x="48768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 name="Snapshot Memory 8"/>
          <p:cNvSpPr/>
          <p:nvPr/>
        </p:nvSpPr>
        <p:spPr>
          <a:xfrm>
            <a:off x="51816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7" name="TextBox 46"/>
          <p:cNvSpPr txBox="1"/>
          <p:nvPr/>
        </p:nvSpPr>
        <p:spPr>
          <a:xfrm>
            <a:off x="6019800" y="1627447"/>
            <a:ext cx="2013693" cy="769441"/>
          </a:xfrm>
          <a:prstGeom prst="rect">
            <a:avLst/>
          </a:prstGeom>
          <a:noFill/>
        </p:spPr>
        <p:txBody>
          <a:bodyPr wrap="none" rtlCol="0">
            <a:spAutoFit/>
          </a:bodyPr>
          <a:lstStyle/>
          <a:p>
            <a:r>
              <a:rPr lang="en-CA" sz="4400" dirty="0" smtClean="0"/>
              <a:t>4-25 </a:t>
            </a:r>
            <a:r>
              <a:rPr lang="en-CA" sz="4400" dirty="0" err="1" smtClean="0"/>
              <a:t>ms</a:t>
            </a:r>
            <a:endParaRPr lang="en-CA" sz="4400" dirty="0"/>
          </a:p>
        </p:txBody>
      </p:sp>
    </p:spTree>
    <p:extLst>
      <p:ext uri="{BB962C8B-B14F-4D97-AF65-F5344CB8AC3E}">
        <p14:creationId xmlns:p14="http://schemas.microsoft.com/office/powerpoint/2010/main" val="42534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 0 L 0.25 0 E" pathEditMode="relative" ptsTypes="">
                                      <p:cBhvr>
                                        <p:cTn id="10" dur="2000" fill="hold"/>
                                        <p:tgtEl>
                                          <p:spTgt spid="3"/>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grpId="2"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grpId="1" nodeType="clickEffect">
                                  <p:stCondLst>
                                    <p:cond delay="0"/>
                                  </p:stCondLst>
                                  <p:childTnLst>
                                    <p:animMotion origin="layout" path="M 0 0 L -0.25 0 E" pathEditMode="relative" ptsTypes="">
                                      <p:cBhvr>
                                        <p:cTn id="35" dur="1000" fill="hold"/>
                                        <p:tgtEl>
                                          <p:spTgt spid="21"/>
                                        </p:tgtEl>
                                        <p:attrNameLst>
                                          <p:attrName>ppt_x</p:attrName>
                                          <p:attrName>ppt_y</p:attrName>
                                        </p:attrNameLst>
                                      </p:cBhvr>
                                    </p:animMotion>
                                  </p:childTnLst>
                                </p:cTn>
                              </p:par>
                              <p:par>
                                <p:cTn id="36" presetID="1" presetClass="emph" presetSubtype="2" fill="hold" nodeType="withEffect">
                                  <p:stCondLst>
                                    <p:cond delay="500"/>
                                  </p:stCondLst>
                                  <p:childTnLst>
                                    <p:animClr clrSpc="rgb" dir="cw">
                                      <p:cBhvr>
                                        <p:cTn id="37" dur="1000" fill="hold"/>
                                        <p:tgtEl>
                                          <p:spTgt spid="15"/>
                                        </p:tgtEl>
                                        <p:attrNameLst>
                                          <p:attrName>fillcolor</p:attrName>
                                        </p:attrNameLst>
                                      </p:cBhvr>
                                      <p:to>
                                        <a:srgbClr val="FF6600"/>
                                      </p:to>
                                    </p:animClr>
                                    <p:set>
                                      <p:cBhvr>
                                        <p:cTn id="38" dur="1000" fill="hold"/>
                                        <p:tgtEl>
                                          <p:spTgt spid="15"/>
                                        </p:tgtEl>
                                        <p:attrNameLst>
                                          <p:attrName>fill.type</p:attrName>
                                        </p:attrNameLst>
                                      </p:cBhvr>
                                      <p:to>
                                        <p:strVal val="solid"/>
                                      </p:to>
                                    </p:set>
                                    <p:set>
                                      <p:cBhvr>
                                        <p:cTn id="39" dur="1000" fill="hold"/>
                                        <p:tgtEl>
                                          <p:spTgt spid="15"/>
                                        </p:tgtEl>
                                        <p:attrNameLst>
                                          <p:attrName>fill.on</p:attrName>
                                        </p:attrNameLst>
                                      </p:cBhvr>
                                      <p:to>
                                        <p:strVal val="true"/>
                                      </p:to>
                                    </p:set>
                                  </p:childTnLst>
                                </p:cTn>
                              </p:par>
                              <p:par>
                                <p:cTn id="40" presetID="35" presetClass="path" presetSubtype="0" accel="50000" decel="50000" fill="hold" grpId="1" nodeType="withEffect">
                                  <p:stCondLst>
                                    <p:cond delay="1000"/>
                                  </p:stCondLst>
                                  <p:childTnLst>
                                    <p:animMotion origin="layout" path="M 0 0 L -0.25 0 E" pathEditMode="relative" ptsTypes="">
                                      <p:cBhvr>
                                        <p:cTn id="41" dur="1000" fill="hold"/>
                                        <p:tgtEl>
                                          <p:spTgt spid="23"/>
                                        </p:tgtEl>
                                        <p:attrNameLst>
                                          <p:attrName>ppt_x</p:attrName>
                                          <p:attrName>ppt_y</p:attrName>
                                        </p:attrNameLst>
                                      </p:cBhvr>
                                    </p:animMotion>
                                  </p:childTnLst>
                                </p:cTn>
                              </p:par>
                              <p:par>
                                <p:cTn id="42" presetID="1" presetClass="emph" presetSubtype="2" fill="hold" nodeType="withEffect">
                                  <p:stCondLst>
                                    <p:cond delay="1500"/>
                                  </p:stCondLst>
                                  <p:childTnLst>
                                    <p:animClr clrSpc="rgb" dir="cw">
                                      <p:cBhvr>
                                        <p:cTn id="43" dur="1000" fill="hold"/>
                                        <p:tgtEl>
                                          <p:spTgt spid="20"/>
                                        </p:tgtEl>
                                        <p:attrNameLst>
                                          <p:attrName>fillcolor</p:attrName>
                                        </p:attrNameLst>
                                      </p:cBhvr>
                                      <p:to>
                                        <a:schemeClr val="folHlink"/>
                                      </p:to>
                                    </p:animClr>
                                    <p:set>
                                      <p:cBhvr>
                                        <p:cTn id="44" dur="1000" fill="hold"/>
                                        <p:tgtEl>
                                          <p:spTgt spid="20"/>
                                        </p:tgtEl>
                                        <p:attrNameLst>
                                          <p:attrName>fill.type</p:attrName>
                                        </p:attrNameLst>
                                      </p:cBhvr>
                                      <p:to>
                                        <p:strVal val="solid"/>
                                      </p:to>
                                    </p:set>
                                    <p:set>
                                      <p:cBhvr>
                                        <p:cTn id="45" dur="1000" fill="hold"/>
                                        <p:tgtEl>
                                          <p:spTgt spid="20"/>
                                        </p:tgtEl>
                                        <p:attrNameLst>
                                          <p:attrName>fill.on</p:attrName>
                                        </p:attrNameLst>
                                      </p:cBhvr>
                                      <p:to>
                                        <p:strVal val="true"/>
                                      </p:to>
                                    </p:set>
                                  </p:childTnLst>
                                </p:cTn>
                              </p:par>
                              <p:par>
                                <p:cTn id="46" presetID="35" presetClass="path" presetSubtype="0" accel="50000" decel="50000" fill="hold" grpId="0" nodeType="withEffect">
                                  <p:stCondLst>
                                    <p:cond delay="2000"/>
                                  </p:stCondLst>
                                  <p:childTnLst>
                                    <p:animMotion origin="layout" path="M 0 0 L -0.25 0 E" pathEditMode="relative" ptsTypes="">
                                      <p:cBhvr>
                                        <p:cTn id="47" dur="1000" fill="hold"/>
                                        <p:tgtEl>
                                          <p:spTgt spid="30"/>
                                        </p:tgtEl>
                                        <p:attrNameLst>
                                          <p:attrName>ppt_x</p:attrName>
                                          <p:attrName>ppt_y</p:attrName>
                                        </p:attrNameLst>
                                      </p:cBhvr>
                                    </p:animMotion>
                                  </p:childTnLst>
                                </p:cTn>
                              </p:par>
                              <p:par>
                                <p:cTn id="48" presetID="1" presetClass="emph" presetSubtype="2" fill="hold" nodeType="withEffect">
                                  <p:stCondLst>
                                    <p:cond delay="2500"/>
                                  </p:stCondLst>
                                  <p:childTnLst>
                                    <p:animClr clrSpc="rgb" dir="cw">
                                      <p:cBhvr>
                                        <p:cTn id="49" dur="1000" fill="hold"/>
                                        <p:tgtEl>
                                          <p:spTgt spid="34"/>
                                        </p:tgtEl>
                                        <p:attrNameLst>
                                          <p:attrName>fillcolor</p:attrName>
                                        </p:attrNameLst>
                                      </p:cBhvr>
                                      <p:to>
                                        <a:srgbClr val="FFFF00"/>
                                      </p:to>
                                    </p:animClr>
                                    <p:set>
                                      <p:cBhvr>
                                        <p:cTn id="50" dur="1000" fill="hold"/>
                                        <p:tgtEl>
                                          <p:spTgt spid="34"/>
                                        </p:tgtEl>
                                        <p:attrNameLst>
                                          <p:attrName>fill.type</p:attrName>
                                        </p:attrNameLst>
                                      </p:cBhvr>
                                      <p:to>
                                        <p:strVal val="solid"/>
                                      </p:to>
                                    </p:set>
                                    <p:set>
                                      <p:cBhvr>
                                        <p:cTn id="51" dur="1000" fill="hold"/>
                                        <p:tgtEl>
                                          <p:spTgt spid="34"/>
                                        </p:tgtEl>
                                        <p:attrNameLst>
                                          <p:attrName>fill.on</p:attrName>
                                        </p:attrNameLst>
                                      </p:cBhvr>
                                      <p:to>
                                        <p:strVal val="true"/>
                                      </p:to>
                                    </p:set>
                                  </p:childTnLst>
                                </p:cTn>
                              </p:par>
                              <p:par>
                                <p:cTn id="52" presetID="35" presetClass="path" presetSubtype="0" accel="50000" decel="50000" fill="hold" grpId="0" nodeType="withEffect">
                                  <p:stCondLst>
                                    <p:cond delay="3000"/>
                                  </p:stCondLst>
                                  <p:childTnLst>
                                    <p:animMotion origin="layout" path="M 0 0 L -0.25 0 E" pathEditMode="relative" ptsTypes="">
                                      <p:cBhvr>
                                        <p:cTn id="53" dur="1000" fill="hold"/>
                                        <p:tgtEl>
                                          <p:spTgt spid="31"/>
                                        </p:tgtEl>
                                        <p:attrNameLst>
                                          <p:attrName>ppt_x</p:attrName>
                                          <p:attrName>ppt_y</p:attrName>
                                        </p:attrNameLst>
                                      </p:cBhvr>
                                    </p:animMotion>
                                  </p:childTnLst>
                                </p:cTn>
                              </p:par>
                              <p:par>
                                <p:cTn id="54" presetID="1" presetClass="emph" presetSubtype="2" fill="hold" nodeType="withEffect">
                                  <p:stCondLst>
                                    <p:cond delay="3500"/>
                                  </p:stCondLst>
                                  <p:childTnLst>
                                    <p:animClr clrSpc="rgb" dir="cw">
                                      <p:cBhvr>
                                        <p:cTn id="55" dur="1000" fill="hold"/>
                                        <p:tgtEl>
                                          <p:spTgt spid="33"/>
                                        </p:tgtEl>
                                        <p:attrNameLst>
                                          <p:attrName>fillcolor</p:attrName>
                                        </p:attrNameLst>
                                      </p:cBhvr>
                                      <p:to>
                                        <a:srgbClr val="669900"/>
                                      </p:to>
                                    </p:animClr>
                                    <p:set>
                                      <p:cBhvr>
                                        <p:cTn id="56" dur="1000" fill="hold"/>
                                        <p:tgtEl>
                                          <p:spTgt spid="33"/>
                                        </p:tgtEl>
                                        <p:attrNameLst>
                                          <p:attrName>fill.type</p:attrName>
                                        </p:attrNameLst>
                                      </p:cBhvr>
                                      <p:to>
                                        <p:strVal val="solid"/>
                                      </p:to>
                                    </p:set>
                                    <p:set>
                                      <p:cBhvr>
                                        <p:cTn id="57" dur="1000" fill="hold"/>
                                        <p:tgtEl>
                                          <p:spTgt spid="33"/>
                                        </p:tgtEl>
                                        <p:attrNameLst>
                                          <p:attrName>fill.on</p:attrName>
                                        </p:attrNameLst>
                                      </p:cBhvr>
                                      <p:to>
                                        <p:strVal val="true"/>
                                      </p:to>
                                    </p:set>
                                  </p:childTnLst>
                                </p:cTn>
                              </p:par>
                              <p:par>
                                <p:cTn id="58" presetID="35" presetClass="path" presetSubtype="0" accel="50000" decel="50000" fill="hold" grpId="0" nodeType="withEffect">
                                  <p:stCondLst>
                                    <p:cond delay="4000"/>
                                  </p:stCondLst>
                                  <p:childTnLst>
                                    <p:animMotion origin="layout" path="M 0 0 L -0.25 0 E" pathEditMode="relative" ptsTypes="">
                                      <p:cBhvr>
                                        <p:cTn id="59" dur="1000" fill="hold"/>
                                        <p:tgtEl>
                                          <p:spTgt spid="32"/>
                                        </p:tgtEl>
                                        <p:attrNameLst>
                                          <p:attrName>ppt_x</p:attrName>
                                          <p:attrName>ppt_y</p:attrName>
                                        </p:attrNameLst>
                                      </p:cBhvr>
                                    </p:animMotion>
                                  </p:childTnLst>
                                </p:cTn>
                              </p:par>
                              <p:par>
                                <p:cTn id="60" presetID="1" presetClass="emph" presetSubtype="2" fill="hold" nodeType="withEffect">
                                  <p:stCondLst>
                                    <p:cond delay="4500"/>
                                  </p:stCondLst>
                                  <p:childTnLst>
                                    <p:animClr clrSpc="rgb" dir="cw">
                                      <p:cBhvr>
                                        <p:cTn id="61" dur="1000" fill="hold"/>
                                        <p:tgtEl>
                                          <p:spTgt spid="35"/>
                                        </p:tgtEl>
                                        <p:attrNameLst>
                                          <p:attrName>fillcolor</p:attrName>
                                        </p:attrNameLst>
                                      </p:cBhvr>
                                      <p:to>
                                        <a:srgbClr val="00FFCC"/>
                                      </p:to>
                                    </p:animClr>
                                    <p:set>
                                      <p:cBhvr>
                                        <p:cTn id="62" dur="1000" fill="hold"/>
                                        <p:tgtEl>
                                          <p:spTgt spid="35"/>
                                        </p:tgtEl>
                                        <p:attrNameLst>
                                          <p:attrName>fill.type</p:attrName>
                                        </p:attrNameLst>
                                      </p:cBhvr>
                                      <p:to>
                                        <p:strVal val="solid"/>
                                      </p:to>
                                    </p:set>
                                    <p:set>
                                      <p:cBhvr>
                                        <p:cTn id="63" dur="1000" fill="hold"/>
                                        <p:tgtEl>
                                          <p:spTgt spid="35"/>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35" presetClass="path" presetSubtype="0" accel="50000" decel="50000" fill="hold" grpId="3" nodeType="clickEffect">
                                  <p:stCondLst>
                                    <p:cond delay="0"/>
                                  </p:stCondLst>
                                  <p:childTnLst>
                                    <p:animMotion origin="layout" path="M 0 0 L -0.25 0 E" pathEditMode="relative" ptsTypes="">
                                      <p:cBhvr>
                                        <p:cTn id="67" dur="2000" spd="-100000" fill="hold"/>
                                        <p:tgtEl>
                                          <p:spTgt spid="21"/>
                                        </p:tgtEl>
                                        <p:attrNameLst>
                                          <p:attrName>ppt_x</p:attrName>
                                          <p:attrName>ppt_y</p:attrName>
                                        </p:attrNameLst>
                                      </p:cBhvr>
                                    </p:animMotion>
                                  </p:childTnLst>
                                </p:cTn>
                              </p:par>
                              <p:par>
                                <p:cTn id="68" presetID="35" presetClass="path" presetSubtype="0" accel="50000" decel="50000" fill="hold" grpId="3" nodeType="withEffect">
                                  <p:stCondLst>
                                    <p:cond delay="500"/>
                                  </p:stCondLst>
                                  <p:childTnLst>
                                    <p:animMotion origin="layout" path="M 0 0 L -0.25 0 E" pathEditMode="relative" ptsTypes="">
                                      <p:cBhvr>
                                        <p:cTn id="69" dur="2000" spd="-100000" fill="hold"/>
                                        <p:tgtEl>
                                          <p:spTgt spid="23"/>
                                        </p:tgtEl>
                                        <p:attrNameLst>
                                          <p:attrName>ppt_x</p:attrName>
                                          <p:attrName>ppt_y</p:attrName>
                                        </p:attrNameLst>
                                      </p:cBhvr>
                                    </p:animMotion>
                                  </p:childTnLst>
                                </p:cTn>
                              </p:par>
                              <p:par>
                                <p:cTn id="70" presetID="35" presetClass="path" presetSubtype="0" accel="50000" decel="50000" fill="hold" grpId="2" nodeType="withEffect">
                                  <p:stCondLst>
                                    <p:cond delay="1000"/>
                                  </p:stCondLst>
                                  <p:childTnLst>
                                    <p:animMotion origin="layout" path="M 0 0 L -0.25 0 E" pathEditMode="relative" ptsTypes="">
                                      <p:cBhvr>
                                        <p:cTn id="71" dur="2000" spd="-100000" fill="hold"/>
                                        <p:tgtEl>
                                          <p:spTgt spid="30"/>
                                        </p:tgtEl>
                                        <p:attrNameLst>
                                          <p:attrName>ppt_x</p:attrName>
                                          <p:attrName>ppt_y</p:attrName>
                                        </p:attrNameLst>
                                      </p:cBhvr>
                                    </p:animMotion>
                                  </p:childTnLst>
                                </p:cTn>
                              </p:par>
                              <p:par>
                                <p:cTn id="72" presetID="35" presetClass="path" presetSubtype="0" accel="50000" decel="50000" fill="hold" grpId="2" nodeType="withEffect">
                                  <p:stCondLst>
                                    <p:cond delay="1500"/>
                                  </p:stCondLst>
                                  <p:childTnLst>
                                    <p:animMotion origin="layout" path="M 0 0 L -0.25 0 E" pathEditMode="relative" ptsTypes="">
                                      <p:cBhvr>
                                        <p:cTn id="73" dur="2000" spd="-100000" fill="hold"/>
                                        <p:tgtEl>
                                          <p:spTgt spid="31"/>
                                        </p:tgtEl>
                                        <p:attrNameLst>
                                          <p:attrName>ppt_x</p:attrName>
                                          <p:attrName>ppt_y</p:attrName>
                                        </p:attrNameLst>
                                      </p:cBhvr>
                                    </p:animMotion>
                                  </p:childTnLst>
                                </p:cTn>
                              </p:par>
                              <p:par>
                                <p:cTn id="74" presetID="35" presetClass="path" presetSubtype="0" accel="50000" decel="50000" fill="hold" grpId="2" nodeType="withEffect">
                                  <p:stCondLst>
                                    <p:cond delay="2000"/>
                                  </p:stCondLst>
                                  <p:childTnLst>
                                    <p:animMotion origin="layout" path="M 0 0 L -0.25 0 E" pathEditMode="relative" ptsTypes="">
                                      <p:cBhvr>
                                        <p:cTn id="75" dur="2000" spd="-100000" fill="hold"/>
                                        <p:tgtEl>
                                          <p:spTgt spid="32"/>
                                        </p:tgtEl>
                                        <p:attrNameLst>
                                          <p:attrName>ppt_x</p:attrName>
                                          <p:attrName>ppt_y</p:attrName>
                                        </p:attrNameLst>
                                      </p:cBhvr>
                                    </p:animMotion>
                                  </p:childTnLst>
                                </p:cTn>
                              </p:par>
                            </p:childTnLst>
                          </p:cTn>
                        </p:par>
                        <p:par>
                          <p:cTn id="76" fill="hold">
                            <p:stCondLst>
                              <p:cond delay="4000"/>
                            </p:stCondLst>
                            <p:childTnLst>
                              <p:par>
                                <p:cTn id="77" presetID="63" presetClass="path" presetSubtype="0" accel="50000" decel="50000" fill="hold" nodeType="afterEffect">
                                  <p:stCondLst>
                                    <p:cond delay="0"/>
                                  </p:stCondLst>
                                  <p:childTnLst>
                                    <p:animMotion origin="layout" path="M 0 0 L 0.25 0 E" pathEditMode="relative" ptsTypes="">
                                      <p:cBhvr>
                                        <p:cTn id="78" dur="2000" spd="-100000" fill="hold"/>
                                        <p:tgtEl>
                                          <p:spTgt spid="3"/>
                                        </p:tgtEl>
                                        <p:attrNameLst>
                                          <p:attrName>ppt_x</p:attrName>
                                          <p:attrName>ppt_y</p:attrName>
                                        </p:attrNameLst>
                                      </p:cBhvr>
                                    </p:animMotion>
                                  </p:childTnLst>
                                </p:cTn>
                              </p:par>
                              <p:par>
                                <p:cTn id="79" presetID="1" presetClass="exit" presetSubtype="0" fill="hold" grpId="4"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23"/>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3" nodeType="withEffect">
                                  <p:stCondLst>
                                    <p:cond delay="0"/>
                                  </p:stCondLst>
                                  <p:childTnLst>
                                    <p:set>
                                      <p:cBhvr>
                                        <p:cTn id="88" dur="1" fill="hold">
                                          <p:stCondLst>
                                            <p:cond delay="0"/>
                                          </p:stCondLst>
                                        </p:cTn>
                                        <p:tgtEl>
                                          <p:spTgt spid="3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4"/>
                                        </p:tgtEl>
                                        <p:attrNameLst>
                                          <p:attrName>style.visibility</p:attrName>
                                        </p:attrNameLst>
                                      </p:cBhvr>
                                      <p:to>
                                        <p:strVal val="hidden"/>
                                      </p:to>
                                    </p:set>
                                  </p:childTnLst>
                                </p:cTn>
                              </p:par>
                              <p:par>
                                <p:cTn id="91" presetID="1" presetClass="exit" presetSubtype="0" fill="hold" grpId="3" nodeType="withEffect">
                                  <p:stCondLst>
                                    <p:cond delay="0"/>
                                  </p:stCondLst>
                                  <p:childTnLst>
                                    <p:set>
                                      <p:cBhvr>
                                        <p:cTn id="92" dur="1" fill="hold">
                                          <p:stCondLst>
                                            <p:cond delay="0"/>
                                          </p:stCondLst>
                                        </p:cTn>
                                        <p:tgtEl>
                                          <p:spTgt spid="3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3"/>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3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3" grpId="0" animBg="1"/>
      <p:bldP spid="33" grpId="1" animBg="1"/>
      <p:bldP spid="20" grpId="0" animBg="1"/>
      <p:bldP spid="20" grpId="1" animBg="1"/>
      <p:bldP spid="35" grpId="0" animBg="1"/>
      <p:bldP spid="35" grpId="1" animBg="1"/>
      <p:bldP spid="34" grpId="0" animBg="1"/>
      <p:bldP spid="34" grpId="1" animBg="1"/>
      <p:bldP spid="21" grpId="1" animBg="1"/>
      <p:bldP spid="21" grpId="2" animBg="1"/>
      <p:bldP spid="21" grpId="3" animBg="1"/>
      <p:bldP spid="21" grpId="4" animBg="1"/>
      <p:bldP spid="31" grpId="0" animBg="1"/>
      <p:bldP spid="31" grpId="1" animBg="1"/>
      <p:bldP spid="31" grpId="2" animBg="1"/>
      <p:bldP spid="31" grpId="3" animBg="1"/>
      <p:bldP spid="23" grpId="1" animBg="1"/>
      <p:bldP spid="23" grpId="2" animBg="1"/>
      <p:bldP spid="23" grpId="3" animBg="1"/>
      <p:bldP spid="23" grpId="4" animBg="1"/>
      <p:bldP spid="32" grpId="0" animBg="1"/>
      <p:bldP spid="32" grpId="1" animBg="1"/>
      <p:bldP spid="32" grpId="2" animBg="1"/>
      <p:bldP spid="32" grpId="3" animBg="1"/>
      <p:bldP spid="30" grpId="0" animBg="1"/>
      <p:bldP spid="30" grpId="1" animBg="1"/>
      <p:bldP spid="30" grpId="2" animBg="1"/>
      <p:bldP spid="30" grpId="3" animBg="1"/>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23</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endCxn id="87" idx="3"/>
          </p:cNvCxnSpPr>
          <p:nvPr/>
        </p:nvCxnSpPr>
        <p:spPr>
          <a:xfrm flipH="1" flipV="1">
            <a:off x="5976474" y="3676687"/>
            <a:ext cx="1421526" cy="114821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pattFill prst="dkDnDiag">
            <a:fgClr>
              <a:srgbClr val="F1F1F5"/>
            </a:fgClr>
            <a:bgClr>
              <a:schemeClr val="bg1"/>
            </a:bgClr>
          </a:patt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98478" y="4239991"/>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9"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3" name="Disposable Rectangle"/>
          <p:cNvSpPr/>
          <p:nvPr/>
        </p:nvSpPr>
        <p:spPr>
          <a:xfrm>
            <a:off x="901618" y="2996513"/>
            <a:ext cx="1825518" cy="2411585"/>
          </a:xfrm>
          <a:prstGeom prst="roundRect">
            <a:avLst>
              <a:gd name="adj" fmla="val 4360"/>
            </a:avLst>
          </a:prstGeom>
          <a:solidFill>
            <a:srgbClr val="CC9900">
              <a:alpha val="45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1" name="Restarts Rectangle"/>
          <p:cNvSpPr/>
          <p:nvPr/>
        </p:nvSpPr>
        <p:spPr>
          <a:xfrm>
            <a:off x="2896914" y="4240800"/>
            <a:ext cx="3350172" cy="1152852"/>
          </a:xfrm>
          <a:prstGeom prst="roundRect">
            <a:avLst>
              <a:gd name="adj" fmla="val 4360"/>
            </a:avLst>
          </a:prstGeom>
          <a:solidFill>
            <a:srgbClr val="22B273">
              <a:alpha val="64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4" name="Space Box"/>
          <p:cNvSpPr txBox="1">
            <a:spLocks/>
          </p:cNvSpPr>
          <p:nvPr/>
        </p:nvSpPr>
        <p:spPr>
          <a:xfrm>
            <a:off x="457200" y="410974"/>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t>Space</a:t>
            </a:r>
          </a:p>
          <a:p>
            <a:pPr marL="0" indent="0">
              <a:buFont typeface="Arial" pitchFamily="34" charset="0"/>
              <a:buNone/>
            </a:pPr>
            <a:r>
              <a:rPr lang="en-CA" sz="1800" dirty="0" smtClean="0"/>
              <a:t>Isolation</a:t>
            </a:r>
          </a:p>
          <a:p>
            <a:pPr marL="0" indent="0">
              <a:buFont typeface="Arial" pitchFamily="34" charset="0"/>
              <a:buNone/>
            </a:pPr>
            <a:r>
              <a:rPr lang="en-CA" sz="1800" dirty="0" smtClean="0"/>
              <a:t>Configurable Sharing</a:t>
            </a:r>
          </a:p>
          <a:p>
            <a:pPr marL="0" indent="0">
              <a:buFont typeface="Arial" pitchFamily="34" charset="0"/>
              <a:buNone/>
            </a:pPr>
            <a:r>
              <a:rPr lang="en-CA" sz="1800" dirty="0" smtClean="0"/>
              <a:t>Auditing</a:t>
            </a:r>
            <a:endParaRPr lang="en-CA" sz="1800" dirty="0"/>
          </a:p>
        </p:txBody>
      </p:sp>
      <p:sp>
        <p:nvSpPr>
          <p:cNvPr id="96" name="Time Box"/>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a:p>
            <a:pPr marL="0" indent="0" algn="r">
              <a:buFont typeface="Arial" pitchFamily="34" charset="0"/>
              <a:buNone/>
            </a:pPr>
            <a:r>
              <a:rPr lang="en-CA" sz="1800" dirty="0" smtClean="0">
                <a:solidFill>
                  <a:srgbClr val="CC9900"/>
                </a:solidFill>
              </a:rPr>
              <a:t>Disposable</a:t>
            </a:r>
          </a:p>
          <a:p>
            <a:pPr marL="0" indent="0" algn="r">
              <a:buFont typeface="Arial" pitchFamily="34" charset="0"/>
              <a:buNone/>
            </a:pPr>
            <a:endParaRPr lang="en-CA" sz="1800" dirty="0" smtClean="0">
              <a:solidFill>
                <a:srgbClr val="C00000"/>
              </a:solidFill>
            </a:endParaRPr>
          </a:p>
        </p:txBody>
      </p:sp>
      <p:sp>
        <p:nvSpPr>
          <p:cNvPr id="98" name="Time-Restarts Box"/>
          <p:cNvSpPr txBox="1">
            <a:spLocks/>
          </p:cNvSpPr>
          <p:nvPr/>
        </p:nvSpPr>
        <p:spPr>
          <a:xfrm>
            <a:off x="4561200"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CA" sz="2400" b="1" dirty="0" smtClean="0"/>
          </a:p>
          <a:p>
            <a:pPr marL="0" indent="0" algn="r">
              <a:buFont typeface="Arial" pitchFamily="34" charset="0"/>
              <a:buNone/>
            </a:pPr>
            <a:endParaRPr lang="en-CA" sz="1800" dirty="0" smtClean="0">
              <a:solidFill>
                <a:srgbClr val="CC9900"/>
              </a:solidFill>
            </a:endParaRPr>
          </a:p>
          <a:p>
            <a:pPr marL="0" indent="0" algn="r">
              <a:buFont typeface="Arial" pitchFamily="34" charset="0"/>
              <a:buNone/>
            </a:pPr>
            <a:r>
              <a:rPr lang="en-CA" sz="1800" dirty="0" smtClean="0">
                <a:solidFill>
                  <a:srgbClr val="22B273"/>
                </a:solidFill>
              </a:rPr>
              <a:t>Timed Restarts</a:t>
            </a:r>
          </a:p>
        </p:txBody>
      </p:sp>
    </p:spTree>
    <p:extLst>
      <p:ext uri="{BB962C8B-B14F-4D97-AF65-F5344CB8AC3E}">
        <p14:creationId xmlns:p14="http://schemas.microsoft.com/office/powerpoint/2010/main" val="426445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Stateless VMs</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24</a:t>
            </a:fld>
            <a:endParaRPr lang="en-US" dirty="0"/>
          </a:p>
        </p:txBody>
      </p:sp>
      <p:grpSp>
        <p:nvGrpSpPr>
          <p:cNvPr id="88" name="Disk Group"/>
          <p:cNvGrpSpPr/>
          <p:nvPr/>
        </p:nvGrpSpPr>
        <p:grpSpPr>
          <a:xfrm>
            <a:off x="4233600" y="4601072"/>
            <a:ext cx="1471188" cy="1682302"/>
            <a:chOff x="2570044" y="4597874"/>
            <a:chExt cx="1485900" cy="1682302"/>
          </a:xfrm>
        </p:grpSpPr>
        <p:sp>
          <p:nvSpPr>
            <p:cNvPr id="89" name="Disk Bottom"/>
            <p:cNvSpPr/>
            <p:nvPr/>
          </p:nvSpPr>
          <p:spPr>
            <a:xfrm>
              <a:off x="2570044" y="5644344"/>
              <a:ext cx="1485900" cy="635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0" name="Disk Rectangle"/>
            <p:cNvSpPr/>
            <p:nvPr/>
          </p:nvSpPr>
          <p:spPr>
            <a:xfrm>
              <a:off x="2570044" y="4922186"/>
              <a:ext cx="1485900" cy="1040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1" name="Disk Right"/>
            <p:cNvCxnSpPr>
              <a:stCxn id="93" idx="6"/>
              <a:endCxn id="89" idx="6"/>
            </p:cNvCxnSpPr>
            <p:nvPr/>
          </p:nvCxnSpPr>
          <p:spPr>
            <a:xfrm>
              <a:off x="4055944" y="4915790"/>
              <a:ext cx="0" cy="104647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92" name="Disk Left"/>
            <p:cNvCxnSpPr>
              <a:endCxn id="89" idx="2"/>
            </p:cNvCxnSpPr>
            <p:nvPr/>
          </p:nvCxnSpPr>
          <p:spPr>
            <a:xfrm flipH="1">
              <a:off x="2570044" y="4922186"/>
              <a:ext cx="2104" cy="1040074"/>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93" name="Disk Top"/>
            <p:cNvSpPr/>
            <p:nvPr/>
          </p:nvSpPr>
          <p:spPr>
            <a:xfrm>
              <a:off x="2570044" y="4597874"/>
              <a:ext cx="1485900" cy="635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Photo Group"/>
          <p:cNvGrpSpPr/>
          <p:nvPr/>
        </p:nvGrpSpPr>
        <p:grpSpPr>
          <a:xfrm>
            <a:off x="1333500" y="2250175"/>
            <a:ext cx="2667000" cy="2971800"/>
            <a:chOff x="1866900" y="2111138"/>
            <a:chExt cx="1828800" cy="2057400"/>
          </a:xfrm>
        </p:grpSpPr>
        <p:sp>
          <p:nvSpPr>
            <p:cNvPr id="16" name="White Rectangle" hidden="1"/>
            <p:cNvSpPr/>
            <p:nvPr/>
          </p:nvSpPr>
          <p:spPr>
            <a:xfrm>
              <a:off x="1866900" y="2111138"/>
              <a:ext cx="18288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Black Rectangle" hidden="1"/>
            <p:cNvSpPr/>
            <p:nvPr/>
          </p:nvSpPr>
          <p:spPr>
            <a:xfrm>
              <a:off x="2057400" y="2263538"/>
              <a:ext cx="1447800" cy="1447800"/>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VM Rectangle"/>
          <p:cNvSpPr/>
          <p:nvPr/>
        </p:nvSpPr>
        <p:spPr>
          <a:xfrm>
            <a:off x="2004145" y="2733185"/>
            <a:ext cx="1333500" cy="1565512"/>
          </a:xfrm>
          <a:prstGeom prst="roundRect">
            <a:avLst>
              <a:gd name="adj" fmla="val 119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t>Builder</a:t>
            </a:r>
            <a:endParaRPr lang="en-CA" dirty="0"/>
          </a:p>
        </p:txBody>
      </p:sp>
      <p:sp>
        <p:nvSpPr>
          <p:cNvPr id="32" name="Memory 1"/>
          <p:cNvSpPr/>
          <p:nvPr/>
        </p:nvSpPr>
        <p:spPr>
          <a:xfrm>
            <a:off x="2231608" y="329729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3" name="Memory 2"/>
          <p:cNvSpPr/>
          <p:nvPr/>
        </p:nvSpPr>
        <p:spPr>
          <a:xfrm>
            <a:off x="2536408" y="329729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4" name="Memory 3"/>
          <p:cNvSpPr/>
          <p:nvPr/>
        </p:nvSpPr>
        <p:spPr>
          <a:xfrm>
            <a:off x="2842345" y="329729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5" name="Memory 4"/>
          <p:cNvSpPr/>
          <p:nvPr/>
        </p:nvSpPr>
        <p:spPr>
          <a:xfrm>
            <a:off x="2231608" y="3586454"/>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6" name="Memory 5"/>
          <p:cNvSpPr/>
          <p:nvPr/>
        </p:nvSpPr>
        <p:spPr>
          <a:xfrm>
            <a:off x="2537545" y="3586454"/>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7" name="Memory 6"/>
          <p:cNvSpPr/>
          <p:nvPr/>
        </p:nvSpPr>
        <p:spPr>
          <a:xfrm>
            <a:off x="2842345" y="3586454"/>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8" name="Memory 7"/>
          <p:cNvSpPr/>
          <p:nvPr/>
        </p:nvSpPr>
        <p:spPr>
          <a:xfrm>
            <a:off x="2231608" y="3875616"/>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9" name="Memory 8"/>
          <p:cNvSpPr/>
          <p:nvPr/>
        </p:nvSpPr>
        <p:spPr>
          <a:xfrm>
            <a:off x="2537545" y="3875616"/>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0" name="Memory 9"/>
          <p:cNvSpPr/>
          <p:nvPr/>
        </p:nvSpPr>
        <p:spPr>
          <a:xfrm>
            <a:off x="2842345" y="3875616"/>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5" name="Disk 1 Arrow"/>
          <p:cNvCxnSpPr/>
          <p:nvPr/>
        </p:nvCxnSpPr>
        <p:spPr>
          <a:xfrm flipH="1">
            <a:off x="4979104" y="3744020"/>
            <a:ext cx="3154" cy="5546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Disk 2 Arrow"/>
          <p:cNvCxnSpPr/>
          <p:nvPr/>
        </p:nvCxnSpPr>
        <p:spPr>
          <a:xfrm flipH="1">
            <a:off x="4975950" y="3742858"/>
            <a:ext cx="3154" cy="5546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VM 1 Group"/>
          <p:cNvGrpSpPr/>
          <p:nvPr/>
        </p:nvGrpSpPr>
        <p:grpSpPr>
          <a:xfrm>
            <a:off x="2004145" y="2733185"/>
            <a:ext cx="1333500" cy="1565512"/>
            <a:chOff x="2362200" y="2396888"/>
            <a:chExt cx="1333500" cy="1565512"/>
          </a:xfrm>
        </p:grpSpPr>
        <p:sp>
          <p:nvSpPr>
            <p:cNvPr id="20" name="VM Rectangle"/>
            <p:cNvSpPr/>
            <p:nvPr/>
          </p:nvSpPr>
          <p:spPr>
            <a:xfrm>
              <a:off x="2362200" y="2396888"/>
              <a:ext cx="1333500" cy="1565512"/>
            </a:xfrm>
            <a:prstGeom prst="roundRect">
              <a:avLst>
                <a:gd name="adj" fmla="val 119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t>Builder</a:t>
              </a:r>
              <a:endParaRPr lang="en-CA" dirty="0"/>
            </a:p>
          </p:txBody>
        </p:sp>
        <p:sp>
          <p:nvSpPr>
            <p:cNvPr id="21" name="Memory 1"/>
            <p:cNvSpPr/>
            <p:nvPr/>
          </p:nvSpPr>
          <p:spPr>
            <a:xfrm>
              <a:off x="25896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2" name="Memory 2"/>
            <p:cNvSpPr/>
            <p:nvPr/>
          </p:nvSpPr>
          <p:spPr>
            <a:xfrm>
              <a:off x="28944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3" name="Memory 3"/>
            <p:cNvSpPr/>
            <p:nvPr/>
          </p:nvSpPr>
          <p:spPr>
            <a:xfrm>
              <a:off x="3200400"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4" name="Memory 4"/>
            <p:cNvSpPr/>
            <p:nvPr/>
          </p:nvSpPr>
          <p:spPr>
            <a:xfrm>
              <a:off x="2589663"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5" name="Memory 5"/>
            <p:cNvSpPr/>
            <p:nvPr/>
          </p:nvSpPr>
          <p:spPr>
            <a:xfrm>
              <a:off x="28956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6" name="Memory 6"/>
            <p:cNvSpPr/>
            <p:nvPr/>
          </p:nvSpPr>
          <p:spPr>
            <a:xfrm>
              <a:off x="32004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7" name="Memory 7"/>
            <p:cNvSpPr/>
            <p:nvPr/>
          </p:nvSpPr>
          <p:spPr>
            <a:xfrm>
              <a:off x="2589663"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8" name="Memory 8"/>
            <p:cNvSpPr/>
            <p:nvPr/>
          </p:nvSpPr>
          <p:spPr>
            <a:xfrm>
              <a:off x="28956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9" name="Memory 9"/>
            <p:cNvSpPr/>
            <p:nvPr/>
          </p:nvSpPr>
          <p:spPr>
            <a:xfrm>
              <a:off x="32004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77" name="VM 2 Group"/>
          <p:cNvGrpSpPr/>
          <p:nvPr/>
        </p:nvGrpSpPr>
        <p:grpSpPr>
          <a:xfrm>
            <a:off x="2005200" y="2733185"/>
            <a:ext cx="1333500" cy="1565512"/>
            <a:chOff x="2362200" y="2396888"/>
            <a:chExt cx="1333500" cy="1565512"/>
          </a:xfrm>
        </p:grpSpPr>
        <p:sp>
          <p:nvSpPr>
            <p:cNvPr id="78" name="VM Rectangle"/>
            <p:cNvSpPr/>
            <p:nvPr/>
          </p:nvSpPr>
          <p:spPr>
            <a:xfrm>
              <a:off x="2362200" y="2396888"/>
              <a:ext cx="1333500" cy="1565512"/>
            </a:xfrm>
            <a:prstGeom prst="roundRect">
              <a:avLst>
                <a:gd name="adj" fmla="val 119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t>Builder</a:t>
              </a:r>
              <a:endParaRPr lang="en-CA" dirty="0"/>
            </a:p>
          </p:txBody>
        </p:sp>
        <p:sp>
          <p:nvSpPr>
            <p:cNvPr id="79" name="Memory 1"/>
            <p:cNvSpPr/>
            <p:nvPr/>
          </p:nvSpPr>
          <p:spPr>
            <a:xfrm>
              <a:off x="25896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0" name="Memory 2"/>
            <p:cNvSpPr/>
            <p:nvPr/>
          </p:nvSpPr>
          <p:spPr>
            <a:xfrm>
              <a:off x="2894463"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1" name="Memory 3"/>
            <p:cNvSpPr/>
            <p:nvPr/>
          </p:nvSpPr>
          <p:spPr>
            <a:xfrm>
              <a:off x="3200400" y="2960995"/>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2" name="Memory 4"/>
            <p:cNvSpPr/>
            <p:nvPr/>
          </p:nvSpPr>
          <p:spPr>
            <a:xfrm>
              <a:off x="2589663"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3" name="Memory 5"/>
            <p:cNvSpPr/>
            <p:nvPr/>
          </p:nvSpPr>
          <p:spPr>
            <a:xfrm>
              <a:off x="28956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4" name="Memory 6"/>
            <p:cNvSpPr/>
            <p:nvPr/>
          </p:nvSpPr>
          <p:spPr>
            <a:xfrm>
              <a:off x="3200400" y="3250157"/>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5" name="Memory 7"/>
            <p:cNvSpPr/>
            <p:nvPr/>
          </p:nvSpPr>
          <p:spPr>
            <a:xfrm>
              <a:off x="2589663"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6" name="Memory 8"/>
            <p:cNvSpPr/>
            <p:nvPr/>
          </p:nvSpPr>
          <p:spPr>
            <a:xfrm>
              <a:off x="28956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7" name="Memory 9"/>
            <p:cNvSpPr/>
            <p:nvPr/>
          </p:nvSpPr>
          <p:spPr>
            <a:xfrm>
              <a:off x="3200400" y="3539319"/>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94" name="Frame A Rectangle"/>
          <p:cNvSpPr/>
          <p:nvPr/>
        </p:nvSpPr>
        <p:spPr>
          <a:xfrm>
            <a:off x="6477000" y="4495800"/>
            <a:ext cx="1447800" cy="1447800"/>
          </a:xfrm>
          <a:prstGeom prst="roundRect">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sp>
        <p:nvSpPr>
          <p:cNvPr id="95" name="Frame B Rectangle"/>
          <p:cNvSpPr/>
          <p:nvPr/>
        </p:nvSpPr>
        <p:spPr>
          <a:xfrm>
            <a:off x="6477000" y="1159823"/>
            <a:ext cx="1447800" cy="1447800"/>
          </a:xfrm>
          <a:prstGeom prst="roundRect">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sp>
        <p:nvSpPr>
          <p:cNvPr id="12" name="VM A Rectangle"/>
          <p:cNvSpPr/>
          <p:nvPr/>
        </p:nvSpPr>
        <p:spPr>
          <a:xfrm>
            <a:off x="4251600" y="4496400"/>
            <a:ext cx="1447800" cy="1447800"/>
          </a:xfrm>
          <a:prstGeom prst="roundRect">
            <a:avLst/>
          </a:prstGeom>
          <a:solidFill>
            <a:srgbClr val="DDDFEA"/>
          </a:solidFill>
          <a:ln>
            <a:solidFill>
              <a:srgbClr val="595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User A’s VM</a:t>
            </a:r>
            <a:endParaRPr lang="en-CA" dirty="0">
              <a:solidFill>
                <a:schemeClr val="tx1"/>
              </a:solidFill>
            </a:endParaRPr>
          </a:p>
        </p:txBody>
      </p:sp>
      <p:sp>
        <p:nvSpPr>
          <p:cNvPr id="96" name="VM B Rectangle"/>
          <p:cNvSpPr/>
          <p:nvPr/>
        </p:nvSpPr>
        <p:spPr>
          <a:xfrm>
            <a:off x="4251600" y="4495800"/>
            <a:ext cx="1447800" cy="1447800"/>
          </a:xfrm>
          <a:prstGeom prst="roundRect">
            <a:avLst/>
          </a:prstGeom>
          <a:solidFill>
            <a:srgbClr val="DDDFEA"/>
          </a:solidFill>
          <a:ln>
            <a:solidFill>
              <a:srgbClr val="595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User B’s VM</a:t>
            </a:r>
            <a:endParaRPr lang="en-CA" dirty="0">
              <a:solidFill>
                <a:schemeClr val="tx1"/>
              </a:solidFill>
            </a:endParaRPr>
          </a:p>
        </p:txBody>
      </p:sp>
      <p:sp>
        <p:nvSpPr>
          <p:cNvPr id="46" name="Dirty Memory 1"/>
          <p:cNvSpPr/>
          <p:nvPr/>
        </p:nvSpPr>
        <p:spPr>
          <a:xfrm>
            <a:off x="4519954" y="329729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3" name="Dirty Memory 2"/>
          <p:cNvSpPr/>
          <p:nvPr/>
        </p:nvSpPr>
        <p:spPr>
          <a:xfrm>
            <a:off x="4821600" y="329729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7" name="Dirty Memory 3"/>
          <p:cNvSpPr/>
          <p:nvPr/>
        </p:nvSpPr>
        <p:spPr>
          <a:xfrm>
            <a:off x="5126400" y="3297292"/>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4" name="Dirty Memory 4"/>
          <p:cNvSpPr/>
          <p:nvPr/>
        </p:nvSpPr>
        <p:spPr>
          <a:xfrm>
            <a:off x="4521091" y="3586454"/>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8" name="Dirty Memory 5"/>
          <p:cNvSpPr/>
          <p:nvPr/>
        </p:nvSpPr>
        <p:spPr>
          <a:xfrm>
            <a:off x="4824754" y="3586454"/>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5" name="Dirty Memory 6"/>
          <p:cNvSpPr/>
          <p:nvPr/>
        </p:nvSpPr>
        <p:spPr>
          <a:xfrm>
            <a:off x="5129554" y="3586454"/>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9" name="Dirty Memory 7"/>
          <p:cNvSpPr/>
          <p:nvPr/>
        </p:nvSpPr>
        <p:spPr>
          <a:xfrm>
            <a:off x="4521091" y="3875616"/>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0" name="Dirty Memory 8"/>
          <p:cNvSpPr/>
          <p:nvPr/>
        </p:nvSpPr>
        <p:spPr>
          <a:xfrm>
            <a:off x="4824754" y="3875616"/>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6" name="Dirty Memory 9"/>
          <p:cNvSpPr/>
          <p:nvPr/>
        </p:nvSpPr>
        <p:spPr>
          <a:xfrm>
            <a:off x="5126400" y="3875616"/>
            <a:ext cx="304800" cy="289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20" name="Snapshot Group"/>
          <p:cNvGrpSpPr/>
          <p:nvPr/>
        </p:nvGrpSpPr>
        <p:grpSpPr>
          <a:xfrm>
            <a:off x="914400" y="2286000"/>
            <a:ext cx="7315200" cy="2286000"/>
            <a:chOff x="533400" y="2286001"/>
            <a:chExt cx="7315200" cy="2286000"/>
          </a:xfrm>
        </p:grpSpPr>
        <p:sp>
          <p:nvSpPr>
            <p:cNvPr id="121" name="Rounded Rectangle 120"/>
            <p:cNvSpPr/>
            <p:nvPr/>
          </p:nvSpPr>
          <p:spPr>
            <a:xfrm>
              <a:off x="533400" y="2286001"/>
              <a:ext cx="7315200" cy="2286000"/>
            </a:xfrm>
            <a:prstGeom prst="roundRect">
              <a:avLst>
                <a:gd name="adj" fmla="val 2339"/>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122" name="Create Rectangle"/>
            <p:cNvSpPr/>
            <p:nvPr/>
          </p:nvSpPr>
          <p:spPr>
            <a:xfrm>
              <a:off x="838200" y="2989536"/>
              <a:ext cx="1219200" cy="1143000"/>
            </a:xfrm>
            <a:prstGeom prst="roundRect">
              <a:avLst/>
            </a:prstGeom>
            <a:solidFill>
              <a:schemeClr val="accent5"/>
            </a:solidFill>
            <a:ln>
              <a:solidFill>
                <a:srgbClr val="5955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smtClean="0">
                  <a:solidFill>
                    <a:schemeClr val="tx1"/>
                  </a:solidFill>
                </a:rPr>
                <a:t>Newly Created VM</a:t>
              </a:r>
              <a:endParaRPr lang="en-CA" dirty="0">
                <a:solidFill>
                  <a:schemeClr val="tx1"/>
                </a:solidFill>
              </a:endParaRPr>
            </a:p>
          </p:txBody>
        </p:sp>
        <p:sp>
          <p:nvSpPr>
            <p:cNvPr id="123" name="Snapshot Rectangle"/>
            <p:cNvSpPr/>
            <p:nvPr/>
          </p:nvSpPr>
          <p:spPr>
            <a:xfrm>
              <a:off x="3429000" y="2990193"/>
              <a:ext cx="1219200" cy="1143000"/>
            </a:xfrm>
            <a:prstGeom prst="roundRect">
              <a:avLst/>
            </a:prstGeom>
            <a:solidFill>
              <a:schemeClr val="accent5"/>
            </a:solidFill>
            <a:ln>
              <a:solidFill>
                <a:srgbClr val="595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Snapshot Image</a:t>
              </a:r>
              <a:endParaRPr lang="en-CA" dirty="0">
                <a:solidFill>
                  <a:schemeClr val="tx1"/>
                </a:solidFill>
              </a:endParaRPr>
            </a:p>
          </p:txBody>
        </p:sp>
        <p:sp>
          <p:nvSpPr>
            <p:cNvPr id="124" name="CoW Rectangle"/>
            <p:cNvSpPr/>
            <p:nvPr/>
          </p:nvSpPr>
          <p:spPr>
            <a:xfrm>
              <a:off x="5948855" y="2990193"/>
              <a:ext cx="1219200" cy="1143000"/>
            </a:xfrm>
            <a:prstGeom prst="roundRect">
              <a:avLst/>
            </a:prstGeom>
            <a:solidFill>
              <a:schemeClr val="accent5">
                <a:alpha val="66000"/>
              </a:schemeClr>
            </a:solidFill>
            <a:ln>
              <a:solidFill>
                <a:srgbClr val="595562">
                  <a:alpha val="45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smtClean="0">
                  <a:solidFill>
                    <a:schemeClr val="tx1"/>
                  </a:solidFill>
                </a:rPr>
                <a:t>Copy-on-Write</a:t>
              </a:r>
              <a:endParaRPr lang="en-CA" dirty="0">
                <a:solidFill>
                  <a:schemeClr val="tx1"/>
                </a:solidFill>
              </a:endParaRPr>
            </a:p>
          </p:txBody>
        </p:sp>
        <p:sp>
          <p:nvSpPr>
            <p:cNvPr id="125" name="Dirty Page 1"/>
            <p:cNvSpPr/>
            <p:nvPr/>
          </p:nvSpPr>
          <p:spPr>
            <a:xfrm>
              <a:off x="6705600" y="3423745"/>
              <a:ext cx="152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6" name="Dirty Page 2"/>
            <p:cNvSpPr/>
            <p:nvPr/>
          </p:nvSpPr>
          <p:spPr>
            <a:xfrm>
              <a:off x="6960476" y="3652345"/>
              <a:ext cx="152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7" name="Dirty Page 3"/>
            <p:cNvSpPr/>
            <p:nvPr/>
          </p:nvSpPr>
          <p:spPr>
            <a:xfrm>
              <a:off x="6356131" y="3766645"/>
              <a:ext cx="152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128" name="Boot Arrow"/>
            <p:cNvCxnSpPr>
              <a:stCxn id="122" idx="3"/>
              <a:endCxn id="123" idx="1"/>
            </p:cNvCxnSpPr>
            <p:nvPr/>
          </p:nvCxnSpPr>
          <p:spPr>
            <a:xfrm>
              <a:off x="2057400" y="3561036"/>
              <a:ext cx="1371600" cy="6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Process Arrow"/>
            <p:cNvCxnSpPr>
              <a:stCxn id="123" idx="3"/>
              <a:endCxn id="124" idx="1"/>
            </p:cNvCxnSpPr>
            <p:nvPr/>
          </p:nvCxnSpPr>
          <p:spPr>
            <a:xfrm>
              <a:off x="4648200" y="3561693"/>
              <a:ext cx="13006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0" name="Rollback Arrow"/>
            <p:cNvGrpSpPr/>
            <p:nvPr/>
          </p:nvGrpSpPr>
          <p:grpSpPr>
            <a:xfrm>
              <a:off x="3124200" y="2732229"/>
              <a:ext cx="4272455" cy="829464"/>
              <a:chOff x="3124200" y="2732229"/>
              <a:chExt cx="4272455" cy="829464"/>
            </a:xfrm>
          </p:grpSpPr>
          <p:cxnSp>
            <p:nvCxnSpPr>
              <p:cNvPr id="136" name="Straight Arrow Connector 135"/>
              <p:cNvCxnSpPr/>
              <p:nvPr/>
            </p:nvCxnSpPr>
            <p:spPr>
              <a:xfrm>
                <a:off x="3124200" y="3289738"/>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3124200" y="2732229"/>
                <a:ext cx="0" cy="546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124200" y="2732229"/>
                <a:ext cx="4267200" cy="10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391400" y="2743200"/>
                <a:ext cx="5255" cy="8184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24" idx="3"/>
              </p:cNvCxnSpPr>
              <p:nvPr/>
            </p:nvCxnSpPr>
            <p:spPr>
              <a:xfrm>
                <a:off x="7168055" y="3561693"/>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napshot Barrier"/>
            <p:cNvCxnSpPr/>
            <p:nvPr/>
          </p:nvCxnSpPr>
          <p:spPr>
            <a:xfrm>
              <a:off x="3200400" y="2501134"/>
              <a:ext cx="0" cy="1842266"/>
            </a:xfrm>
            <a:prstGeom prst="line">
              <a:avLst/>
            </a:prstGeom>
            <a:ln w="19050">
              <a:solidFill>
                <a:schemeClr val="tx1">
                  <a:lumMod val="65000"/>
                  <a:lumOff val="3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32" name="Rollback Barrier"/>
            <p:cNvCxnSpPr/>
            <p:nvPr/>
          </p:nvCxnSpPr>
          <p:spPr>
            <a:xfrm>
              <a:off x="7291880" y="2502612"/>
              <a:ext cx="0" cy="1842266"/>
            </a:xfrm>
            <a:prstGeom prst="line">
              <a:avLst/>
            </a:prstGeom>
            <a:ln w="19050">
              <a:solidFill>
                <a:schemeClr val="tx1">
                  <a:lumMod val="65000"/>
                  <a:lumOff val="3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3" name="Rollback TextBox"/>
            <p:cNvSpPr txBox="1"/>
            <p:nvPr/>
          </p:nvSpPr>
          <p:spPr>
            <a:xfrm>
              <a:off x="6432331" y="2418517"/>
              <a:ext cx="840166" cy="338554"/>
            </a:xfrm>
            <a:prstGeom prst="rect">
              <a:avLst/>
            </a:prstGeom>
            <a:noFill/>
          </p:spPr>
          <p:txBody>
            <a:bodyPr wrap="none" rtlCol="0">
              <a:spAutoFit/>
            </a:bodyPr>
            <a:lstStyle/>
            <a:p>
              <a:r>
                <a:rPr lang="en-CA" sz="1600" dirty="0" smtClean="0"/>
                <a:t>rollback</a:t>
              </a:r>
              <a:endParaRPr lang="en-CA" dirty="0"/>
            </a:p>
          </p:txBody>
        </p:sp>
        <p:sp>
          <p:nvSpPr>
            <p:cNvPr id="134" name="Boot TextBox"/>
            <p:cNvSpPr txBox="1"/>
            <p:nvPr/>
          </p:nvSpPr>
          <p:spPr>
            <a:xfrm>
              <a:off x="2079349" y="3240968"/>
              <a:ext cx="1197251" cy="646331"/>
            </a:xfrm>
            <a:prstGeom prst="rect">
              <a:avLst/>
            </a:prstGeom>
            <a:noFill/>
          </p:spPr>
          <p:txBody>
            <a:bodyPr wrap="none" rtlCol="0">
              <a:spAutoFit/>
            </a:bodyPr>
            <a:lstStyle/>
            <a:p>
              <a:r>
                <a:rPr lang="en-CA" sz="1600" dirty="0"/>
                <a:t>b</a:t>
              </a:r>
              <a:r>
                <a:rPr lang="en-CA" sz="1600" dirty="0" smtClean="0"/>
                <a:t>oot and</a:t>
              </a:r>
              <a:br>
                <a:rPr lang="en-CA" sz="1600" dirty="0" smtClean="0"/>
              </a:br>
              <a:r>
                <a:rPr lang="en-CA" sz="400" dirty="0" smtClean="0"/>
                <a:t/>
              </a:r>
              <a:br>
                <a:rPr lang="en-CA" sz="400" dirty="0" smtClean="0"/>
              </a:br>
              <a:r>
                <a:rPr lang="en-CA" sz="1600" dirty="0" smtClean="0"/>
                <a:t>initialization</a:t>
              </a:r>
              <a:endParaRPr lang="en-CA" sz="1600" dirty="0"/>
            </a:p>
          </p:txBody>
        </p:sp>
        <p:sp>
          <p:nvSpPr>
            <p:cNvPr id="135" name="Process TextBox"/>
            <p:cNvSpPr txBox="1"/>
            <p:nvPr/>
          </p:nvSpPr>
          <p:spPr>
            <a:xfrm>
              <a:off x="4888094" y="3210308"/>
              <a:ext cx="820866" cy="646331"/>
            </a:xfrm>
            <a:prstGeom prst="rect">
              <a:avLst/>
            </a:prstGeom>
            <a:noFill/>
          </p:spPr>
          <p:txBody>
            <a:bodyPr wrap="none" rtlCol="0">
              <a:spAutoFit/>
            </a:bodyPr>
            <a:lstStyle/>
            <a:p>
              <a:r>
                <a:rPr lang="en-CA" sz="1600" dirty="0" smtClean="0"/>
                <a:t>process</a:t>
              </a:r>
              <a:br>
                <a:rPr lang="en-CA" sz="1600" dirty="0" smtClean="0"/>
              </a:br>
              <a:endParaRPr lang="en-CA" sz="400" dirty="0" smtClean="0"/>
            </a:p>
            <a:p>
              <a:r>
                <a:rPr lang="en-CA" sz="1600" dirty="0" smtClean="0"/>
                <a:t>request</a:t>
              </a:r>
              <a:endParaRPr lang="en-CA" dirty="0"/>
            </a:p>
          </p:txBody>
        </p:sp>
      </p:grpSp>
    </p:spTree>
    <p:extLst>
      <p:ext uri="{BB962C8B-B14F-4D97-AF65-F5344CB8AC3E}">
        <p14:creationId xmlns:p14="http://schemas.microsoft.com/office/powerpoint/2010/main" val="41304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1000" fill="hold"/>
                                        <p:tgtEl>
                                          <p:spTgt spid="19"/>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30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1000"/>
                                        <p:tgtEl>
                                          <p:spTgt spid="9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6" presetClass="emph" presetSubtype="0" fill="hold" grpId="1" nodeType="withEffect">
                                  <p:stCondLst>
                                    <p:cond delay="500"/>
                                  </p:stCondLst>
                                  <p:childTnLst>
                                    <p:animScale>
                                      <p:cBhvr>
                                        <p:cTn id="28" dur="10" fill="hold"/>
                                        <p:tgtEl>
                                          <p:spTgt spid="12"/>
                                        </p:tgtEl>
                                      </p:cBhvr>
                                      <p:by x="25000" y="25000"/>
                                    </p:animScale>
                                  </p:childTnLst>
                                </p:cTn>
                              </p:par>
                              <p:par>
                                <p:cTn id="29" presetID="6" presetClass="emph" presetSubtype="0" fill="hold" grpId="2" nodeType="withEffect">
                                  <p:stCondLst>
                                    <p:cond delay="1000"/>
                                  </p:stCondLst>
                                  <p:childTnLst>
                                    <p:animScale>
                                      <p:cBhvr>
                                        <p:cTn id="30" dur="2000" fill="hold"/>
                                        <p:tgtEl>
                                          <p:spTgt spid="12"/>
                                        </p:tgtEl>
                                      </p:cBhvr>
                                      <p:by x="401000" y="401000"/>
                                    </p:animScale>
                                  </p:childTnLst>
                                </p:cTn>
                              </p:par>
                              <p:par>
                                <p:cTn id="31" presetID="63" presetClass="path" presetSubtype="0" accel="50000" decel="50000" fill="hold" grpId="3" nodeType="withEffect">
                                  <p:stCondLst>
                                    <p:cond delay="1000"/>
                                  </p:stCondLst>
                                  <p:childTnLst>
                                    <p:animMotion origin="layout" path="M 3.33333E-6 -1.89264E-6 L 0.24166 -1.89264E-6 " pathEditMode="relative" rAng="0" ptsTypes="AA">
                                      <p:cBhvr>
                                        <p:cTn id="32" dur="2000" fill="hold"/>
                                        <p:tgtEl>
                                          <p:spTgt spid="12"/>
                                        </p:tgtEl>
                                        <p:attrNameLst>
                                          <p:attrName>ppt_x</p:attrName>
                                          <p:attrName>ppt_y</p:attrName>
                                        </p:attrNameLst>
                                      </p:cBhvr>
                                      <p:rCtr x="12083" y="0"/>
                                    </p:animMotion>
                                  </p:childTnLst>
                                </p:cTn>
                              </p:par>
                              <p:par>
                                <p:cTn id="33" presetID="10" presetClass="exit" presetSubtype="0" fill="hold" grpId="1" nodeType="withEffect">
                                  <p:stCondLst>
                                    <p:cond delay="2800"/>
                                  </p:stCondLst>
                                  <p:childTnLst>
                                    <p:animEffect transition="out" filter="fade">
                                      <p:cBhvr>
                                        <p:cTn id="34" dur="500"/>
                                        <p:tgtEl>
                                          <p:spTgt spid="94"/>
                                        </p:tgtEl>
                                      </p:cBhvr>
                                    </p:animEffect>
                                    <p:set>
                                      <p:cBhvr>
                                        <p:cTn id="35" dur="1" fill="hold">
                                          <p:stCondLst>
                                            <p:cond delay="499"/>
                                          </p:stCondLst>
                                        </p:cTn>
                                        <p:tgtEl>
                                          <p:spTgt spid="9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42" presetClass="path" presetSubtype="0" accel="50000" decel="50000" fill="hold" nodeType="withEffect">
                                  <p:stCondLst>
                                    <p:cond delay="0"/>
                                  </p:stCondLst>
                                  <p:childTnLst>
                                    <p:animMotion origin="layout" path="M 0 1.11111E-6 L 0 0.12222 " pathEditMode="relative" rAng="0" ptsTypes="AA">
                                      <p:cBhvr>
                                        <p:cTn id="40" dur="1500" fill="hold"/>
                                        <p:tgtEl>
                                          <p:spTgt spid="5"/>
                                        </p:tgtEl>
                                        <p:attrNameLst>
                                          <p:attrName>ppt_x</p:attrName>
                                          <p:attrName>ppt_y</p:attrName>
                                        </p:attrNameLst>
                                      </p:cBhvr>
                                      <p:rCtr x="0" y="6111"/>
                                    </p:animMotion>
                                  </p:childTnLst>
                                </p:cTn>
                              </p:par>
                              <p:par>
                                <p:cTn id="41" presetID="1" presetClass="emph" presetSubtype="2" fill="hold" nodeType="withEffect">
                                  <p:stCondLst>
                                    <p:cond delay="0"/>
                                  </p:stCondLst>
                                  <p:childTnLst>
                                    <p:animClr clrSpc="rgb" dir="cw">
                                      <p:cBhvr>
                                        <p:cTn id="42" dur="700" fill="hold"/>
                                        <p:tgtEl>
                                          <p:spTgt spid="47"/>
                                        </p:tgtEl>
                                        <p:attrNameLst>
                                          <p:attrName>fillcolor</p:attrName>
                                        </p:attrNameLst>
                                      </p:cBhvr>
                                      <p:to>
                                        <a:srgbClr val="3AD43E"/>
                                      </p:to>
                                    </p:animClr>
                                    <p:set>
                                      <p:cBhvr>
                                        <p:cTn id="43" dur="700" fill="hold"/>
                                        <p:tgtEl>
                                          <p:spTgt spid="47"/>
                                        </p:tgtEl>
                                        <p:attrNameLst>
                                          <p:attrName>fill.type</p:attrName>
                                        </p:attrNameLst>
                                      </p:cBhvr>
                                      <p:to>
                                        <p:strVal val="solid"/>
                                      </p:to>
                                    </p:set>
                                    <p:set>
                                      <p:cBhvr>
                                        <p:cTn id="44" dur="700" fill="hold"/>
                                        <p:tgtEl>
                                          <p:spTgt spid="47"/>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00"/>
                                        <p:tgtEl>
                                          <p:spTgt spid="34"/>
                                        </p:tgtEl>
                                      </p:cBhvr>
                                    </p:animEffect>
                                  </p:childTnLst>
                                </p:cTn>
                              </p:par>
                              <p:par>
                                <p:cTn id="48" presetID="1" presetClass="emph" presetSubtype="2" fill="hold" nodeType="withEffect">
                                  <p:stCondLst>
                                    <p:cond delay="700"/>
                                  </p:stCondLst>
                                  <p:childTnLst>
                                    <p:animClr clrSpc="rgb" dir="cw">
                                      <p:cBhvr>
                                        <p:cTn id="49" dur="700" fill="hold"/>
                                        <p:tgtEl>
                                          <p:spTgt spid="49"/>
                                        </p:tgtEl>
                                        <p:attrNameLst>
                                          <p:attrName>fillcolor</p:attrName>
                                        </p:attrNameLst>
                                      </p:cBhvr>
                                      <p:to>
                                        <a:srgbClr val="FFFF00"/>
                                      </p:to>
                                    </p:animClr>
                                    <p:set>
                                      <p:cBhvr>
                                        <p:cTn id="50" dur="700" fill="hold"/>
                                        <p:tgtEl>
                                          <p:spTgt spid="49"/>
                                        </p:tgtEl>
                                        <p:attrNameLst>
                                          <p:attrName>fill.type</p:attrName>
                                        </p:attrNameLst>
                                      </p:cBhvr>
                                      <p:to>
                                        <p:strVal val="solid"/>
                                      </p:to>
                                    </p:set>
                                    <p:set>
                                      <p:cBhvr>
                                        <p:cTn id="51" dur="700" fill="hold"/>
                                        <p:tgtEl>
                                          <p:spTgt spid="49"/>
                                        </p:tgtEl>
                                        <p:attrNameLst>
                                          <p:attrName>fill.on</p:attrName>
                                        </p:attrNameLst>
                                      </p:cBhvr>
                                      <p:to>
                                        <p:strVal val="true"/>
                                      </p:to>
                                    </p:set>
                                  </p:childTnLst>
                                </p:cTn>
                              </p:par>
                              <p:par>
                                <p:cTn id="52" presetID="10" presetClass="entr" presetSubtype="0" fill="hold" grpId="0" nodeType="withEffect">
                                  <p:stCondLst>
                                    <p:cond delay="70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700"/>
                                        <p:tgtEl>
                                          <p:spTgt spid="38"/>
                                        </p:tgtEl>
                                      </p:cBhvr>
                                    </p:animEffect>
                                  </p:childTnLst>
                                </p:cTn>
                              </p:par>
                              <p:par>
                                <p:cTn id="55" presetID="1" presetClass="emph" presetSubtype="2" fill="hold" nodeType="withEffect">
                                  <p:stCondLst>
                                    <p:cond delay="1400"/>
                                  </p:stCondLst>
                                  <p:childTnLst>
                                    <p:animClr clrSpc="rgb" dir="cw">
                                      <p:cBhvr>
                                        <p:cTn id="56" dur="700" fill="hold"/>
                                        <p:tgtEl>
                                          <p:spTgt spid="74"/>
                                        </p:tgtEl>
                                        <p:attrNameLst>
                                          <p:attrName>fillcolor</p:attrName>
                                        </p:attrNameLst>
                                      </p:cBhvr>
                                      <p:to>
                                        <a:srgbClr val="A48F6A"/>
                                      </p:to>
                                    </p:animClr>
                                    <p:set>
                                      <p:cBhvr>
                                        <p:cTn id="57" dur="700" fill="hold"/>
                                        <p:tgtEl>
                                          <p:spTgt spid="74"/>
                                        </p:tgtEl>
                                        <p:attrNameLst>
                                          <p:attrName>fill.type</p:attrName>
                                        </p:attrNameLst>
                                      </p:cBhvr>
                                      <p:to>
                                        <p:strVal val="solid"/>
                                      </p:to>
                                    </p:set>
                                    <p:set>
                                      <p:cBhvr>
                                        <p:cTn id="58" dur="700" fill="hold"/>
                                        <p:tgtEl>
                                          <p:spTgt spid="74"/>
                                        </p:tgtEl>
                                        <p:attrNameLst>
                                          <p:attrName>fill.on</p:attrName>
                                        </p:attrNameLst>
                                      </p:cBhvr>
                                      <p:to>
                                        <p:strVal val="true"/>
                                      </p:to>
                                    </p:set>
                                  </p:childTnLst>
                                </p:cTn>
                              </p:par>
                              <p:par>
                                <p:cTn id="59" presetID="10" presetClass="entr" presetSubtype="0" fill="hold" grpId="0" nodeType="withEffect">
                                  <p:stCondLst>
                                    <p:cond delay="140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700"/>
                                        <p:tgtEl>
                                          <p:spTgt spid="35"/>
                                        </p:tgtEl>
                                      </p:cBhvr>
                                    </p:animEffect>
                                  </p:childTnLst>
                                </p:cTn>
                              </p:par>
                              <p:par>
                                <p:cTn id="62" presetID="1" presetClass="emph" presetSubtype="2" fill="hold" nodeType="withEffect">
                                  <p:stCondLst>
                                    <p:cond delay="2100"/>
                                  </p:stCondLst>
                                  <p:childTnLst>
                                    <p:animClr clrSpc="rgb" dir="cw">
                                      <p:cBhvr>
                                        <p:cTn id="63" dur="700" fill="hold"/>
                                        <p:tgtEl>
                                          <p:spTgt spid="76"/>
                                        </p:tgtEl>
                                        <p:attrNameLst>
                                          <p:attrName>fillcolor</p:attrName>
                                        </p:attrNameLst>
                                      </p:cBhvr>
                                      <p:to>
                                        <a:schemeClr val="folHlink"/>
                                      </p:to>
                                    </p:animClr>
                                    <p:set>
                                      <p:cBhvr>
                                        <p:cTn id="64" dur="700" fill="hold"/>
                                        <p:tgtEl>
                                          <p:spTgt spid="76"/>
                                        </p:tgtEl>
                                        <p:attrNameLst>
                                          <p:attrName>fill.type</p:attrName>
                                        </p:attrNameLst>
                                      </p:cBhvr>
                                      <p:to>
                                        <p:strVal val="solid"/>
                                      </p:to>
                                    </p:set>
                                    <p:set>
                                      <p:cBhvr>
                                        <p:cTn id="65" dur="700" fill="hold"/>
                                        <p:tgtEl>
                                          <p:spTgt spid="76"/>
                                        </p:tgtEl>
                                        <p:attrNameLst>
                                          <p:attrName>fill.on</p:attrName>
                                        </p:attrNameLst>
                                      </p:cBhvr>
                                      <p:to>
                                        <p:strVal val="true"/>
                                      </p:to>
                                    </p:set>
                                  </p:childTnLst>
                                </p:cTn>
                              </p:par>
                              <p:par>
                                <p:cTn id="66" presetID="10" presetClass="entr" presetSubtype="0" fill="hold" grpId="0" nodeType="withEffect">
                                  <p:stCondLst>
                                    <p:cond delay="210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700"/>
                                        <p:tgtEl>
                                          <p:spTgt spid="40"/>
                                        </p:tgtEl>
                                      </p:cBhvr>
                                    </p:animEffect>
                                  </p:childTnLst>
                                </p:cTn>
                              </p:par>
                              <p:par>
                                <p:cTn id="69" presetID="10" presetClass="exit" presetSubtype="0" fill="hold" nodeType="withEffect">
                                  <p:stCondLst>
                                    <p:cond delay="210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300"/>
                                        <p:tgtEl>
                                          <p:spTgt spid="47"/>
                                        </p:tgtEl>
                                      </p:cBhvr>
                                    </p:animEffect>
                                    <p:set>
                                      <p:cBhvr>
                                        <p:cTn id="79" dur="1" fill="hold">
                                          <p:stCondLst>
                                            <p:cond delay="299"/>
                                          </p:stCondLst>
                                        </p:cTn>
                                        <p:tgtEl>
                                          <p:spTgt spid="4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300"/>
                                        <p:tgtEl>
                                          <p:spTgt spid="74"/>
                                        </p:tgtEl>
                                      </p:cBhvr>
                                    </p:animEffect>
                                    <p:set>
                                      <p:cBhvr>
                                        <p:cTn id="82" dur="1" fill="hold">
                                          <p:stCondLst>
                                            <p:cond delay="299"/>
                                          </p:stCondLst>
                                        </p:cTn>
                                        <p:tgtEl>
                                          <p:spTgt spid="7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300"/>
                                        <p:tgtEl>
                                          <p:spTgt spid="49"/>
                                        </p:tgtEl>
                                      </p:cBhvr>
                                    </p:animEffect>
                                    <p:set>
                                      <p:cBhvr>
                                        <p:cTn id="85" dur="1" fill="hold">
                                          <p:stCondLst>
                                            <p:cond delay="299"/>
                                          </p:stCondLst>
                                        </p:cTn>
                                        <p:tgtEl>
                                          <p:spTgt spid="49"/>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300"/>
                                        <p:tgtEl>
                                          <p:spTgt spid="76"/>
                                        </p:tgtEl>
                                      </p:cBhvr>
                                    </p:animEffect>
                                    <p:set>
                                      <p:cBhvr>
                                        <p:cTn id="88" dur="1" fill="hold">
                                          <p:stCondLst>
                                            <p:cond delay="299"/>
                                          </p:stCondLst>
                                        </p:cTn>
                                        <p:tgtEl>
                                          <p:spTgt spid="76"/>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500"/>
                            </p:stCondLst>
                            <p:childTnLst>
                              <p:par>
                                <p:cTn id="93" presetID="1" presetClass="exit" presetSubtype="0" fill="hold" grpId="1" nodeType="afterEffect">
                                  <p:stCondLst>
                                    <p:cond delay="0"/>
                                  </p:stCondLst>
                                  <p:childTnLst>
                                    <p:set>
                                      <p:cBhvr>
                                        <p:cTn id="94" dur="1" fill="hold">
                                          <p:stCondLst>
                                            <p:cond delay="0"/>
                                          </p:stCondLst>
                                        </p:cTn>
                                        <p:tgtEl>
                                          <p:spTgt spid="34"/>
                                        </p:tgtEl>
                                        <p:attrNameLst>
                                          <p:attrName>style.visibility</p:attrName>
                                        </p:attrNameLst>
                                      </p:cBhvr>
                                      <p:to>
                                        <p:strVal val="hidden"/>
                                      </p:to>
                                    </p:set>
                                  </p:childTnLst>
                                </p:cTn>
                              </p:par>
                            </p:childTnLst>
                          </p:cTn>
                        </p:par>
                        <p:par>
                          <p:cTn id="95" fill="hold">
                            <p:stCondLst>
                              <p:cond delay="500"/>
                            </p:stCondLst>
                            <p:childTnLst>
                              <p:par>
                                <p:cTn id="96" presetID="1" presetClass="exit" presetSubtype="0" fill="hold" grpId="1" nodeType="afterEffect">
                                  <p:stCondLst>
                                    <p:cond delay="0"/>
                                  </p:stCondLst>
                                  <p:childTnLst>
                                    <p:set>
                                      <p:cBhvr>
                                        <p:cTn id="97" dur="1" fill="hold">
                                          <p:stCondLst>
                                            <p:cond delay="0"/>
                                          </p:stCondLst>
                                        </p:cTn>
                                        <p:tgtEl>
                                          <p:spTgt spid="38"/>
                                        </p:tgtEl>
                                        <p:attrNameLst>
                                          <p:attrName>style.visibility</p:attrName>
                                        </p:attrNameLst>
                                      </p:cBhvr>
                                      <p:to>
                                        <p:strVal val="hidden"/>
                                      </p:to>
                                    </p:set>
                                  </p:childTnLst>
                                </p:cTn>
                              </p:par>
                            </p:childTnLst>
                          </p:cTn>
                        </p:par>
                        <p:par>
                          <p:cTn id="98" fill="hold">
                            <p:stCondLst>
                              <p:cond delay="500"/>
                            </p:stCondLst>
                            <p:childTnLst>
                              <p:par>
                                <p:cTn id="99" presetID="1" presetClass="exit" presetSubtype="0" fill="hold" grpId="1" nodeType="afterEffect">
                                  <p:stCondLst>
                                    <p:cond delay="0"/>
                                  </p:stCondLst>
                                  <p:childTnLst>
                                    <p:set>
                                      <p:cBhvr>
                                        <p:cTn id="100" dur="1" fill="hold">
                                          <p:stCondLst>
                                            <p:cond delay="0"/>
                                          </p:stCondLst>
                                        </p:cTn>
                                        <p:tgtEl>
                                          <p:spTgt spid="35"/>
                                        </p:tgtEl>
                                        <p:attrNameLst>
                                          <p:attrName>style.visibility</p:attrName>
                                        </p:attrNameLst>
                                      </p:cBhvr>
                                      <p:to>
                                        <p:strVal val="hidden"/>
                                      </p:to>
                                    </p:set>
                                  </p:childTnLst>
                                </p:cTn>
                              </p:par>
                            </p:childTnLst>
                          </p:cTn>
                        </p:par>
                        <p:par>
                          <p:cTn id="101" fill="hold">
                            <p:stCondLst>
                              <p:cond delay="500"/>
                            </p:stCondLst>
                            <p:childTnLst>
                              <p:par>
                                <p:cTn id="102" presetID="1" presetClass="exit" presetSubtype="0" fill="hold" grpId="1" nodeType="afterEffect">
                                  <p:stCondLst>
                                    <p:cond delay="0"/>
                                  </p:stCondLst>
                                  <p:childTnLst>
                                    <p:set>
                                      <p:cBhvr>
                                        <p:cTn id="103" dur="1" fill="hold">
                                          <p:stCondLst>
                                            <p:cond delay="0"/>
                                          </p:stCondLst>
                                        </p:cTn>
                                        <p:tgtEl>
                                          <p:spTgt spid="40"/>
                                        </p:tgtEl>
                                        <p:attrNameLst>
                                          <p:attrName>style.visibility</p:attrName>
                                        </p:attrNameLst>
                                      </p:cBhvr>
                                      <p:to>
                                        <p:strVal val="hidden"/>
                                      </p:to>
                                    </p:set>
                                  </p:childTnLst>
                                </p:cTn>
                              </p:par>
                              <p:par>
                                <p:cTn id="104" presetID="63" presetClass="path" presetSubtype="0" accel="50000" decel="50000" fill="hold" nodeType="withEffect">
                                  <p:stCondLst>
                                    <p:cond delay="0"/>
                                  </p:stCondLst>
                                  <p:childTnLst>
                                    <p:animMotion origin="layout" path="M 0 0 L 0.25 0 E" pathEditMode="relative" ptsTypes="">
                                      <p:cBhvr>
                                        <p:cTn id="105" dur="100" spd="-100000" fill="hold"/>
                                        <p:tgtEl>
                                          <p:spTgt spid="19"/>
                                        </p:tgtEl>
                                        <p:attrNameLst>
                                          <p:attrName>ppt_x</p:attrName>
                                          <p:attrName>ppt_y</p:attrName>
                                        </p:attrNameLst>
                                      </p:cBhvr>
                                    </p:animMotion>
                                  </p:childTnLst>
                                </p:cTn>
                              </p:par>
                            </p:childTnLst>
                          </p:cTn>
                        </p:par>
                      </p:childTnLst>
                    </p:cTn>
                  </p:par>
                  <p:par>
                    <p:cTn id="106" fill="hold">
                      <p:stCondLst>
                        <p:cond delay="indefinite"/>
                      </p:stCondLst>
                      <p:childTnLst>
                        <p:par>
                          <p:cTn id="107" fill="hold">
                            <p:stCondLst>
                              <p:cond delay="0"/>
                            </p:stCondLst>
                            <p:childTnLst>
                              <p:par>
                                <p:cTn id="108" presetID="63" presetClass="path" presetSubtype="0" accel="50000" decel="50000" fill="hold" nodeType="clickEffect">
                                  <p:stCondLst>
                                    <p:cond delay="0"/>
                                  </p:stCondLst>
                                  <p:childTnLst>
                                    <p:animMotion origin="layout" path="M 0 0 L 0.25 0 E" pathEditMode="relative" ptsTypes="">
                                      <p:cBhvr>
                                        <p:cTn id="109" dur="1000" fill="hold"/>
                                        <p:tgtEl>
                                          <p:spTgt spid="77"/>
                                        </p:tgtEl>
                                        <p:attrNameLst>
                                          <p:attrName>ppt_x</p:attrName>
                                          <p:attrName>ppt_y</p:attrName>
                                        </p:attrNameLst>
                                      </p:cBhvr>
                                    </p:animMotion>
                                  </p:child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1000"/>
                                        <p:tgtEl>
                                          <p:spTgt spid="95"/>
                                        </p:tgtEl>
                                      </p:cBhvr>
                                    </p:animEffect>
                                  </p:childTnLst>
                                </p:cTn>
                              </p:par>
                              <p:par>
                                <p:cTn id="125" presetID="10" presetClass="entr" presetSubtype="0" fill="hold" grpId="0" nodeType="withEffect">
                                  <p:stCondLst>
                                    <p:cond delay="500"/>
                                  </p:stCondLst>
                                  <p:childTnLst>
                                    <p:set>
                                      <p:cBhvr>
                                        <p:cTn id="126" dur="1" fill="hold">
                                          <p:stCondLst>
                                            <p:cond delay="0"/>
                                          </p:stCondLst>
                                        </p:cTn>
                                        <p:tgtEl>
                                          <p:spTgt spid="96"/>
                                        </p:tgtEl>
                                        <p:attrNameLst>
                                          <p:attrName>style.visibility</p:attrName>
                                        </p:attrNameLst>
                                      </p:cBhvr>
                                      <p:to>
                                        <p:strVal val="visible"/>
                                      </p:to>
                                    </p:set>
                                    <p:animEffect transition="in" filter="fade">
                                      <p:cBhvr>
                                        <p:cTn id="127" dur="1000"/>
                                        <p:tgtEl>
                                          <p:spTgt spid="96"/>
                                        </p:tgtEl>
                                      </p:cBhvr>
                                    </p:animEffect>
                                  </p:childTnLst>
                                </p:cTn>
                              </p:par>
                              <p:par>
                                <p:cTn id="128" presetID="6" presetClass="emph" presetSubtype="0" fill="hold" grpId="1" nodeType="withEffect">
                                  <p:stCondLst>
                                    <p:cond delay="0"/>
                                  </p:stCondLst>
                                  <p:childTnLst>
                                    <p:animScale>
                                      <p:cBhvr>
                                        <p:cTn id="129" dur="100" fill="hold"/>
                                        <p:tgtEl>
                                          <p:spTgt spid="96"/>
                                        </p:tgtEl>
                                      </p:cBhvr>
                                      <p:by x="25000" y="25000"/>
                                    </p:animScale>
                                  </p:childTnLst>
                                </p:cTn>
                              </p:par>
                              <p:par>
                                <p:cTn id="130" presetID="6" presetClass="emph" presetSubtype="0" fill="hold" grpId="2" nodeType="withEffect">
                                  <p:stCondLst>
                                    <p:cond delay="500"/>
                                  </p:stCondLst>
                                  <p:childTnLst>
                                    <p:animScale>
                                      <p:cBhvr>
                                        <p:cTn id="131" dur="3000" fill="hold"/>
                                        <p:tgtEl>
                                          <p:spTgt spid="96"/>
                                        </p:tgtEl>
                                      </p:cBhvr>
                                      <p:by x="401000" y="401000"/>
                                    </p:animScale>
                                  </p:childTnLst>
                                </p:cTn>
                              </p:par>
                              <p:par>
                                <p:cTn id="132" presetID="43" presetClass="path" presetSubtype="0" accel="50000" decel="50000" fill="hold" grpId="3" nodeType="withEffect">
                                  <p:stCondLst>
                                    <p:cond delay="500"/>
                                  </p:stCondLst>
                                  <p:childTnLst>
                                    <p:animMotion origin="layout" path="M 2.77778E-6 1.09209E-6 L 0.1217 1.09209E-6 C 0.17639 1.09209E-6 0.24375 -0.1335 0.24375 -0.24156 L 0.24236 -0.48681 " pathEditMode="relative" rAng="0" ptsTypes="FfFF">
                                      <p:cBhvr>
                                        <p:cTn id="133" dur="3000" fill="hold"/>
                                        <p:tgtEl>
                                          <p:spTgt spid="96"/>
                                        </p:tgtEl>
                                        <p:attrNameLst>
                                          <p:attrName>ppt_x</p:attrName>
                                          <p:attrName>ppt_y</p:attrName>
                                        </p:attrNameLst>
                                      </p:cBhvr>
                                      <p:rCtr x="12188" y="-24341"/>
                                    </p:animMotion>
                                  </p:childTnLst>
                                </p:cTn>
                              </p:par>
                              <p:par>
                                <p:cTn id="134" presetID="10" presetClass="exit" presetSubtype="0" fill="hold" grpId="1" nodeType="withEffect">
                                  <p:stCondLst>
                                    <p:cond delay="3300"/>
                                  </p:stCondLst>
                                  <p:childTnLst>
                                    <p:animEffect transition="out" filter="fade">
                                      <p:cBhvr>
                                        <p:cTn id="135" dur="500"/>
                                        <p:tgtEl>
                                          <p:spTgt spid="95"/>
                                        </p:tgtEl>
                                      </p:cBhvr>
                                    </p:animEffect>
                                    <p:set>
                                      <p:cBhvr>
                                        <p:cTn id="136" dur="1" fill="hold">
                                          <p:stCondLst>
                                            <p:cond delay="499"/>
                                          </p:stCondLst>
                                        </p:cTn>
                                        <p:tgtEl>
                                          <p:spTgt spid="9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99"/>
                                        </p:tgtEl>
                                        <p:attrNameLst>
                                          <p:attrName>style.visibility</p:attrName>
                                        </p:attrNameLst>
                                      </p:cBhvr>
                                      <p:to>
                                        <p:strVal val="visible"/>
                                      </p:to>
                                    </p:set>
                                    <p:animEffect transition="in" filter="fade">
                                      <p:cBhvr>
                                        <p:cTn id="139" dur="500"/>
                                        <p:tgtEl>
                                          <p:spTgt spid="99"/>
                                        </p:tgtEl>
                                      </p:cBhvr>
                                    </p:animEffect>
                                  </p:childTnLst>
                                </p:cTn>
                              </p:par>
                              <p:par>
                                <p:cTn id="140" presetID="42" presetClass="path" presetSubtype="0" accel="50000" decel="50000" fill="hold" nodeType="withEffect">
                                  <p:stCondLst>
                                    <p:cond delay="0"/>
                                  </p:stCondLst>
                                  <p:childTnLst>
                                    <p:animMotion origin="layout" path="M 0 1.11111E-6 L 0 0.12222 " pathEditMode="relative" rAng="0" ptsTypes="AA">
                                      <p:cBhvr>
                                        <p:cTn id="141" dur="1500" fill="hold"/>
                                        <p:tgtEl>
                                          <p:spTgt spid="99"/>
                                        </p:tgtEl>
                                        <p:attrNameLst>
                                          <p:attrName>ppt_x</p:attrName>
                                          <p:attrName>ppt_y</p:attrName>
                                        </p:attrNameLst>
                                      </p:cBhvr>
                                      <p:rCtr x="0" y="6111"/>
                                    </p:animMotion>
                                  </p:childTnLst>
                                </p:cTn>
                              </p:par>
                              <p:par>
                                <p:cTn id="142" presetID="1" presetClass="emph" presetSubtype="2" fill="hold" nodeType="withEffect">
                                  <p:stCondLst>
                                    <p:cond delay="0"/>
                                  </p:stCondLst>
                                  <p:childTnLst>
                                    <p:animClr clrSpc="rgb" dir="cw">
                                      <p:cBhvr>
                                        <p:cTn id="143" dur="700" fill="hold"/>
                                        <p:tgtEl>
                                          <p:spTgt spid="46"/>
                                        </p:tgtEl>
                                        <p:attrNameLst>
                                          <p:attrName>fillcolor</p:attrName>
                                        </p:attrNameLst>
                                      </p:cBhvr>
                                      <p:to>
                                        <a:srgbClr val="CE7D40"/>
                                      </p:to>
                                    </p:animClr>
                                    <p:set>
                                      <p:cBhvr>
                                        <p:cTn id="144" dur="700" fill="hold"/>
                                        <p:tgtEl>
                                          <p:spTgt spid="46"/>
                                        </p:tgtEl>
                                        <p:attrNameLst>
                                          <p:attrName>fill.type</p:attrName>
                                        </p:attrNameLst>
                                      </p:cBhvr>
                                      <p:to>
                                        <p:strVal val="solid"/>
                                      </p:to>
                                    </p:set>
                                    <p:set>
                                      <p:cBhvr>
                                        <p:cTn id="145" dur="700" fill="hold"/>
                                        <p:tgtEl>
                                          <p:spTgt spid="46"/>
                                        </p:tgtEl>
                                        <p:attrNameLst>
                                          <p:attrName>fill.on</p:attrName>
                                        </p:attrNameLst>
                                      </p:cBhvr>
                                      <p:to>
                                        <p:strVal val="true"/>
                                      </p:to>
                                    </p:se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700"/>
                                        <p:tgtEl>
                                          <p:spTgt spid="32"/>
                                        </p:tgtEl>
                                      </p:cBhvr>
                                    </p:animEffect>
                                  </p:childTnLst>
                                </p:cTn>
                              </p:par>
                              <p:par>
                                <p:cTn id="149" presetID="1" presetClass="emph" presetSubtype="2" fill="hold" nodeType="withEffect">
                                  <p:stCondLst>
                                    <p:cond delay="700"/>
                                  </p:stCondLst>
                                  <p:childTnLst>
                                    <p:animClr clrSpc="rgb" dir="cw">
                                      <p:cBhvr>
                                        <p:cTn id="150" dur="700" fill="hold"/>
                                        <p:tgtEl>
                                          <p:spTgt spid="48"/>
                                        </p:tgtEl>
                                        <p:attrNameLst>
                                          <p:attrName>fillcolor</p:attrName>
                                        </p:attrNameLst>
                                      </p:cBhvr>
                                      <p:to>
                                        <a:srgbClr val="70AF5F"/>
                                      </p:to>
                                    </p:animClr>
                                    <p:set>
                                      <p:cBhvr>
                                        <p:cTn id="151" dur="700" fill="hold"/>
                                        <p:tgtEl>
                                          <p:spTgt spid="48"/>
                                        </p:tgtEl>
                                        <p:attrNameLst>
                                          <p:attrName>fill.type</p:attrName>
                                        </p:attrNameLst>
                                      </p:cBhvr>
                                      <p:to>
                                        <p:strVal val="solid"/>
                                      </p:to>
                                    </p:set>
                                    <p:set>
                                      <p:cBhvr>
                                        <p:cTn id="152" dur="700" fill="hold"/>
                                        <p:tgtEl>
                                          <p:spTgt spid="48"/>
                                        </p:tgtEl>
                                        <p:attrNameLst>
                                          <p:attrName>fill.on</p:attrName>
                                        </p:attrNameLst>
                                      </p:cBhvr>
                                      <p:to>
                                        <p:strVal val="true"/>
                                      </p:to>
                                    </p:set>
                                  </p:childTnLst>
                                </p:cTn>
                              </p:par>
                              <p:par>
                                <p:cTn id="153" presetID="10" presetClass="entr" presetSubtype="0" fill="hold" grpId="0" nodeType="withEffect">
                                  <p:stCondLst>
                                    <p:cond delay="700"/>
                                  </p:stCondLst>
                                  <p:childTnLst>
                                    <p:set>
                                      <p:cBhvr>
                                        <p:cTn id="154" dur="1" fill="hold">
                                          <p:stCondLst>
                                            <p:cond delay="0"/>
                                          </p:stCondLst>
                                        </p:cTn>
                                        <p:tgtEl>
                                          <p:spTgt spid="36"/>
                                        </p:tgtEl>
                                        <p:attrNameLst>
                                          <p:attrName>style.visibility</p:attrName>
                                        </p:attrNameLst>
                                      </p:cBhvr>
                                      <p:to>
                                        <p:strVal val="visible"/>
                                      </p:to>
                                    </p:set>
                                    <p:animEffect transition="in" filter="fade">
                                      <p:cBhvr>
                                        <p:cTn id="155" dur="700"/>
                                        <p:tgtEl>
                                          <p:spTgt spid="36"/>
                                        </p:tgtEl>
                                      </p:cBhvr>
                                    </p:animEffect>
                                  </p:childTnLst>
                                </p:cTn>
                              </p:par>
                              <p:par>
                                <p:cTn id="156" presetID="1" presetClass="emph" presetSubtype="2" fill="hold" nodeType="withEffect">
                                  <p:stCondLst>
                                    <p:cond delay="1400"/>
                                  </p:stCondLst>
                                  <p:childTnLst>
                                    <p:animClr clrSpc="rgb" dir="cw">
                                      <p:cBhvr>
                                        <p:cTn id="157" dur="700" fill="hold"/>
                                        <p:tgtEl>
                                          <p:spTgt spid="75"/>
                                        </p:tgtEl>
                                        <p:attrNameLst>
                                          <p:attrName>fillcolor</p:attrName>
                                        </p:attrNameLst>
                                      </p:cBhvr>
                                      <p:to>
                                        <a:srgbClr val="FF6600"/>
                                      </p:to>
                                    </p:animClr>
                                    <p:set>
                                      <p:cBhvr>
                                        <p:cTn id="158" dur="700" fill="hold"/>
                                        <p:tgtEl>
                                          <p:spTgt spid="75"/>
                                        </p:tgtEl>
                                        <p:attrNameLst>
                                          <p:attrName>fill.type</p:attrName>
                                        </p:attrNameLst>
                                      </p:cBhvr>
                                      <p:to>
                                        <p:strVal val="solid"/>
                                      </p:to>
                                    </p:set>
                                    <p:set>
                                      <p:cBhvr>
                                        <p:cTn id="159" dur="700" fill="hold"/>
                                        <p:tgtEl>
                                          <p:spTgt spid="75"/>
                                        </p:tgtEl>
                                        <p:attrNameLst>
                                          <p:attrName>fill.on</p:attrName>
                                        </p:attrNameLst>
                                      </p:cBhvr>
                                      <p:to>
                                        <p:strVal val="true"/>
                                      </p:to>
                                    </p:set>
                                  </p:childTnLst>
                                </p:cTn>
                              </p:par>
                              <p:par>
                                <p:cTn id="160" presetID="10" presetClass="entr" presetSubtype="0" fill="hold" grpId="0" nodeType="withEffect">
                                  <p:stCondLst>
                                    <p:cond delay="1400"/>
                                  </p:stCondLst>
                                  <p:childTnLst>
                                    <p:set>
                                      <p:cBhvr>
                                        <p:cTn id="161" dur="1" fill="hold">
                                          <p:stCondLst>
                                            <p:cond delay="0"/>
                                          </p:stCondLst>
                                        </p:cTn>
                                        <p:tgtEl>
                                          <p:spTgt spid="37"/>
                                        </p:tgtEl>
                                        <p:attrNameLst>
                                          <p:attrName>style.visibility</p:attrName>
                                        </p:attrNameLst>
                                      </p:cBhvr>
                                      <p:to>
                                        <p:strVal val="visible"/>
                                      </p:to>
                                    </p:set>
                                    <p:animEffect transition="in" filter="fade">
                                      <p:cBhvr>
                                        <p:cTn id="162" dur="700"/>
                                        <p:tgtEl>
                                          <p:spTgt spid="37"/>
                                        </p:tgtEl>
                                      </p:cBhvr>
                                    </p:animEffect>
                                  </p:childTnLst>
                                </p:cTn>
                              </p:par>
                              <p:par>
                                <p:cTn id="163" presetID="1" presetClass="emph" presetSubtype="2" fill="hold" nodeType="withEffect">
                                  <p:stCondLst>
                                    <p:cond delay="2100"/>
                                  </p:stCondLst>
                                  <p:childTnLst>
                                    <p:animClr clrSpc="rgb" dir="cw">
                                      <p:cBhvr>
                                        <p:cTn id="164" dur="700" fill="hold"/>
                                        <p:tgtEl>
                                          <p:spTgt spid="73"/>
                                        </p:tgtEl>
                                        <p:attrNameLst>
                                          <p:attrName>fillcolor</p:attrName>
                                        </p:attrNameLst>
                                      </p:cBhvr>
                                      <p:to>
                                        <a:srgbClr val="F0C31E"/>
                                      </p:to>
                                    </p:animClr>
                                    <p:set>
                                      <p:cBhvr>
                                        <p:cTn id="165" dur="700" fill="hold"/>
                                        <p:tgtEl>
                                          <p:spTgt spid="73"/>
                                        </p:tgtEl>
                                        <p:attrNameLst>
                                          <p:attrName>fill.type</p:attrName>
                                        </p:attrNameLst>
                                      </p:cBhvr>
                                      <p:to>
                                        <p:strVal val="solid"/>
                                      </p:to>
                                    </p:set>
                                    <p:set>
                                      <p:cBhvr>
                                        <p:cTn id="166" dur="700" fill="hold"/>
                                        <p:tgtEl>
                                          <p:spTgt spid="73"/>
                                        </p:tgtEl>
                                        <p:attrNameLst>
                                          <p:attrName>fill.on</p:attrName>
                                        </p:attrNameLst>
                                      </p:cBhvr>
                                      <p:to>
                                        <p:strVal val="true"/>
                                      </p:to>
                                    </p:set>
                                  </p:childTnLst>
                                </p:cTn>
                              </p:par>
                              <p:par>
                                <p:cTn id="167" presetID="10" presetClass="entr" presetSubtype="0" fill="hold" grpId="0" nodeType="withEffect">
                                  <p:stCondLst>
                                    <p:cond delay="210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700"/>
                                        <p:tgtEl>
                                          <p:spTgt spid="33"/>
                                        </p:tgtEl>
                                      </p:cBhvr>
                                    </p:animEffect>
                                  </p:childTnLst>
                                </p:cTn>
                              </p:par>
                              <p:par>
                                <p:cTn id="170" presetID="1" presetClass="emph" presetSubtype="2" fill="hold" nodeType="withEffect">
                                  <p:stCondLst>
                                    <p:cond delay="2800"/>
                                  </p:stCondLst>
                                  <p:childTnLst>
                                    <p:animClr clrSpc="rgb" dir="cw">
                                      <p:cBhvr>
                                        <p:cTn id="171" dur="700" fill="hold"/>
                                        <p:tgtEl>
                                          <p:spTgt spid="50"/>
                                        </p:tgtEl>
                                        <p:attrNameLst>
                                          <p:attrName>fillcolor</p:attrName>
                                        </p:attrNameLst>
                                      </p:cBhvr>
                                      <p:to>
                                        <a:srgbClr val="669900"/>
                                      </p:to>
                                    </p:animClr>
                                    <p:set>
                                      <p:cBhvr>
                                        <p:cTn id="172" dur="700" fill="hold"/>
                                        <p:tgtEl>
                                          <p:spTgt spid="50"/>
                                        </p:tgtEl>
                                        <p:attrNameLst>
                                          <p:attrName>fill.type</p:attrName>
                                        </p:attrNameLst>
                                      </p:cBhvr>
                                      <p:to>
                                        <p:strVal val="solid"/>
                                      </p:to>
                                    </p:set>
                                    <p:set>
                                      <p:cBhvr>
                                        <p:cTn id="173" dur="700" fill="hold"/>
                                        <p:tgtEl>
                                          <p:spTgt spid="50"/>
                                        </p:tgtEl>
                                        <p:attrNameLst>
                                          <p:attrName>fill.on</p:attrName>
                                        </p:attrNameLst>
                                      </p:cBhvr>
                                      <p:to>
                                        <p:strVal val="true"/>
                                      </p:to>
                                    </p:set>
                                  </p:childTnLst>
                                </p:cTn>
                              </p:par>
                              <p:par>
                                <p:cTn id="174" presetID="10" presetClass="entr" presetSubtype="0" fill="hold" grpId="0" nodeType="withEffect">
                                  <p:stCondLst>
                                    <p:cond delay="280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700"/>
                                        <p:tgtEl>
                                          <p:spTgt spid="39"/>
                                        </p:tgtEl>
                                      </p:cBhvr>
                                    </p:animEffect>
                                  </p:childTnLst>
                                </p:cTn>
                              </p:par>
                              <p:par>
                                <p:cTn id="177" presetID="10" presetClass="exit" presetSubtype="0" fill="hold" nodeType="withEffect">
                                  <p:stCondLst>
                                    <p:cond delay="2800"/>
                                  </p:stCondLst>
                                  <p:childTnLst>
                                    <p:animEffect transition="out" filter="fade">
                                      <p:cBhvr>
                                        <p:cTn id="178" dur="500"/>
                                        <p:tgtEl>
                                          <p:spTgt spid="99"/>
                                        </p:tgtEl>
                                      </p:cBhvr>
                                    </p:animEffect>
                                    <p:set>
                                      <p:cBhvr>
                                        <p:cTn id="179" dur="1" fill="hold">
                                          <p:stCondLst>
                                            <p:cond delay="499"/>
                                          </p:stCondLst>
                                        </p:cTn>
                                        <p:tgtEl>
                                          <p:spTgt spid="99"/>
                                        </p:tgtEl>
                                        <p:attrNameLst>
                                          <p:attrName>style.visibility</p:attrName>
                                        </p:attrNameLst>
                                      </p:cBhvr>
                                      <p:to>
                                        <p:strVal val="hidden"/>
                                      </p:to>
                                    </p:set>
                                  </p:childTnLst>
                                </p:cTn>
                              </p:par>
                            </p:childTnLst>
                          </p:cTn>
                        </p:par>
                        <p:par>
                          <p:cTn id="180" fill="hold">
                            <p:stCondLst>
                              <p:cond delay="4800"/>
                            </p:stCondLst>
                            <p:childTnLst>
                              <p:par>
                                <p:cTn id="181" presetID="10" presetClass="exit" presetSubtype="0" fill="hold" nodeType="afterEffect">
                                  <p:stCondLst>
                                    <p:cond delay="0"/>
                                  </p:stCondLst>
                                  <p:childTnLst>
                                    <p:animEffect transition="out" filter="fade">
                                      <p:cBhvr>
                                        <p:cTn id="182" dur="500"/>
                                        <p:tgtEl>
                                          <p:spTgt spid="77"/>
                                        </p:tgtEl>
                                      </p:cBhvr>
                                    </p:animEffect>
                                    <p:set>
                                      <p:cBhvr>
                                        <p:cTn id="183" dur="1" fill="hold">
                                          <p:stCondLst>
                                            <p:cond delay="499"/>
                                          </p:stCondLst>
                                        </p:cTn>
                                        <p:tgtEl>
                                          <p:spTgt spid="77"/>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300"/>
                                        <p:tgtEl>
                                          <p:spTgt spid="46"/>
                                        </p:tgtEl>
                                      </p:cBhvr>
                                    </p:animEffect>
                                    <p:set>
                                      <p:cBhvr>
                                        <p:cTn id="186" dur="1" fill="hold">
                                          <p:stCondLst>
                                            <p:cond delay="299"/>
                                          </p:stCondLst>
                                        </p:cTn>
                                        <p:tgtEl>
                                          <p:spTgt spid="46"/>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
                                        <p:tgtEl>
                                          <p:spTgt spid="48"/>
                                        </p:tgtEl>
                                      </p:cBhvr>
                                    </p:animEffect>
                                    <p:set>
                                      <p:cBhvr>
                                        <p:cTn id="189" dur="1" fill="hold">
                                          <p:stCondLst>
                                            <p:cond delay="299"/>
                                          </p:stCondLst>
                                        </p:cTn>
                                        <p:tgtEl>
                                          <p:spTgt spid="4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300"/>
                                        <p:tgtEl>
                                          <p:spTgt spid="75"/>
                                        </p:tgtEl>
                                      </p:cBhvr>
                                    </p:animEffect>
                                    <p:set>
                                      <p:cBhvr>
                                        <p:cTn id="192" dur="1" fill="hold">
                                          <p:stCondLst>
                                            <p:cond delay="299"/>
                                          </p:stCondLst>
                                        </p:cTn>
                                        <p:tgtEl>
                                          <p:spTgt spid="75"/>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300"/>
                                        <p:tgtEl>
                                          <p:spTgt spid="73"/>
                                        </p:tgtEl>
                                      </p:cBhvr>
                                    </p:animEffect>
                                    <p:set>
                                      <p:cBhvr>
                                        <p:cTn id="195" dur="1" fill="hold">
                                          <p:stCondLst>
                                            <p:cond delay="299"/>
                                          </p:stCondLst>
                                        </p:cTn>
                                        <p:tgtEl>
                                          <p:spTgt spid="73"/>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300"/>
                                        <p:tgtEl>
                                          <p:spTgt spid="50"/>
                                        </p:tgtEl>
                                      </p:cBhvr>
                                    </p:animEffect>
                                    <p:set>
                                      <p:cBhvr>
                                        <p:cTn id="198" dur="1" fill="hold">
                                          <p:stCondLst>
                                            <p:cond delay="299"/>
                                          </p:stCondLst>
                                        </p:cTn>
                                        <p:tgtEl>
                                          <p:spTgt spid="50"/>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19"/>
                                        </p:tgtEl>
                                        <p:attrNameLst>
                                          <p:attrName>style.visibility</p:attrName>
                                        </p:attrNameLst>
                                      </p:cBhvr>
                                      <p:to>
                                        <p:strVal val="visible"/>
                                      </p:to>
                                    </p:set>
                                    <p:animEffect transition="in" filter="fade">
                                      <p:cBhvr>
                                        <p:cTn id="201" dur="500"/>
                                        <p:tgtEl>
                                          <p:spTgt spid="19"/>
                                        </p:tgtEl>
                                      </p:cBhvr>
                                    </p:animEffect>
                                  </p:childTnLst>
                                </p:cTn>
                              </p:par>
                            </p:childTnLst>
                          </p:cTn>
                        </p:par>
                        <p:par>
                          <p:cTn id="202" fill="hold">
                            <p:stCondLst>
                              <p:cond delay="5300"/>
                            </p:stCondLst>
                            <p:childTnLst>
                              <p:par>
                                <p:cTn id="203" presetID="10" presetClass="entr" presetSubtype="0" fill="hold" nodeType="afterEffect">
                                  <p:stCondLst>
                                    <p:cond delay="1000"/>
                                  </p:stCondLst>
                                  <p:childTnLst>
                                    <p:set>
                                      <p:cBhvr>
                                        <p:cTn id="204" dur="1" fill="hold">
                                          <p:stCondLst>
                                            <p:cond delay="0"/>
                                          </p:stCondLst>
                                        </p:cTn>
                                        <p:tgtEl>
                                          <p:spTgt spid="120"/>
                                        </p:tgtEl>
                                        <p:attrNameLst>
                                          <p:attrName>style.visibility</p:attrName>
                                        </p:attrNameLst>
                                      </p:cBhvr>
                                      <p:to>
                                        <p:strVal val="visible"/>
                                      </p:to>
                                    </p:set>
                                    <p:animEffect transition="in" filter="fade">
                                      <p:cBhvr>
                                        <p:cTn id="205" dur="500"/>
                                        <p:tgtEl>
                                          <p:spTgt spid="120"/>
                                        </p:tgtEl>
                                      </p:cBhvr>
                                    </p:animEffect>
                                  </p:childTnLst>
                                </p:cTn>
                              </p:par>
                              <p:par>
                                <p:cTn id="206" presetID="10" presetClass="exit" presetSubtype="0" fill="hold" nodeType="withEffect">
                                  <p:stCondLst>
                                    <p:cond delay="1000"/>
                                  </p:stCondLst>
                                  <p:childTnLst>
                                    <p:animEffect transition="out" filter="fade">
                                      <p:cBhvr>
                                        <p:cTn id="207" dur="500"/>
                                        <p:tgtEl>
                                          <p:spTgt spid="19"/>
                                        </p:tgtEl>
                                      </p:cBhvr>
                                    </p:animEffect>
                                    <p:set>
                                      <p:cBhvr>
                                        <p:cTn id="208" dur="1" fill="hold">
                                          <p:stCondLst>
                                            <p:cond delay="499"/>
                                          </p:stCondLst>
                                        </p:cTn>
                                        <p:tgtEl>
                                          <p:spTgt spid="19"/>
                                        </p:tgtEl>
                                        <p:attrNameLst>
                                          <p:attrName>style.visibility</p:attrName>
                                        </p:attrNameLst>
                                      </p:cBhvr>
                                      <p:to>
                                        <p:strVal val="hidden"/>
                                      </p:to>
                                    </p:set>
                                  </p:childTnLst>
                                </p:cTn>
                              </p:par>
                              <p:par>
                                <p:cTn id="209" presetID="10" presetClass="exit" presetSubtype="0" fill="hold" nodeType="withEffect">
                                  <p:stCondLst>
                                    <p:cond delay="1000"/>
                                  </p:stCondLst>
                                  <p:childTnLst>
                                    <p:animEffect transition="out" filter="fade">
                                      <p:cBhvr>
                                        <p:cTn id="210" dur="500"/>
                                        <p:tgtEl>
                                          <p:spTgt spid="77"/>
                                        </p:tgtEl>
                                      </p:cBhvr>
                                    </p:animEffect>
                                    <p:set>
                                      <p:cBhvr>
                                        <p:cTn id="211" dur="1" fill="hold">
                                          <p:stCondLst>
                                            <p:cond delay="499"/>
                                          </p:stCondLst>
                                        </p:cTn>
                                        <p:tgtEl>
                                          <p:spTgt spid="77"/>
                                        </p:tgtEl>
                                        <p:attrNameLst>
                                          <p:attrName>style.visibility</p:attrName>
                                        </p:attrNameLst>
                                      </p:cBhvr>
                                      <p:to>
                                        <p:strVal val="hidden"/>
                                      </p:to>
                                    </p:set>
                                  </p:childTnLst>
                                </p:cTn>
                              </p:par>
                              <p:par>
                                <p:cTn id="212" presetID="10" presetClass="exit" presetSubtype="0" fill="hold" nodeType="withEffect">
                                  <p:stCondLst>
                                    <p:cond delay="1000"/>
                                  </p:stCondLst>
                                  <p:childTnLst>
                                    <p:animEffect transition="out" filter="fade">
                                      <p:cBhvr>
                                        <p:cTn id="213" dur="500"/>
                                        <p:tgtEl>
                                          <p:spTgt spid="88"/>
                                        </p:tgtEl>
                                      </p:cBhvr>
                                    </p:animEffect>
                                    <p:set>
                                      <p:cBhvr>
                                        <p:cTn id="214" dur="1" fill="hold">
                                          <p:stCondLst>
                                            <p:cond delay="499"/>
                                          </p:stCondLst>
                                        </p:cTn>
                                        <p:tgtEl>
                                          <p:spTgt spid="88"/>
                                        </p:tgtEl>
                                        <p:attrNameLst>
                                          <p:attrName>style.visibility</p:attrName>
                                        </p:attrNameLst>
                                      </p:cBhvr>
                                      <p:to>
                                        <p:strVal val="hidden"/>
                                      </p:to>
                                    </p:set>
                                  </p:childTnLst>
                                </p:cTn>
                              </p:par>
                              <p:par>
                                <p:cTn id="215" presetID="10" presetClass="exit" presetSubtype="0" fill="hold" nodeType="withEffect">
                                  <p:stCondLst>
                                    <p:cond delay="1000"/>
                                  </p:stCondLst>
                                  <p:childTnLst>
                                    <p:animEffect transition="out" filter="fade">
                                      <p:cBhvr>
                                        <p:cTn id="216" dur="500"/>
                                        <p:tgtEl>
                                          <p:spTgt spid="13"/>
                                        </p:tgtEl>
                                      </p:cBhvr>
                                    </p:animEffect>
                                    <p:set>
                                      <p:cBhvr>
                                        <p:cTn id="217" dur="1" fill="hold">
                                          <p:stCondLst>
                                            <p:cond delay="499"/>
                                          </p:stCondLst>
                                        </p:cTn>
                                        <p:tgtEl>
                                          <p:spTgt spid="13"/>
                                        </p:tgtEl>
                                        <p:attrNameLst>
                                          <p:attrName>style.visibility</p:attrName>
                                        </p:attrNameLst>
                                      </p:cBhvr>
                                      <p:to>
                                        <p:strVal val="hidden"/>
                                      </p:to>
                                    </p:set>
                                  </p:childTnLst>
                                </p:cTn>
                              </p:par>
                              <p:par>
                                <p:cTn id="218" presetID="10" presetClass="exit" presetSubtype="0" fill="hold" grpId="4" nodeType="withEffect">
                                  <p:stCondLst>
                                    <p:cond delay="1000"/>
                                  </p:stCondLst>
                                  <p:childTnLst>
                                    <p:animEffect transition="out" filter="fade">
                                      <p:cBhvr>
                                        <p:cTn id="219" dur="500"/>
                                        <p:tgtEl>
                                          <p:spTgt spid="12"/>
                                        </p:tgtEl>
                                      </p:cBhvr>
                                    </p:animEffect>
                                    <p:set>
                                      <p:cBhvr>
                                        <p:cTn id="220" dur="1" fill="hold">
                                          <p:stCondLst>
                                            <p:cond delay="499"/>
                                          </p:stCondLst>
                                        </p:cTn>
                                        <p:tgtEl>
                                          <p:spTgt spid="12"/>
                                        </p:tgtEl>
                                        <p:attrNameLst>
                                          <p:attrName>style.visibility</p:attrName>
                                        </p:attrNameLst>
                                      </p:cBhvr>
                                      <p:to>
                                        <p:strVal val="hidden"/>
                                      </p:to>
                                    </p:set>
                                  </p:childTnLst>
                                </p:cTn>
                              </p:par>
                              <p:par>
                                <p:cTn id="221" presetID="10" presetClass="exit" presetSubtype="0" fill="hold" grpId="4" nodeType="withEffect">
                                  <p:stCondLst>
                                    <p:cond delay="1000"/>
                                  </p:stCondLst>
                                  <p:childTnLst>
                                    <p:animEffect transition="out" filter="fade">
                                      <p:cBhvr>
                                        <p:cTn id="222" dur="500"/>
                                        <p:tgtEl>
                                          <p:spTgt spid="96"/>
                                        </p:tgtEl>
                                      </p:cBhvr>
                                    </p:animEffect>
                                    <p:set>
                                      <p:cBhvr>
                                        <p:cTn id="223"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4" grpId="1" animBg="1"/>
      <p:bldP spid="35" grpId="0" animBg="1"/>
      <p:bldP spid="35" grpId="1" animBg="1"/>
      <p:bldP spid="36" grpId="0" animBg="1"/>
      <p:bldP spid="37" grpId="0" animBg="1"/>
      <p:bldP spid="38" grpId="0" animBg="1"/>
      <p:bldP spid="38" grpId="1" animBg="1"/>
      <p:bldP spid="39" grpId="0" animBg="1"/>
      <p:bldP spid="40" grpId="0" animBg="1"/>
      <p:bldP spid="40" grpId="1" animBg="1"/>
      <p:bldP spid="94" grpId="0" animBg="1"/>
      <p:bldP spid="94" grpId="1" animBg="1"/>
      <p:bldP spid="95" grpId="0" animBg="1"/>
      <p:bldP spid="95" grpId="1" animBg="1"/>
      <p:bldP spid="12" grpId="0" animBg="1"/>
      <p:bldP spid="12" grpId="1" animBg="1"/>
      <p:bldP spid="12" grpId="2" animBg="1"/>
      <p:bldP spid="12" grpId="3" animBg="1"/>
      <p:bldP spid="12" grpId="4" animBg="1"/>
      <p:bldP spid="96" grpId="0" animBg="1"/>
      <p:bldP spid="96" grpId="1" animBg="1"/>
      <p:bldP spid="96" grpId="2" animBg="1"/>
      <p:bldP spid="96" grpId="3" animBg="1"/>
      <p:bldP spid="96" grpId="4" animBg="1"/>
      <p:bldP spid="46" grpId="0" animBg="1"/>
      <p:bldP spid="46" grpId="1" animBg="1"/>
      <p:bldP spid="73" grpId="0" animBg="1"/>
      <p:bldP spid="73" grpId="1" animBg="1"/>
      <p:bldP spid="47" grpId="0" animBg="1"/>
      <p:bldP spid="47" grpId="1" animBg="1"/>
      <p:bldP spid="74" grpId="0" animBg="1"/>
      <p:bldP spid="74" grpId="1" animBg="1"/>
      <p:bldP spid="48" grpId="0" animBg="1"/>
      <p:bldP spid="48" grpId="1" animBg="1"/>
      <p:bldP spid="75" grpId="0" animBg="1"/>
      <p:bldP spid="75" grpId="1" animBg="1"/>
      <p:bldP spid="49" grpId="0" animBg="1"/>
      <p:bldP spid="49" grpId="1" animBg="1"/>
      <p:bldP spid="50" grpId="0" animBg="1"/>
      <p:bldP spid="50" grpId="1" animBg="1"/>
      <p:bldP spid="76" grpId="0" animBg="1"/>
      <p:bldP spid="7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25</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endCxn id="87" idx="3"/>
          </p:cNvCxnSpPr>
          <p:nvPr/>
        </p:nvCxnSpPr>
        <p:spPr>
          <a:xfrm flipH="1" flipV="1">
            <a:off x="5976474" y="3676687"/>
            <a:ext cx="1421526" cy="114821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pattFill prst="dkDnDiag">
            <a:fgClr>
              <a:srgbClr val="F1F1F5"/>
            </a:fgClr>
            <a:bgClr>
              <a:schemeClr val="bg1"/>
            </a:bgClr>
          </a:patt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98478" y="4239991"/>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9"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3" name="Disposable Rectangle"/>
          <p:cNvSpPr/>
          <p:nvPr/>
        </p:nvSpPr>
        <p:spPr>
          <a:xfrm>
            <a:off x="901618" y="2996513"/>
            <a:ext cx="1825518" cy="2411585"/>
          </a:xfrm>
          <a:prstGeom prst="roundRect">
            <a:avLst>
              <a:gd name="adj" fmla="val 4360"/>
            </a:avLst>
          </a:prstGeom>
          <a:solidFill>
            <a:srgbClr val="CC9900">
              <a:alpha val="40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1" name="Restarts Rectangle"/>
          <p:cNvSpPr/>
          <p:nvPr/>
        </p:nvSpPr>
        <p:spPr>
          <a:xfrm>
            <a:off x="2896914" y="4240800"/>
            <a:ext cx="3350172" cy="1152852"/>
          </a:xfrm>
          <a:prstGeom prst="roundRect">
            <a:avLst>
              <a:gd name="adj" fmla="val 4360"/>
            </a:avLst>
          </a:prstGeom>
          <a:solidFill>
            <a:srgbClr val="22B273">
              <a:alpha val="64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4" name="Stateless Rectangle"/>
          <p:cNvSpPr/>
          <p:nvPr/>
        </p:nvSpPr>
        <p:spPr>
          <a:xfrm>
            <a:off x="2883600" y="2996513"/>
            <a:ext cx="3350172" cy="1151539"/>
          </a:xfrm>
          <a:prstGeom prst="roundRect">
            <a:avLst>
              <a:gd name="adj" fmla="val 4360"/>
            </a:avLst>
          </a:prstGeom>
          <a:solidFill>
            <a:srgbClr val="006600">
              <a:alpha val="60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smtClean="0">
              <a:solidFill>
                <a:schemeClr val="tx1"/>
              </a:solidFill>
            </a:endParaRPr>
          </a:p>
        </p:txBody>
      </p:sp>
      <p:sp>
        <p:nvSpPr>
          <p:cNvPr id="96" name="Space Box"/>
          <p:cNvSpPr txBox="1">
            <a:spLocks/>
          </p:cNvSpPr>
          <p:nvPr/>
        </p:nvSpPr>
        <p:spPr>
          <a:xfrm>
            <a:off x="457200" y="410974"/>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t>Space</a:t>
            </a:r>
          </a:p>
          <a:p>
            <a:pPr marL="0" indent="0">
              <a:buFont typeface="Arial" pitchFamily="34" charset="0"/>
              <a:buNone/>
            </a:pPr>
            <a:r>
              <a:rPr lang="en-CA" sz="1800" dirty="0" smtClean="0"/>
              <a:t>Isolation</a:t>
            </a:r>
          </a:p>
          <a:p>
            <a:pPr marL="0" indent="0">
              <a:buFont typeface="Arial" pitchFamily="34" charset="0"/>
              <a:buNone/>
            </a:pPr>
            <a:r>
              <a:rPr lang="en-CA" sz="1800" dirty="0" smtClean="0"/>
              <a:t>Configurable Sharing</a:t>
            </a:r>
          </a:p>
          <a:p>
            <a:pPr marL="0" indent="0">
              <a:buFont typeface="Arial" pitchFamily="34" charset="0"/>
              <a:buNone/>
            </a:pPr>
            <a:r>
              <a:rPr lang="en-CA" sz="1800" dirty="0" smtClean="0"/>
              <a:t>Auditing</a:t>
            </a:r>
            <a:endParaRPr lang="en-CA" sz="1800" dirty="0"/>
          </a:p>
        </p:txBody>
      </p:sp>
      <p:sp>
        <p:nvSpPr>
          <p:cNvPr id="97" name="Time Box"/>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a:p>
            <a:pPr marL="0" indent="0" algn="r">
              <a:buFont typeface="Arial" pitchFamily="34" charset="0"/>
              <a:buNone/>
            </a:pPr>
            <a:r>
              <a:rPr lang="en-CA" sz="1800" dirty="0" smtClean="0">
                <a:solidFill>
                  <a:srgbClr val="CC9900"/>
                </a:solidFill>
              </a:rPr>
              <a:t>Disposable</a:t>
            </a:r>
          </a:p>
          <a:p>
            <a:pPr marL="0" indent="0" algn="r">
              <a:buFont typeface="Arial" pitchFamily="34" charset="0"/>
              <a:buNone/>
            </a:pPr>
            <a:r>
              <a:rPr lang="en-CA" sz="1800" dirty="0" smtClean="0">
                <a:solidFill>
                  <a:srgbClr val="22B273"/>
                </a:solidFill>
              </a:rPr>
              <a:t>Timed Restarts</a:t>
            </a:r>
          </a:p>
          <a:p>
            <a:pPr marL="0" indent="0" algn="r">
              <a:buFont typeface="Arial" pitchFamily="34" charset="0"/>
              <a:buNone/>
            </a:pPr>
            <a:endParaRPr lang="en-CA" sz="1800" dirty="0">
              <a:solidFill>
                <a:srgbClr val="006600"/>
              </a:solidFill>
            </a:endParaRPr>
          </a:p>
        </p:txBody>
      </p:sp>
      <p:sp>
        <p:nvSpPr>
          <p:cNvPr id="98" name="Time-Stateless Box"/>
          <p:cNvSpPr txBox="1">
            <a:spLocks/>
          </p:cNvSpPr>
          <p:nvPr/>
        </p:nvSpPr>
        <p:spPr>
          <a:xfrm>
            <a:off x="4561200"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CA" sz="2400" b="1" dirty="0" smtClean="0"/>
          </a:p>
          <a:p>
            <a:pPr marL="0" indent="0" algn="r">
              <a:buFont typeface="Arial" pitchFamily="34" charset="0"/>
              <a:buNone/>
            </a:pPr>
            <a:endParaRPr lang="en-CA" sz="1800" dirty="0" smtClean="0">
              <a:solidFill>
                <a:srgbClr val="CC9900"/>
              </a:solidFill>
            </a:endParaRPr>
          </a:p>
          <a:p>
            <a:pPr marL="0" indent="0" algn="r">
              <a:buFont typeface="Arial" pitchFamily="34" charset="0"/>
              <a:buNone/>
            </a:pPr>
            <a:endParaRPr lang="en-CA" sz="1800" dirty="0" smtClean="0">
              <a:solidFill>
                <a:srgbClr val="C00000"/>
              </a:solidFill>
            </a:endParaRPr>
          </a:p>
          <a:p>
            <a:pPr marL="0" indent="0" algn="r">
              <a:buFont typeface="Arial" pitchFamily="34" charset="0"/>
              <a:buNone/>
            </a:pPr>
            <a:r>
              <a:rPr lang="en-CA" sz="1800" dirty="0" smtClean="0">
                <a:solidFill>
                  <a:srgbClr val="006600"/>
                </a:solidFill>
              </a:rPr>
              <a:t>Stateless</a:t>
            </a:r>
            <a:endParaRPr lang="en-CA" sz="1800" dirty="0">
              <a:solidFill>
                <a:srgbClr val="006600"/>
              </a:solidFill>
            </a:endParaRPr>
          </a:p>
        </p:txBody>
      </p:sp>
    </p:spTree>
    <p:extLst>
      <p:ext uri="{BB962C8B-B14F-4D97-AF65-F5344CB8AC3E}">
        <p14:creationId xmlns:p14="http://schemas.microsoft.com/office/powerpoint/2010/main" val="360212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Space + Time</a:t>
            </a:r>
            <a:endParaRPr lang="en-CA" dirty="0"/>
          </a:p>
        </p:txBody>
      </p:sp>
      <p:sp>
        <p:nvSpPr>
          <p:cNvPr id="6" name="Text Placeholder 5"/>
          <p:cNvSpPr>
            <a:spLocks noGrp="1"/>
          </p:cNvSpPr>
          <p:nvPr>
            <p:ph type="body" idx="1"/>
          </p:nvPr>
        </p:nvSpPr>
        <p:spPr/>
        <p:txBody>
          <a:bodyPr/>
          <a:lstStyle/>
          <a:p>
            <a:endParaRPr lang="en-CA" dirty="0"/>
          </a:p>
        </p:txBody>
      </p:sp>
      <p:sp>
        <p:nvSpPr>
          <p:cNvPr id="3" name="Slide Number Placeholder 2"/>
          <p:cNvSpPr>
            <a:spLocks noGrp="1"/>
          </p:cNvSpPr>
          <p:nvPr>
            <p:ph type="sldNum" sz="quarter" idx="12"/>
          </p:nvPr>
        </p:nvSpPr>
        <p:spPr/>
        <p:txBody>
          <a:bodyPr/>
          <a:lstStyle/>
          <a:p>
            <a:fld id="{74018F90-C82C-4DA4-8652-CDFFD716813C}" type="slidenum">
              <a:rPr lang="en-US" smtClean="0"/>
              <a:t>26</a:t>
            </a:fld>
            <a:endParaRPr lang="en-US"/>
          </a:p>
        </p:txBody>
      </p:sp>
    </p:spTree>
    <p:extLst>
      <p:ext uri="{BB962C8B-B14F-4D97-AF65-F5344CB8AC3E}">
        <p14:creationId xmlns:p14="http://schemas.microsoft.com/office/powerpoint/2010/main" val="3815622113"/>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27</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endCxn id="87" idx="3"/>
          </p:cNvCxnSpPr>
          <p:nvPr/>
        </p:nvCxnSpPr>
        <p:spPr>
          <a:xfrm flipH="1" flipV="1">
            <a:off x="5976474" y="3676687"/>
            <a:ext cx="1421526" cy="114821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pattFill prst="dkDnDiag">
            <a:fgClr>
              <a:srgbClr val="F1F1F5"/>
            </a:fgClr>
            <a:bgClr>
              <a:schemeClr val="bg1"/>
            </a:bgClr>
          </a:patt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98478" y="4239991"/>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99"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3" name="Disposable Rectangle"/>
          <p:cNvSpPr/>
          <p:nvPr/>
        </p:nvSpPr>
        <p:spPr>
          <a:xfrm>
            <a:off x="901618" y="2996513"/>
            <a:ext cx="1825518" cy="2411585"/>
          </a:xfrm>
          <a:prstGeom prst="roundRect">
            <a:avLst>
              <a:gd name="adj" fmla="val 4360"/>
            </a:avLst>
          </a:prstGeom>
          <a:solidFill>
            <a:srgbClr val="CC9900">
              <a:alpha val="40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1" name="Restarts Rectangle"/>
          <p:cNvSpPr/>
          <p:nvPr/>
        </p:nvSpPr>
        <p:spPr>
          <a:xfrm>
            <a:off x="2896914" y="4240800"/>
            <a:ext cx="3350172" cy="1152852"/>
          </a:xfrm>
          <a:prstGeom prst="roundRect">
            <a:avLst>
              <a:gd name="adj" fmla="val 4360"/>
            </a:avLst>
          </a:prstGeom>
          <a:solidFill>
            <a:srgbClr val="22B273">
              <a:alpha val="64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4" name="Stateless Rectangle"/>
          <p:cNvSpPr/>
          <p:nvPr/>
        </p:nvSpPr>
        <p:spPr>
          <a:xfrm>
            <a:off x="2883600" y="2996513"/>
            <a:ext cx="3350172" cy="1151539"/>
          </a:xfrm>
          <a:prstGeom prst="roundRect">
            <a:avLst>
              <a:gd name="adj" fmla="val 4360"/>
            </a:avLst>
          </a:prstGeom>
          <a:solidFill>
            <a:srgbClr val="006600">
              <a:alpha val="60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smtClean="0">
              <a:solidFill>
                <a:schemeClr val="tx1"/>
              </a:solidFill>
            </a:endParaRPr>
          </a:p>
        </p:txBody>
      </p:sp>
      <p:sp>
        <p:nvSpPr>
          <p:cNvPr id="96" name="Composition Rectangle" hidden="1"/>
          <p:cNvSpPr/>
          <p:nvPr/>
        </p:nvSpPr>
        <p:spPr>
          <a:xfrm>
            <a:off x="2882164" y="1730795"/>
            <a:ext cx="1675086" cy="1152852"/>
          </a:xfrm>
          <a:prstGeom prst="roundRect">
            <a:avLst>
              <a:gd name="adj" fmla="val 4360"/>
            </a:avLst>
          </a:prstGeom>
          <a:solidFill>
            <a:srgbClr val="333333">
              <a:alpha val="49804"/>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smtClean="0">
              <a:solidFill>
                <a:schemeClr val="tx1"/>
              </a:solidFill>
            </a:endParaRPr>
          </a:p>
        </p:txBody>
      </p:sp>
      <p:sp>
        <p:nvSpPr>
          <p:cNvPr id="98" name="Space Box"/>
          <p:cNvSpPr txBox="1">
            <a:spLocks/>
          </p:cNvSpPr>
          <p:nvPr/>
        </p:nvSpPr>
        <p:spPr>
          <a:xfrm>
            <a:off x="457200" y="410974"/>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t>Space</a:t>
            </a:r>
          </a:p>
          <a:p>
            <a:pPr marL="0" indent="0">
              <a:buFont typeface="Arial" pitchFamily="34" charset="0"/>
              <a:buNone/>
            </a:pPr>
            <a:r>
              <a:rPr lang="en-CA" sz="1800" dirty="0" smtClean="0"/>
              <a:t>Isolation</a:t>
            </a:r>
          </a:p>
          <a:p>
            <a:pPr marL="0" indent="0">
              <a:buFont typeface="Arial" pitchFamily="34" charset="0"/>
              <a:buNone/>
            </a:pPr>
            <a:r>
              <a:rPr lang="en-CA" sz="1800" dirty="0" smtClean="0"/>
              <a:t>Configurable Sharing</a:t>
            </a:r>
          </a:p>
          <a:p>
            <a:pPr marL="0" indent="0">
              <a:buFont typeface="Arial" pitchFamily="34" charset="0"/>
              <a:buNone/>
            </a:pPr>
            <a:r>
              <a:rPr lang="en-CA" sz="1800" dirty="0" smtClean="0"/>
              <a:t>Auditing</a:t>
            </a:r>
            <a:endParaRPr lang="en-CA" sz="1800" dirty="0"/>
          </a:p>
        </p:txBody>
      </p:sp>
      <p:sp>
        <p:nvSpPr>
          <p:cNvPr id="56" name="Time Box"/>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a:p>
            <a:pPr marL="0" indent="0" algn="r">
              <a:buFont typeface="Arial" pitchFamily="34" charset="0"/>
              <a:buNone/>
            </a:pPr>
            <a:r>
              <a:rPr lang="en-CA" sz="1800" dirty="0" smtClean="0">
                <a:solidFill>
                  <a:srgbClr val="CC9900"/>
                </a:solidFill>
              </a:rPr>
              <a:t>Disposable</a:t>
            </a:r>
          </a:p>
          <a:p>
            <a:pPr marL="0" indent="0" algn="r">
              <a:buFont typeface="Arial" pitchFamily="34" charset="0"/>
              <a:buNone/>
            </a:pPr>
            <a:r>
              <a:rPr lang="en-CA" sz="1800" dirty="0" smtClean="0">
                <a:solidFill>
                  <a:srgbClr val="22B273"/>
                </a:solidFill>
              </a:rPr>
              <a:t>Timed Restarts</a:t>
            </a:r>
          </a:p>
          <a:p>
            <a:pPr marL="0" indent="0" algn="r">
              <a:buFont typeface="Arial" pitchFamily="34" charset="0"/>
              <a:buNone/>
            </a:pPr>
            <a:r>
              <a:rPr lang="en-CA" sz="1800" dirty="0" smtClean="0">
                <a:solidFill>
                  <a:srgbClr val="006600"/>
                </a:solidFill>
              </a:rPr>
              <a:t>Stateless</a:t>
            </a:r>
            <a:endParaRPr lang="en-CA" sz="1800" dirty="0">
              <a:solidFill>
                <a:srgbClr val="006600"/>
              </a:solidFill>
            </a:endParaRPr>
          </a:p>
        </p:txBody>
      </p:sp>
      <p:sp>
        <p:nvSpPr>
          <p:cNvPr id="97" name="Both Box"/>
          <p:cNvSpPr txBox="1">
            <a:spLocks/>
          </p:cNvSpPr>
          <p:nvPr/>
        </p:nvSpPr>
        <p:spPr>
          <a:xfrm>
            <a:off x="457200" y="410400"/>
            <a:ext cx="822960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CA" sz="2400" b="1" dirty="0" smtClean="0"/>
              <a:t>Space + Time</a:t>
            </a:r>
          </a:p>
        </p:txBody>
      </p:sp>
    </p:spTree>
    <p:extLst>
      <p:ext uri="{BB962C8B-B14F-4D97-AF65-F5344CB8AC3E}">
        <p14:creationId xmlns:p14="http://schemas.microsoft.com/office/powerpoint/2010/main" val="5075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Composition</a:t>
            </a:r>
            <a:endParaRPr lang="en-CA" dirty="0"/>
          </a:p>
        </p:txBody>
      </p:sp>
      <p:sp>
        <p:nvSpPr>
          <p:cNvPr id="3" name="Slide Number Placeholder 2"/>
          <p:cNvSpPr>
            <a:spLocks noGrp="1"/>
          </p:cNvSpPr>
          <p:nvPr>
            <p:ph type="sldNum" sz="quarter" idx="12"/>
          </p:nvPr>
        </p:nvSpPr>
        <p:spPr/>
        <p:txBody>
          <a:bodyPr/>
          <a:lstStyle/>
          <a:p>
            <a:fld id="{74018F90-C82C-4DA4-8652-CDFFD716813C}" type="slidenum">
              <a:rPr lang="en-US" smtClean="0"/>
              <a:t>28</a:t>
            </a:fld>
            <a:endParaRPr lang="en-US"/>
          </a:p>
        </p:txBody>
      </p:sp>
      <p:sp>
        <p:nvSpPr>
          <p:cNvPr id="13" name="Hypervisor Rectangle" hidden="1"/>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28" name="VM A Rectangle"/>
          <p:cNvSpPr/>
          <p:nvPr/>
        </p:nvSpPr>
        <p:spPr>
          <a:xfrm>
            <a:off x="6238787" y="2133600"/>
            <a:ext cx="1752600" cy="970359"/>
          </a:xfrm>
          <a:prstGeom prst="roundRect">
            <a:avLst>
              <a:gd name="adj" fmla="val 10257"/>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VM</a:t>
            </a:r>
            <a:endParaRPr lang="en-US" sz="1600" dirty="0">
              <a:solidFill>
                <a:schemeClr val="tx1"/>
              </a:solidFill>
            </a:endParaRPr>
          </a:p>
        </p:txBody>
      </p:sp>
      <p:sp>
        <p:nvSpPr>
          <p:cNvPr id="30" name="VM B Rectangle"/>
          <p:cNvSpPr/>
          <p:nvPr/>
        </p:nvSpPr>
        <p:spPr>
          <a:xfrm>
            <a:off x="6238787" y="3657601"/>
            <a:ext cx="1752600" cy="903684"/>
          </a:xfrm>
          <a:prstGeom prst="roundRect">
            <a:avLst>
              <a:gd name="adj" fmla="val 10257"/>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VM</a:t>
            </a:r>
            <a:endParaRPr lang="en-US" sz="1600" dirty="0">
              <a:solidFill>
                <a:schemeClr val="tx1"/>
              </a:solidFill>
            </a:endParaRPr>
          </a:p>
        </p:txBody>
      </p:sp>
      <p:sp>
        <p:nvSpPr>
          <p:cNvPr id="27" name="XenStore Rectangle"/>
          <p:cNvSpPr/>
          <p:nvPr/>
        </p:nvSpPr>
        <p:spPr>
          <a:xfrm>
            <a:off x="1146274" y="3074424"/>
            <a:ext cx="4171867" cy="615326"/>
          </a:xfrm>
          <a:prstGeom prst="roundRect">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XenStore</a:t>
            </a:r>
            <a:endParaRPr lang="en-US" dirty="0">
              <a:solidFill>
                <a:schemeClr val="tx1"/>
              </a:solidFill>
            </a:endParaRPr>
          </a:p>
        </p:txBody>
      </p:sp>
      <p:sp>
        <p:nvSpPr>
          <p:cNvPr id="10" name="XS-State Rectangle" hidden="1"/>
          <p:cNvSpPr/>
          <p:nvPr/>
        </p:nvSpPr>
        <p:spPr>
          <a:xfrm>
            <a:off x="1146275" y="3074680"/>
            <a:ext cx="1867725" cy="615070"/>
          </a:xfrm>
          <a:prstGeom prst="roundRect">
            <a:avLst/>
          </a:prstGeom>
          <a:solidFill>
            <a:srgbClr val="CFCFF6"/>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XenStore</a:t>
            </a:r>
            <a:r>
              <a:rPr lang="en-US" dirty="0" smtClean="0">
                <a:solidFill>
                  <a:schemeClr val="tx1"/>
                </a:solidFill>
              </a:rPr>
              <a:t>-State</a:t>
            </a:r>
            <a:endParaRPr lang="en-US" sz="1700" dirty="0">
              <a:solidFill>
                <a:schemeClr val="tx1"/>
              </a:solidFill>
            </a:endParaRPr>
          </a:p>
        </p:txBody>
      </p:sp>
      <p:sp>
        <p:nvSpPr>
          <p:cNvPr id="11" name="XS-Logic Rectangle" hidden="1"/>
          <p:cNvSpPr/>
          <p:nvPr/>
        </p:nvSpPr>
        <p:spPr>
          <a:xfrm>
            <a:off x="3450417" y="3074681"/>
            <a:ext cx="1867725" cy="615069"/>
          </a:xfrm>
          <a:prstGeom prst="roundRect">
            <a:avLst/>
          </a:prstGeom>
          <a:solidFill>
            <a:srgbClr val="CFCFF6"/>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smtClean="0">
                <a:solidFill>
                  <a:schemeClr val="tx1"/>
                </a:solidFill>
              </a:rPr>
              <a:t>XenStore</a:t>
            </a:r>
            <a:r>
              <a:rPr lang="en-US" sz="1700" dirty="0" smtClean="0">
                <a:solidFill>
                  <a:schemeClr val="tx1"/>
                </a:solidFill>
              </a:rPr>
              <a:t>-Logic</a:t>
            </a:r>
            <a:endParaRPr lang="en-US" sz="1700" dirty="0">
              <a:solidFill>
                <a:schemeClr val="tx1"/>
              </a:solidFill>
            </a:endParaRPr>
          </a:p>
        </p:txBody>
      </p:sp>
      <p:cxnSp>
        <p:nvCxnSpPr>
          <p:cNvPr id="36" name="A Arrow"/>
          <p:cNvCxnSpPr>
            <a:endCxn id="28" idx="1"/>
          </p:cNvCxnSpPr>
          <p:nvPr/>
        </p:nvCxnSpPr>
        <p:spPr>
          <a:xfrm flipV="1">
            <a:off x="5318142" y="2618780"/>
            <a:ext cx="920645" cy="64710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B Arrow"/>
          <p:cNvCxnSpPr>
            <a:endCxn id="30" idx="1"/>
          </p:cNvCxnSpPr>
          <p:nvPr/>
        </p:nvCxnSpPr>
        <p:spPr>
          <a:xfrm>
            <a:off x="5318142" y="3493407"/>
            <a:ext cx="920645" cy="61603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XS Arrow" hidden="1"/>
          <p:cNvCxnSpPr>
            <a:stCxn id="10" idx="3"/>
            <a:endCxn id="11" idx="1"/>
          </p:cNvCxnSpPr>
          <p:nvPr/>
        </p:nvCxnSpPr>
        <p:spPr>
          <a:xfrm>
            <a:off x="3014000" y="3382215"/>
            <a:ext cx="436417" cy="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 name="Request Rectangle"/>
          <p:cNvSpPr/>
          <p:nvPr/>
        </p:nvSpPr>
        <p:spPr>
          <a:xfrm>
            <a:off x="4800601" y="47244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I’ve enabled the network driver to map page 0xDEADBEEF</a:t>
            </a:r>
            <a:endParaRPr lang="en-CA" dirty="0"/>
          </a:p>
        </p:txBody>
      </p:sp>
      <p:sp>
        <p:nvSpPr>
          <p:cNvPr id="24" name="Request Packet"/>
          <p:cNvSpPr/>
          <p:nvPr/>
        </p:nvSpPr>
        <p:spPr>
          <a:xfrm>
            <a:off x="6300000" y="3957043"/>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K Rectangle"/>
          <p:cNvSpPr/>
          <p:nvPr/>
        </p:nvSpPr>
        <p:spPr>
          <a:xfrm>
            <a:off x="3208772" y="2618779"/>
            <a:ext cx="81716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OK</a:t>
            </a:r>
            <a:endParaRPr lang="en-CA" dirty="0"/>
          </a:p>
        </p:txBody>
      </p:sp>
      <p:sp>
        <p:nvSpPr>
          <p:cNvPr id="23" name="OK Packet"/>
          <p:cNvSpPr/>
          <p:nvPr/>
        </p:nvSpPr>
        <p:spPr>
          <a:xfrm>
            <a:off x="4897839" y="3229815"/>
            <a:ext cx="3048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State TextBox"/>
          <p:cNvSpPr txBox="1"/>
          <p:nvPr/>
        </p:nvSpPr>
        <p:spPr>
          <a:xfrm>
            <a:off x="1315357" y="3977515"/>
            <a:ext cx="2991012" cy="338554"/>
          </a:xfrm>
          <a:prstGeom prst="rect">
            <a:avLst/>
          </a:prstGeom>
          <a:noFill/>
        </p:spPr>
        <p:txBody>
          <a:bodyPr wrap="none" rtlCol="0">
            <a:spAutoFit/>
          </a:bodyPr>
          <a:lstStyle/>
          <a:p>
            <a:r>
              <a:rPr lang="en-CA" sz="1600" dirty="0"/>
              <a:t>B</a:t>
            </a:r>
            <a:r>
              <a:rPr lang="en-CA" sz="1600" dirty="0" smtClean="0"/>
              <a:t>: Network can map 0xDEADBEEF</a:t>
            </a:r>
            <a:endParaRPr lang="en-CA" sz="1600" dirty="0"/>
          </a:p>
        </p:txBody>
      </p:sp>
      <p:sp>
        <p:nvSpPr>
          <p:cNvPr id="19" name="Pwnd Rectangle"/>
          <p:cNvSpPr/>
          <p:nvPr/>
        </p:nvSpPr>
        <p:spPr>
          <a:xfrm>
            <a:off x="4800601" y="4724400"/>
            <a:ext cx="3124199"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smtClean="0"/>
              <a:t>I’ve enabled 0xPWND</a:t>
            </a:r>
            <a:endParaRPr lang="en-CA" dirty="0"/>
          </a:p>
        </p:txBody>
      </p:sp>
      <p:sp>
        <p:nvSpPr>
          <p:cNvPr id="22" name="Pwnd Packet"/>
          <p:cNvSpPr/>
          <p:nvPr/>
        </p:nvSpPr>
        <p:spPr>
          <a:xfrm>
            <a:off x="6300000" y="3957043"/>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OK2 Packet"/>
          <p:cNvSpPr/>
          <p:nvPr/>
        </p:nvSpPr>
        <p:spPr>
          <a:xfrm>
            <a:off x="4897839" y="3229815"/>
            <a:ext cx="3048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92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8.33333E-7 4.44444E-6 L -0.02344 4.44444E-6 L -0.14236 -0.10625 L -0.1533 -0.10625 " pathEditMode="relative" rAng="0" ptsTypes="AAAA">
                                      <p:cBhvr>
                                        <p:cTn id="14" dur="2000" fill="hold"/>
                                        <p:tgtEl>
                                          <p:spTgt spid="24"/>
                                        </p:tgtEl>
                                        <p:attrNameLst>
                                          <p:attrName>ppt_x</p:attrName>
                                          <p:attrName>ppt_y</p:attrName>
                                        </p:attrNameLst>
                                      </p:cBhvr>
                                      <p:rCtr x="-7674" y="-5324"/>
                                    </p:animMotion>
                                  </p:childTnLst>
                                </p:cTn>
                              </p:par>
                            </p:childTnLst>
                          </p:cTn>
                        </p:par>
                        <p:par>
                          <p:cTn id="15" fill="hold">
                            <p:stCondLst>
                              <p:cond delay="2000"/>
                            </p:stCondLst>
                            <p:childTnLst>
                              <p:par>
                                <p:cTn id="16" presetID="10" presetClass="exit" presetSubtype="0" fill="hold" grpId="2" nodeType="after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0" presetClass="path" presetSubtype="0" accel="50000" decel="50000" fill="hold" grpId="2" nodeType="withEffect">
                                  <p:stCondLst>
                                    <p:cond delay="0"/>
                                  </p:stCondLst>
                                  <p:childTnLst>
                                    <p:animMotion origin="layout" path="M 3.05556E-6 2.96296E-6 L 0.01059 -0.00023 L 0.13003 0.10578 L 0.15347 0.10578 " pathEditMode="relative" rAng="0" ptsTypes="AAAA">
                                      <p:cBhvr>
                                        <p:cTn id="31" dur="2000" fill="hold"/>
                                        <p:tgtEl>
                                          <p:spTgt spid="23"/>
                                        </p:tgtEl>
                                        <p:attrNameLst>
                                          <p:attrName>ppt_x</p:attrName>
                                          <p:attrName>ppt_y</p:attrName>
                                        </p:attrNameLst>
                                      </p:cBhvr>
                                      <p:rCtr x="7674" y="5278"/>
                                    </p:animMotion>
                                  </p:childTnLst>
                                </p:cTn>
                              </p:par>
                            </p:childTnLst>
                          </p:cTn>
                        </p:par>
                        <p:par>
                          <p:cTn id="32" fill="hold">
                            <p:stCondLst>
                              <p:cond delay="5000"/>
                            </p:stCondLst>
                            <p:childTnLst>
                              <p:par>
                                <p:cTn id="33" presetID="10" presetClass="exit" presetSubtype="0" fill="hold" grpId="1" nodeType="after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par>
                          <p:cTn id="36" fill="hold">
                            <p:stCondLst>
                              <p:cond delay="5500"/>
                            </p:stCondLst>
                            <p:childTnLst>
                              <p:par>
                                <p:cTn id="37" presetID="10" presetClass="exit" presetSubtype="0" fill="hold" grpId="1" nodeType="after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700"/>
                                        <p:tgtEl>
                                          <p:spTgt spid="11"/>
                                        </p:tgtEl>
                                      </p:cBhvr>
                                    </p:animEffect>
                                    <p:set>
                                      <p:cBhvr>
                                        <p:cTn id="47" dur="1" fill="hold">
                                          <p:stCondLst>
                                            <p:cond delay="699"/>
                                          </p:stCondLst>
                                        </p:cTn>
                                        <p:tgtEl>
                                          <p:spTgt spid="11"/>
                                        </p:tgtEl>
                                        <p:attrNameLst>
                                          <p:attrName>style.visibility</p:attrName>
                                        </p:attrNameLst>
                                      </p:cBhvr>
                                      <p:to>
                                        <p:strVal val="hidden"/>
                                      </p:to>
                                    </p:set>
                                  </p:childTnLst>
                                </p:cTn>
                              </p:par>
                            </p:childTnLst>
                          </p:cTn>
                        </p:par>
                        <p:par>
                          <p:cTn id="48" fill="hold">
                            <p:stCondLst>
                              <p:cond delay="700"/>
                            </p:stCondLst>
                            <p:childTnLst>
                              <p:par>
                                <p:cTn id="49" presetID="10" presetClass="entr" presetSubtype="0" fill="hold" grpId="1" nodeType="after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7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0.00035 -0.00047 L -0.02448 -0.0007 L -0.14288 -0.10625 L -0.1533 -0.10625 " pathEditMode="relative" rAng="0" ptsTypes="AAAA">
                                      <p:cBhvr>
                                        <p:cTn id="63" dur="2000" fill="hold"/>
                                        <p:tgtEl>
                                          <p:spTgt spid="22"/>
                                        </p:tgtEl>
                                        <p:attrNameLst>
                                          <p:attrName>ppt_x</p:attrName>
                                          <p:attrName>ppt_y</p:attrName>
                                        </p:attrNameLst>
                                      </p:cBhvr>
                                      <p:rCtr x="-7656" y="-5301"/>
                                    </p:animMotion>
                                  </p:childTnLst>
                                </p:cTn>
                              </p:par>
                            </p:childTnLst>
                          </p:cTn>
                        </p:par>
                        <p:par>
                          <p:cTn id="64" fill="hold">
                            <p:stCondLst>
                              <p:cond delay="2000"/>
                            </p:stCondLst>
                            <p:childTnLst>
                              <p:par>
                                <p:cTn id="65" presetID="10" presetClass="exit" presetSubtype="0" fill="hold" grpId="2" nodeType="after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 presetClass="emph" presetSubtype="2" fill="hold" nodeType="withEffect">
                                  <p:stCondLst>
                                    <p:cond delay="0"/>
                                  </p:stCondLst>
                                  <p:childTnLst>
                                    <p:animClr clrSpc="rgb" dir="cw">
                                      <p:cBhvr>
                                        <p:cTn id="69" dur="1000" fill="hold"/>
                                        <p:tgtEl>
                                          <p:spTgt spid="27"/>
                                        </p:tgtEl>
                                        <p:attrNameLst>
                                          <p:attrName>fillcolor</p:attrName>
                                        </p:attrNameLst>
                                      </p:cBhvr>
                                      <p:to>
                                        <a:schemeClr val="accent2"/>
                                      </p:to>
                                    </p:animClr>
                                    <p:set>
                                      <p:cBhvr>
                                        <p:cTn id="70" dur="1000" fill="hold"/>
                                        <p:tgtEl>
                                          <p:spTgt spid="27"/>
                                        </p:tgtEl>
                                        <p:attrNameLst>
                                          <p:attrName>fill.type</p:attrName>
                                        </p:attrNameLst>
                                      </p:cBhvr>
                                      <p:to>
                                        <p:strVal val="solid"/>
                                      </p:to>
                                    </p:set>
                                    <p:set>
                                      <p:cBhvr>
                                        <p:cTn id="71" dur="1000" fill="hold"/>
                                        <p:tgtEl>
                                          <p:spTgt spid="27"/>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11"/>
                                        </p:tgtEl>
                                        <p:attrNameLst>
                                          <p:attrName>fillcolor</p:attrName>
                                        </p:attrNameLst>
                                      </p:cBhvr>
                                      <p:to>
                                        <a:schemeClr val="accent2"/>
                                      </p:to>
                                    </p:animClr>
                                    <p:set>
                                      <p:cBhvr>
                                        <p:cTn id="74" dur="1000" fill="hold"/>
                                        <p:tgtEl>
                                          <p:spTgt spid="11"/>
                                        </p:tgtEl>
                                        <p:attrNameLst>
                                          <p:attrName>fill.type</p:attrName>
                                        </p:attrNameLst>
                                      </p:cBhvr>
                                      <p:to>
                                        <p:strVal val="solid"/>
                                      </p:to>
                                    </p:set>
                                    <p:set>
                                      <p:cBhvr>
                                        <p:cTn id="75" dur="1000" fill="hold"/>
                                        <p:tgtEl>
                                          <p:spTgt spid="11"/>
                                        </p:tgtEl>
                                        <p:attrNameLst>
                                          <p:attrName>fill.on</p:attrName>
                                        </p:attrNameLst>
                                      </p:cBhvr>
                                      <p:to>
                                        <p:strVal val="true"/>
                                      </p:to>
                                    </p:set>
                                  </p:childTnLst>
                                </p:cTn>
                              </p:par>
                            </p:childTnLst>
                          </p:cTn>
                        </p:par>
                        <p:par>
                          <p:cTn id="76" fill="hold">
                            <p:stCondLst>
                              <p:cond delay="3000"/>
                            </p:stCondLst>
                            <p:childTnLst>
                              <p:par>
                                <p:cTn id="77" presetID="10" presetClass="entr" presetSubtype="0" fill="hold" grpId="2"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par>
                                <p:cTn id="84" presetID="0" presetClass="path" presetSubtype="0" accel="50000" decel="50000" fill="hold" grpId="2" nodeType="withEffect">
                                  <p:stCondLst>
                                    <p:cond delay="0"/>
                                  </p:stCondLst>
                                  <p:childTnLst>
                                    <p:animMotion origin="layout" path="M 3.05556E-6 2.96296E-6 L 0.01059 -0.00023 L 0.13003 0.10578 L 0.15347 0.10578 " pathEditMode="relative" rAng="0" ptsTypes="AAAA">
                                      <p:cBhvr>
                                        <p:cTn id="85" dur="2000" fill="hold"/>
                                        <p:tgtEl>
                                          <p:spTgt spid="20"/>
                                        </p:tgtEl>
                                        <p:attrNameLst>
                                          <p:attrName>ppt_x</p:attrName>
                                          <p:attrName>ppt_y</p:attrName>
                                        </p:attrNameLst>
                                      </p:cBhvr>
                                      <p:rCtr x="7674" y="5278"/>
                                    </p:animMotion>
                                  </p:childTnLst>
                                </p:cTn>
                              </p:par>
                            </p:childTnLst>
                          </p:cTn>
                        </p:par>
                        <p:par>
                          <p:cTn id="86" fill="hold">
                            <p:stCondLst>
                              <p:cond delay="5500"/>
                            </p:stCondLst>
                            <p:childTnLst>
                              <p:par>
                                <p:cTn id="87" presetID="10" presetClass="exit" presetSubtype="0" fill="hold" grpId="1" nodeType="afterEffect">
                                  <p:stCondLst>
                                    <p:cond delay="0"/>
                                  </p:stCondLst>
                                  <p:childTnLst>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childTnLst>
                          </p:cTn>
                        </p:par>
                        <p:par>
                          <p:cTn id="90" fill="hold">
                            <p:stCondLst>
                              <p:cond delay="6000"/>
                            </p:stCondLst>
                            <p:childTnLst>
                              <p:par>
                                <p:cTn id="91" presetID="10" presetClass="exit" presetSubtype="0" fill="hold" grpId="3" nodeType="afterEffect">
                                  <p:stCondLst>
                                    <p:cond delay="0"/>
                                  </p:stCondLst>
                                  <p:childTnLst>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animBg="1"/>
      <p:bldP spid="4" grpId="1" animBg="1"/>
      <p:bldP spid="24" grpId="0" animBg="1"/>
      <p:bldP spid="24" grpId="1" animBg="1"/>
      <p:bldP spid="24" grpId="2" animBg="1"/>
      <p:bldP spid="16" grpId="0" animBg="1"/>
      <p:bldP spid="16" grpId="1" animBg="1"/>
      <p:bldP spid="16" grpId="2" animBg="1"/>
      <p:bldP spid="16" grpId="3" animBg="1"/>
      <p:bldP spid="23" grpId="0" animBg="1"/>
      <p:bldP spid="23" grpId="1" animBg="1"/>
      <p:bldP spid="23" grpId="2" animBg="1"/>
      <p:bldP spid="6" grpId="0"/>
      <p:bldP spid="19" grpId="0" animBg="1"/>
      <p:bldP spid="22" grpId="0" animBg="1"/>
      <p:bldP spid="22" grpId="1" animBg="1"/>
      <p:bldP spid="22" grpId="2" animBg="1"/>
      <p:bldP spid="20" grpId="0" animBg="1"/>
      <p:bldP spid="20" grpId="1" animBg="1"/>
      <p:bldP spid="20"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Composition</a:t>
            </a:r>
            <a:endParaRPr lang="en-CA" dirty="0"/>
          </a:p>
        </p:txBody>
      </p:sp>
      <p:sp>
        <p:nvSpPr>
          <p:cNvPr id="3" name="Slide Number Placeholder 2"/>
          <p:cNvSpPr>
            <a:spLocks noGrp="1"/>
          </p:cNvSpPr>
          <p:nvPr>
            <p:ph type="sldNum" sz="quarter" idx="12"/>
          </p:nvPr>
        </p:nvSpPr>
        <p:spPr/>
        <p:txBody>
          <a:bodyPr/>
          <a:lstStyle/>
          <a:p>
            <a:fld id="{74018F90-C82C-4DA4-8652-CDFFD716813C}" type="slidenum">
              <a:rPr lang="en-US" smtClean="0"/>
              <a:t>29</a:t>
            </a:fld>
            <a:endParaRPr lang="en-US"/>
          </a:p>
        </p:txBody>
      </p:sp>
      <p:sp>
        <p:nvSpPr>
          <p:cNvPr id="13" name="Hypervisor Rectangle" hidden="1"/>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28" name="VM A Rectangle"/>
          <p:cNvSpPr/>
          <p:nvPr/>
        </p:nvSpPr>
        <p:spPr>
          <a:xfrm>
            <a:off x="6238787" y="2133600"/>
            <a:ext cx="1752600" cy="970359"/>
          </a:xfrm>
          <a:prstGeom prst="roundRect">
            <a:avLst>
              <a:gd name="adj" fmla="val 10257"/>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VM</a:t>
            </a:r>
            <a:endParaRPr lang="en-US" sz="1600" dirty="0">
              <a:solidFill>
                <a:schemeClr val="tx1"/>
              </a:solidFill>
            </a:endParaRPr>
          </a:p>
        </p:txBody>
      </p:sp>
      <p:sp>
        <p:nvSpPr>
          <p:cNvPr id="30" name="VM B Rectangle"/>
          <p:cNvSpPr/>
          <p:nvPr/>
        </p:nvSpPr>
        <p:spPr>
          <a:xfrm>
            <a:off x="6238787" y="3657601"/>
            <a:ext cx="1752600" cy="903684"/>
          </a:xfrm>
          <a:prstGeom prst="roundRect">
            <a:avLst>
              <a:gd name="adj" fmla="val 10257"/>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VM</a:t>
            </a:r>
            <a:endParaRPr lang="en-US" sz="1600" dirty="0">
              <a:solidFill>
                <a:schemeClr val="tx1"/>
              </a:solidFill>
            </a:endParaRPr>
          </a:p>
        </p:txBody>
      </p:sp>
      <p:sp>
        <p:nvSpPr>
          <p:cNvPr id="27" name="XenStore Rectangle" hidden="1"/>
          <p:cNvSpPr/>
          <p:nvPr/>
        </p:nvSpPr>
        <p:spPr>
          <a:xfrm>
            <a:off x="1146274" y="3074424"/>
            <a:ext cx="4171867" cy="615326"/>
          </a:xfrm>
          <a:prstGeom prst="roundRect">
            <a:avLst/>
          </a:prstGeom>
          <a:solidFill>
            <a:srgbClr val="CFCFF6"/>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XenStore</a:t>
            </a:r>
            <a:endParaRPr lang="en-US" dirty="0">
              <a:solidFill>
                <a:schemeClr val="tx1"/>
              </a:solidFill>
            </a:endParaRPr>
          </a:p>
        </p:txBody>
      </p:sp>
      <p:sp>
        <p:nvSpPr>
          <p:cNvPr id="10" name="XS-State Rectangle"/>
          <p:cNvSpPr/>
          <p:nvPr/>
        </p:nvSpPr>
        <p:spPr>
          <a:xfrm>
            <a:off x="1146275" y="3074680"/>
            <a:ext cx="1867725" cy="615070"/>
          </a:xfrm>
          <a:prstGeom prst="roundRect">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XenStore</a:t>
            </a:r>
            <a:r>
              <a:rPr lang="en-US" dirty="0" smtClean="0">
                <a:solidFill>
                  <a:schemeClr val="tx1"/>
                </a:solidFill>
              </a:rPr>
              <a:t>-State</a:t>
            </a:r>
            <a:endParaRPr lang="en-US" sz="1700" dirty="0">
              <a:solidFill>
                <a:schemeClr val="tx1"/>
              </a:solidFill>
            </a:endParaRPr>
          </a:p>
        </p:txBody>
      </p:sp>
      <p:sp>
        <p:nvSpPr>
          <p:cNvPr id="11" name="XS-Logic Rectangle"/>
          <p:cNvSpPr/>
          <p:nvPr/>
        </p:nvSpPr>
        <p:spPr>
          <a:xfrm>
            <a:off x="3450417" y="3074681"/>
            <a:ext cx="1867725" cy="615069"/>
          </a:xfrm>
          <a:prstGeom prst="roundRect">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smtClean="0">
                <a:solidFill>
                  <a:schemeClr val="tx1"/>
                </a:solidFill>
              </a:rPr>
              <a:t>XenStore</a:t>
            </a:r>
            <a:r>
              <a:rPr lang="en-US" sz="1700" dirty="0" smtClean="0">
                <a:solidFill>
                  <a:schemeClr val="tx1"/>
                </a:solidFill>
              </a:rPr>
              <a:t>-Logic</a:t>
            </a:r>
            <a:endParaRPr lang="en-US" sz="1700" dirty="0">
              <a:solidFill>
                <a:schemeClr val="tx1"/>
              </a:solidFill>
            </a:endParaRPr>
          </a:p>
        </p:txBody>
      </p:sp>
      <p:cxnSp>
        <p:nvCxnSpPr>
          <p:cNvPr id="36" name="A Arrow"/>
          <p:cNvCxnSpPr>
            <a:endCxn id="28" idx="1"/>
          </p:cNvCxnSpPr>
          <p:nvPr/>
        </p:nvCxnSpPr>
        <p:spPr>
          <a:xfrm flipV="1">
            <a:off x="5318142" y="2618780"/>
            <a:ext cx="920645" cy="64710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B Arrow"/>
          <p:cNvCxnSpPr>
            <a:endCxn id="30" idx="1"/>
          </p:cNvCxnSpPr>
          <p:nvPr/>
        </p:nvCxnSpPr>
        <p:spPr>
          <a:xfrm>
            <a:off x="5318142" y="3493407"/>
            <a:ext cx="920645" cy="61603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XS Arrow"/>
          <p:cNvCxnSpPr>
            <a:stCxn id="10" idx="3"/>
            <a:endCxn id="11" idx="1"/>
          </p:cNvCxnSpPr>
          <p:nvPr/>
        </p:nvCxnSpPr>
        <p:spPr>
          <a:xfrm>
            <a:off x="3014000" y="3382215"/>
            <a:ext cx="436417" cy="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 name="Request Rectangle"/>
          <p:cNvSpPr/>
          <p:nvPr/>
        </p:nvSpPr>
        <p:spPr>
          <a:xfrm>
            <a:off x="4800601" y="47244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I’ve </a:t>
            </a:r>
            <a:r>
              <a:rPr lang="en-CA" dirty="0" smtClean="0"/>
              <a:t>enabled </a:t>
            </a:r>
            <a:r>
              <a:rPr lang="en-CA" dirty="0"/>
              <a:t>the network driver to map page 0xDEADBEEF</a:t>
            </a:r>
          </a:p>
        </p:txBody>
      </p:sp>
      <p:sp>
        <p:nvSpPr>
          <p:cNvPr id="24" name="Request Packet"/>
          <p:cNvSpPr/>
          <p:nvPr/>
        </p:nvSpPr>
        <p:spPr>
          <a:xfrm>
            <a:off x="6300000" y="3957043"/>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K Rectangle"/>
          <p:cNvSpPr/>
          <p:nvPr/>
        </p:nvSpPr>
        <p:spPr>
          <a:xfrm>
            <a:off x="3208772" y="2618779"/>
            <a:ext cx="81716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OK</a:t>
            </a:r>
            <a:endParaRPr lang="en-CA" dirty="0"/>
          </a:p>
        </p:txBody>
      </p:sp>
      <p:sp>
        <p:nvSpPr>
          <p:cNvPr id="23" name="OK Packet"/>
          <p:cNvSpPr/>
          <p:nvPr/>
        </p:nvSpPr>
        <p:spPr>
          <a:xfrm>
            <a:off x="4897839" y="3229815"/>
            <a:ext cx="3048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State TextBox"/>
          <p:cNvSpPr txBox="1"/>
          <p:nvPr/>
        </p:nvSpPr>
        <p:spPr>
          <a:xfrm>
            <a:off x="1315357" y="3977515"/>
            <a:ext cx="2991012" cy="338554"/>
          </a:xfrm>
          <a:prstGeom prst="rect">
            <a:avLst/>
          </a:prstGeom>
          <a:noFill/>
        </p:spPr>
        <p:txBody>
          <a:bodyPr wrap="none" rtlCol="0">
            <a:spAutoFit/>
          </a:bodyPr>
          <a:lstStyle/>
          <a:p>
            <a:r>
              <a:rPr lang="en-CA" sz="1600" dirty="0"/>
              <a:t>B</a:t>
            </a:r>
            <a:r>
              <a:rPr lang="en-CA" sz="1600" dirty="0" smtClean="0"/>
              <a:t>: Network can map 0xDEADBEEF</a:t>
            </a:r>
            <a:endParaRPr lang="en-CA" sz="1600" dirty="0"/>
          </a:p>
        </p:txBody>
      </p:sp>
      <p:sp>
        <p:nvSpPr>
          <p:cNvPr id="19" name="Pwnd Rectangle"/>
          <p:cNvSpPr/>
          <p:nvPr/>
        </p:nvSpPr>
        <p:spPr>
          <a:xfrm>
            <a:off x="4800601" y="4724400"/>
            <a:ext cx="3124199"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smtClean="0"/>
              <a:t>I’ve enabled 0xPWND</a:t>
            </a:r>
            <a:endParaRPr lang="en-CA" dirty="0"/>
          </a:p>
        </p:txBody>
      </p:sp>
      <p:sp>
        <p:nvSpPr>
          <p:cNvPr id="22" name="Pwnd Packet"/>
          <p:cNvSpPr/>
          <p:nvPr/>
        </p:nvSpPr>
        <p:spPr>
          <a:xfrm>
            <a:off x="6300000" y="3957043"/>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Pwnd2 Rectangle"/>
          <p:cNvSpPr/>
          <p:nvPr/>
        </p:nvSpPr>
        <p:spPr>
          <a:xfrm>
            <a:off x="1575564" y="4724400"/>
            <a:ext cx="3026961"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smtClean="0"/>
              <a:t>A: Please shut me down</a:t>
            </a:r>
            <a:endParaRPr lang="en-CA" dirty="0"/>
          </a:p>
        </p:txBody>
      </p:sp>
      <p:sp>
        <p:nvSpPr>
          <p:cNvPr id="21" name="Pwnd2 Packet"/>
          <p:cNvSpPr/>
          <p:nvPr/>
        </p:nvSpPr>
        <p:spPr>
          <a:xfrm>
            <a:off x="6300000" y="3957043"/>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5" name="Pwnd3 Packet"/>
          <p:cNvSpPr/>
          <p:nvPr/>
        </p:nvSpPr>
        <p:spPr>
          <a:xfrm>
            <a:off x="3505200" y="3229815"/>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6" name="OK Packet"/>
          <p:cNvSpPr/>
          <p:nvPr/>
        </p:nvSpPr>
        <p:spPr>
          <a:xfrm>
            <a:off x="4897839" y="3229816"/>
            <a:ext cx="3048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9" name="State2 TextBox"/>
          <p:cNvSpPr txBox="1"/>
          <p:nvPr/>
        </p:nvSpPr>
        <p:spPr>
          <a:xfrm>
            <a:off x="1315357" y="4222731"/>
            <a:ext cx="2179571" cy="338554"/>
          </a:xfrm>
          <a:prstGeom prst="rect">
            <a:avLst/>
          </a:prstGeom>
          <a:noFill/>
        </p:spPr>
        <p:txBody>
          <a:bodyPr wrap="none" rtlCol="0">
            <a:spAutoFit/>
          </a:bodyPr>
          <a:lstStyle/>
          <a:p>
            <a:r>
              <a:rPr lang="en-CA" sz="1600" dirty="0" smtClean="0"/>
              <a:t>A: Please shut me down</a:t>
            </a:r>
            <a:endParaRPr lang="en-CA" sz="1600" dirty="0"/>
          </a:p>
        </p:txBody>
      </p:sp>
    </p:spTree>
    <p:extLst>
      <p:ext uri="{BB962C8B-B14F-4D97-AF65-F5344CB8AC3E}">
        <p14:creationId xmlns:p14="http://schemas.microsoft.com/office/powerpoint/2010/main" val="373913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8.33333E-7 4.44444E-6 L -0.02344 4.44444E-6 L -0.14236 -0.10625 L -0.1533 -0.10625 " pathEditMode="relative" rAng="0" ptsTypes="AAAA">
                                      <p:cBhvr>
                                        <p:cTn id="14" dur="2000" fill="hold"/>
                                        <p:tgtEl>
                                          <p:spTgt spid="24"/>
                                        </p:tgtEl>
                                        <p:attrNameLst>
                                          <p:attrName>ppt_x</p:attrName>
                                          <p:attrName>ppt_y</p:attrName>
                                        </p:attrNameLst>
                                      </p:cBhvr>
                                      <p:rCtr x="-7674" y="-5324"/>
                                    </p:animMotion>
                                  </p:childTnLst>
                                </p:cTn>
                              </p:par>
                            </p:childTnLst>
                          </p:cTn>
                        </p:par>
                        <p:par>
                          <p:cTn id="15" fill="hold">
                            <p:stCondLst>
                              <p:cond delay="2000"/>
                            </p:stCondLst>
                            <p:childTnLst>
                              <p:par>
                                <p:cTn id="16" presetID="35" presetClass="path" presetSubtype="0" accel="50000" decel="50000" fill="hold" grpId="3" nodeType="afterEffect">
                                  <p:stCondLst>
                                    <p:cond delay="0"/>
                                  </p:stCondLst>
                                  <p:childTnLst>
                                    <p:animMotion origin="layout" path="M -0.1533 -0.10622 L -0.43073 -0.10622 " pathEditMode="relative" rAng="0" ptsTypes="AA">
                                      <p:cBhvr>
                                        <p:cTn id="17" dur="2000" fill="hold"/>
                                        <p:tgtEl>
                                          <p:spTgt spid="24"/>
                                        </p:tgtEl>
                                        <p:attrNameLst>
                                          <p:attrName>ppt_x</p:attrName>
                                          <p:attrName>ppt_y</p:attrName>
                                        </p:attrNameLst>
                                      </p:cBhvr>
                                      <p:rCtr x="-13872" y="0"/>
                                    </p:animMotion>
                                  </p:childTnLst>
                                </p:cTn>
                              </p:par>
                            </p:childTnLst>
                          </p:cTn>
                        </p:par>
                        <p:par>
                          <p:cTn id="18" fill="hold">
                            <p:stCondLst>
                              <p:cond delay="4000"/>
                            </p:stCondLst>
                            <p:childTnLst>
                              <p:par>
                                <p:cTn id="19" presetID="10" presetClass="exit" presetSubtype="0" fill="hold" grpId="2" nodeType="after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0" presetClass="path" presetSubtype="0" accel="50000" decel="50000" fill="hold" grpId="2" nodeType="withEffect">
                                  <p:stCondLst>
                                    <p:cond delay="0"/>
                                  </p:stCondLst>
                                  <p:childTnLst>
                                    <p:animMotion origin="layout" path="M 3.05556E-6 2.96296E-6 L 0.01059 -0.00023 L 0.13003 0.10578 L 0.15347 0.10578 " pathEditMode="relative" rAng="0" ptsTypes="AAAA">
                                      <p:cBhvr>
                                        <p:cTn id="34" dur="2000" fill="hold"/>
                                        <p:tgtEl>
                                          <p:spTgt spid="23"/>
                                        </p:tgtEl>
                                        <p:attrNameLst>
                                          <p:attrName>ppt_x</p:attrName>
                                          <p:attrName>ppt_y</p:attrName>
                                        </p:attrNameLst>
                                      </p:cBhvr>
                                      <p:rCtr x="7674" y="5278"/>
                                    </p:animMotion>
                                  </p:childTnLst>
                                </p:cTn>
                              </p:par>
                            </p:childTnLst>
                          </p:cTn>
                        </p:par>
                        <p:par>
                          <p:cTn id="35" fill="hold">
                            <p:stCondLst>
                              <p:cond delay="7000"/>
                            </p:stCondLst>
                            <p:childTnLst>
                              <p:par>
                                <p:cTn id="36" presetID="10" presetClass="exit" presetSubtype="0" fill="hold" grpId="1" nodeType="after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par>
                          <p:cTn id="39" fill="hold">
                            <p:stCondLst>
                              <p:cond delay="7500"/>
                            </p:stCondLst>
                            <p:childTnLst>
                              <p:par>
                                <p:cTn id="40" presetID="10" presetClass="exit" presetSubtype="0" fill="hold" grpId="1" nodeType="after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700"/>
                                        <p:tgtEl>
                                          <p:spTgt spid="11"/>
                                        </p:tgtEl>
                                      </p:cBhvr>
                                    </p:animEffect>
                                    <p:set>
                                      <p:cBhvr>
                                        <p:cTn id="50" dur="1" fill="hold">
                                          <p:stCondLst>
                                            <p:cond delay="699"/>
                                          </p:stCondLst>
                                        </p:cTn>
                                        <p:tgtEl>
                                          <p:spTgt spid="11"/>
                                        </p:tgtEl>
                                        <p:attrNameLst>
                                          <p:attrName>style.visibility</p:attrName>
                                        </p:attrNameLst>
                                      </p:cBhvr>
                                      <p:to>
                                        <p:strVal val="hidden"/>
                                      </p:to>
                                    </p:set>
                                  </p:childTnLst>
                                </p:cTn>
                              </p:par>
                            </p:childTnLst>
                          </p:cTn>
                        </p:par>
                        <p:par>
                          <p:cTn id="51" fill="hold">
                            <p:stCondLst>
                              <p:cond delay="700"/>
                            </p:stCondLst>
                            <p:childTnLst>
                              <p:par>
                                <p:cTn id="52" presetID="10" presetClass="entr" presetSubtype="0" fill="hold" grpId="1" nodeType="afterEffect">
                                  <p:stCondLst>
                                    <p:cond delay="30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7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0.00035 -0.00047 L -0.02448 -0.0007 L -0.14288 -0.10625 L -0.1533 -0.10625 " pathEditMode="relative" rAng="0" ptsTypes="AAAA">
                                      <p:cBhvr>
                                        <p:cTn id="66" dur="2000" fill="hold"/>
                                        <p:tgtEl>
                                          <p:spTgt spid="22"/>
                                        </p:tgtEl>
                                        <p:attrNameLst>
                                          <p:attrName>ppt_x</p:attrName>
                                          <p:attrName>ppt_y</p:attrName>
                                        </p:attrNameLst>
                                      </p:cBhvr>
                                      <p:rCtr x="-7656" y="-5301"/>
                                    </p:animMotion>
                                  </p:childTnLst>
                                </p:cTn>
                              </p:par>
                            </p:childTnLst>
                          </p:cTn>
                        </p:par>
                        <p:par>
                          <p:cTn id="67" fill="hold">
                            <p:stCondLst>
                              <p:cond delay="2000"/>
                            </p:stCondLst>
                            <p:childTnLst>
                              <p:par>
                                <p:cTn id="68" presetID="10" presetClass="exit" presetSubtype="0" fill="hold" grpId="2" nodeType="after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 presetClass="emph" presetSubtype="2" fill="hold" nodeType="withEffect">
                                  <p:stCondLst>
                                    <p:cond delay="0"/>
                                  </p:stCondLst>
                                  <p:childTnLst>
                                    <p:animClr clrSpc="rgb" dir="cw">
                                      <p:cBhvr>
                                        <p:cTn id="72" dur="1000" fill="hold"/>
                                        <p:tgtEl>
                                          <p:spTgt spid="27"/>
                                        </p:tgtEl>
                                        <p:attrNameLst>
                                          <p:attrName>fillcolor</p:attrName>
                                        </p:attrNameLst>
                                      </p:cBhvr>
                                      <p:to>
                                        <a:schemeClr val="accent2"/>
                                      </p:to>
                                    </p:animClr>
                                    <p:set>
                                      <p:cBhvr>
                                        <p:cTn id="73" dur="1000" fill="hold"/>
                                        <p:tgtEl>
                                          <p:spTgt spid="27"/>
                                        </p:tgtEl>
                                        <p:attrNameLst>
                                          <p:attrName>fill.type</p:attrName>
                                        </p:attrNameLst>
                                      </p:cBhvr>
                                      <p:to>
                                        <p:strVal val="solid"/>
                                      </p:to>
                                    </p:set>
                                    <p:set>
                                      <p:cBhvr>
                                        <p:cTn id="74" dur="1000" fill="hold"/>
                                        <p:tgtEl>
                                          <p:spTgt spid="27"/>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1000" fill="hold"/>
                                        <p:tgtEl>
                                          <p:spTgt spid="11"/>
                                        </p:tgtEl>
                                        <p:attrNameLst>
                                          <p:attrName>fillcolor</p:attrName>
                                        </p:attrNameLst>
                                      </p:cBhvr>
                                      <p:to>
                                        <a:schemeClr val="accent2"/>
                                      </p:to>
                                    </p:animClr>
                                    <p:set>
                                      <p:cBhvr>
                                        <p:cTn id="77" dur="1000" fill="hold"/>
                                        <p:tgtEl>
                                          <p:spTgt spid="11"/>
                                        </p:tgtEl>
                                        <p:attrNameLst>
                                          <p:attrName>fill.type</p:attrName>
                                        </p:attrNameLst>
                                      </p:cBhvr>
                                      <p:to>
                                        <p:strVal val="solid"/>
                                      </p:to>
                                    </p:set>
                                    <p:set>
                                      <p:cBhvr>
                                        <p:cTn id="78" dur="1000" fill="hold"/>
                                        <p:tgtEl>
                                          <p:spTgt spid="11"/>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2"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0" presetClass="path" presetSubtype="0" accel="50000" decel="50000" fill="hold" grpId="2" nodeType="withEffect">
                                  <p:stCondLst>
                                    <p:cond delay="0"/>
                                  </p:stCondLst>
                                  <p:childTnLst>
                                    <p:animMotion origin="layout" path="M 3.05556E-6 2.96296E-6 L 0.01059 -0.00023 L 0.13003 0.10578 L 0.15347 0.10578 " pathEditMode="relative" rAng="0" ptsTypes="AAAA">
                                      <p:cBhvr>
                                        <p:cTn id="89" dur="2000" fill="hold"/>
                                        <p:tgtEl>
                                          <p:spTgt spid="26"/>
                                        </p:tgtEl>
                                        <p:attrNameLst>
                                          <p:attrName>ppt_x</p:attrName>
                                          <p:attrName>ppt_y</p:attrName>
                                        </p:attrNameLst>
                                      </p:cBhvr>
                                      <p:rCtr x="7674" y="5278"/>
                                    </p:animMotion>
                                  </p:childTnLst>
                                </p:cTn>
                              </p:par>
                            </p:childTnLst>
                          </p:cTn>
                        </p:par>
                        <p:par>
                          <p:cTn id="90" fill="hold">
                            <p:stCondLst>
                              <p:cond delay="2500"/>
                            </p:stCondLst>
                            <p:childTnLst>
                              <p:par>
                                <p:cTn id="91" presetID="10" presetClass="exit" presetSubtype="0" fill="hold" grpId="1" nodeType="afterEffect">
                                  <p:stCondLst>
                                    <p:cond delay="0"/>
                                  </p:stCondLst>
                                  <p:childTnLst>
                                    <p:animEffect transition="out" filter="fade">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childTnLst>
                          </p:cTn>
                        </p:par>
                        <p:par>
                          <p:cTn id="94" fill="hold">
                            <p:stCondLst>
                              <p:cond delay="3000"/>
                            </p:stCondLst>
                            <p:childTnLst>
                              <p:par>
                                <p:cTn id="95" presetID="10" presetClass="exit" presetSubtype="0" fill="hold" grpId="3" nodeType="after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childTnLst>
                          </p:cTn>
                        </p:par>
                        <p:par>
                          <p:cTn id="101" fill="hold">
                            <p:stCondLst>
                              <p:cond delay="3500"/>
                            </p:stCondLst>
                            <p:childTnLst>
                              <p:par>
                                <p:cTn id="102" presetID="10" presetClass="exit" presetSubtype="0" fill="hold" grpId="2" nodeType="afterEffect">
                                  <p:stCondLst>
                                    <p:cond delay="0"/>
                                  </p:stCondLst>
                                  <p:childTnLst>
                                    <p:animEffect transition="out" filter="fade">
                                      <p:cBhvr>
                                        <p:cTn id="103" dur="700"/>
                                        <p:tgtEl>
                                          <p:spTgt spid="11"/>
                                        </p:tgtEl>
                                      </p:cBhvr>
                                    </p:animEffect>
                                    <p:set>
                                      <p:cBhvr>
                                        <p:cTn id="104" dur="1" fill="hold">
                                          <p:stCondLst>
                                            <p:cond delay="699"/>
                                          </p:stCondLst>
                                        </p:cTn>
                                        <p:tgtEl>
                                          <p:spTgt spid="11"/>
                                        </p:tgtEl>
                                        <p:attrNameLst>
                                          <p:attrName>style.visibility</p:attrName>
                                        </p:attrNameLst>
                                      </p:cBhvr>
                                      <p:to>
                                        <p:strVal val="hidden"/>
                                      </p:to>
                                    </p:set>
                                  </p:childTnLst>
                                </p:cTn>
                              </p:par>
                            </p:childTnLst>
                          </p:cTn>
                        </p:par>
                        <p:par>
                          <p:cTn id="105" fill="hold">
                            <p:stCondLst>
                              <p:cond delay="4200"/>
                            </p:stCondLst>
                            <p:childTnLst>
                              <p:par>
                                <p:cTn id="106" presetID="1" presetClass="emph" presetSubtype="2" fill="hold" nodeType="afterEffect">
                                  <p:stCondLst>
                                    <p:cond delay="0"/>
                                  </p:stCondLst>
                                  <p:childTnLst>
                                    <p:animClr clrSpc="rgb" dir="cw">
                                      <p:cBhvr>
                                        <p:cTn id="107" dur="100" fill="hold"/>
                                        <p:tgtEl>
                                          <p:spTgt spid="11"/>
                                        </p:tgtEl>
                                        <p:attrNameLst>
                                          <p:attrName>fillcolor</p:attrName>
                                        </p:attrNameLst>
                                      </p:cBhvr>
                                      <p:to>
                                        <a:srgbClr val="4BACC6"/>
                                      </p:to>
                                    </p:animClr>
                                    <p:set>
                                      <p:cBhvr>
                                        <p:cTn id="108" dur="100" fill="hold"/>
                                        <p:tgtEl>
                                          <p:spTgt spid="11"/>
                                        </p:tgtEl>
                                        <p:attrNameLst>
                                          <p:attrName>fill.type</p:attrName>
                                        </p:attrNameLst>
                                      </p:cBhvr>
                                      <p:to>
                                        <p:strVal val="solid"/>
                                      </p:to>
                                    </p:set>
                                    <p:set>
                                      <p:cBhvr>
                                        <p:cTn id="109" dur="100" fill="hold"/>
                                        <p:tgtEl>
                                          <p:spTgt spid="11"/>
                                        </p:tgtEl>
                                        <p:attrNameLst>
                                          <p:attrName>fill.on</p:attrName>
                                        </p:attrNameLst>
                                      </p:cBhvr>
                                      <p:to>
                                        <p:strVal val="true"/>
                                      </p:to>
                                    </p:set>
                                  </p:childTnLst>
                                </p:cTn>
                              </p:par>
                            </p:childTnLst>
                          </p:cTn>
                        </p:par>
                        <p:par>
                          <p:cTn id="110" fill="hold">
                            <p:stCondLst>
                              <p:cond delay="4300"/>
                            </p:stCondLst>
                            <p:childTnLst>
                              <p:par>
                                <p:cTn id="111" presetID="10" presetClass="entr" presetSubtype="0" fill="hold" grpId="3" nodeType="afterEffect">
                                  <p:stCondLst>
                                    <p:cond delay="20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700"/>
                                        <p:tgtEl>
                                          <p:spTgt spid="1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2" nodeType="click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500"/>
                                        <p:tgtEl>
                                          <p:spTgt spid="1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5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0" presetClass="path" presetSubtype="0" accel="50000" decel="50000" fill="hold" grpId="1" nodeType="clickEffect">
                                  <p:stCondLst>
                                    <p:cond delay="0"/>
                                  </p:stCondLst>
                                  <p:childTnLst>
                                    <p:animMotion origin="layout" path="M -0.00035 -0.00047 L -0.02448 -0.0007 L -0.14288 -0.10625 L -0.1533 -0.10625 " pathEditMode="relative" rAng="0" ptsTypes="AAAA">
                                      <p:cBhvr>
                                        <p:cTn id="125" dur="2000" fill="hold"/>
                                        <p:tgtEl>
                                          <p:spTgt spid="21"/>
                                        </p:tgtEl>
                                        <p:attrNameLst>
                                          <p:attrName>ppt_x</p:attrName>
                                          <p:attrName>ppt_y</p:attrName>
                                        </p:attrNameLst>
                                      </p:cBhvr>
                                      <p:rCtr x="-7656" y="-5301"/>
                                    </p:animMotion>
                                  </p:childTnLst>
                                </p:cTn>
                              </p:par>
                            </p:childTnLst>
                          </p:cTn>
                        </p:par>
                        <p:par>
                          <p:cTn id="126" fill="hold">
                            <p:stCondLst>
                              <p:cond delay="2000"/>
                            </p:stCondLst>
                            <p:childTnLst>
                              <p:par>
                                <p:cTn id="127" presetID="10" presetClass="exit" presetSubtype="0" fill="hold" grpId="2" nodeType="afterEffect">
                                  <p:stCondLst>
                                    <p:cond delay="0"/>
                                  </p:stCondLst>
                                  <p:childTnLst>
                                    <p:animEffect transition="out" filter="fade">
                                      <p:cBhvr>
                                        <p:cTn id="128" dur="500"/>
                                        <p:tgtEl>
                                          <p:spTgt spid="21"/>
                                        </p:tgtEl>
                                      </p:cBhvr>
                                    </p:animEffect>
                                    <p:set>
                                      <p:cBhvr>
                                        <p:cTn id="129" dur="1" fill="hold">
                                          <p:stCondLst>
                                            <p:cond delay="499"/>
                                          </p:stCondLst>
                                        </p:cTn>
                                        <p:tgtEl>
                                          <p:spTgt spid="21"/>
                                        </p:tgtEl>
                                        <p:attrNameLst>
                                          <p:attrName>style.visibility</p:attrName>
                                        </p:attrNameLst>
                                      </p:cBhvr>
                                      <p:to>
                                        <p:strVal val="hidden"/>
                                      </p:to>
                                    </p:set>
                                  </p:childTnLst>
                                </p:cTn>
                              </p:par>
                              <p:par>
                                <p:cTn id="130" presetID="1" presetClass="emph" presetSubtype="2" fill="hold" nodeType="withEffect">
                                  <p:stCondLst>
                                    <p:cond delay="0"/>
                                  </p:stCondLst>
                                  <p:childTnLst>
                                    <p:animClr clrSpc="rgb" dir="cw">
                                      <p:cBhvr>
                                        <p:cTn id="131" dur="1000" fill="hold"/>
                                        <p:tgtEl>
                                          <p:spTgt spid="11"/>
                                        </p:tgtEl>
                                        <p:attrNameLst>
                                          <p:attrName>fillcolor</p:attrName>
                                        </p:attrNameLst>
                                      </p:cBhvr>
                                      <p:to>
                                        <a:schemeClr val="accent2"/>
                                      </p:to>
                                    </p:animClr>
                                    <p:set>
                                      <p:cBhvr>
                                        <p:cTn id="132" dur="1000" fill="hold"/>
                                        <p:tgtEl>
                                          <p:spTgt spid="11"/>
                                        </p:tgtEl>
                                        <p:attrNameLst>
                                          <p:attrName>fill.type</p:attrName>
                                        </p:attrNameLst>
                                      </p:cBhvr>
                                      <p:to>
                                        <p:strVal val="solid"/>
                                      </p:to>
                                    </p:set>
                                    <p:set>
                                      <p:cBhvr>
                                        <p:cTn id="133" dur="1000" fill="hold"/>
                                        <p:tgtEl>
                                          <p:spTgt spid="11"/>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500"/>
                                        <p:tgtEl>
                                          <p:spTgt spid="2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fade">
                                      <p:cBhvr>
                                        <p:cTn id="141" dur="500"/>
                                        <p:tgtEl>
                                          <p:spTgt spid="25"/>
                                        </p:tgtEl>
                                      </p:cBhvr>
                                    </p:animEffect>
                                  </p:childTnLst>
                                </p:cTn>
                              </p:par>
                            </p:childTnLst>
                          </p:cTn>
                        </p:par>
                        <p:par>
                          <p:cTn id="142" fill="hold">
                            <p:stCondLst>
                              <p:cond delay="500"/>
                            </p:stCondLst>
                            <p:childTnLst>
                              <p:par>
                                <p:cTn id="143" presetID="35" presetClass="path" presetSubtype="0" accel="50000" decel="50000" fill="hold" grpId="3" nodeType="afterEffect">
                                  <p:stCondLst>
                                    <p:cond delay="0"/>
                                  </p:stCondLst>
                                  <p:childTnLst>
                                    <p:animMotion origin="layout" path="M 0 4.25364E-6 L -0.125 4.25364E-6 " pathEditMode="relative" rAng="0" ptsTypes="AA">
                                      <p:cBhvr>
                                        <p:cTn id="144" dur="2000" fill="hold"/>
                                        <p:tgtEl>
                                          <p:spTgt spid="25"/>
                                        </p:tgtEl>
                                        <p:attrNameLst>
                                          <p:attrName>ppt_x</p:attrName>
                                          <p:attrName>ppt_y</p:attrName>
                                        </p:attrNameLst>
                                      </p:cBhvr>
                                      <p:rCtr x="-6250" y="0"/>
                                    </p:animMotion>
                                  </p:childTnLst>
                                </p:cTn>
                              </p:par>
                            </p:childTnLst>
                          </p:cTn>
                        </p:par>
                        <p:par>
                          <p:cTn id="145" fill="hold">
                            <p:stCondLst>
                              <p:cond delay="2500"/>
                            </p:stCondLst>
                            <p:childTnLst>
                              <p:par>
                                <p:cTn id="146" presetID="10" presetClass="exit" presetSubtype="0" fill="hold" grpId="2" nodeType="afterEffect">
                                  <p:stCondLst>
                                    <p:cond delay="0"/>
                                  </p:stCondLst>
                                  <p:childTnLst>
                                    <p:animEffect transition="out" filter="fade">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Effect transition="in" filter="fade">
                                      <p:cBhvr>
                                        <p:cTn id="151" dur="500"/>
                                        <p:tgtEl>
                                          <p:spTgt spid="29"/>
                                        </p:tgtEl>
                                      </p:cBhvr>
                                    </p:animEffect>
                                  </p:childTnLst>
                                </p:cTn>
                              </p:par>
                              <p:par>
                                <p:cTn id="152" presetID="1" presetClass="emph" presetSubtype="2" fill="hold" nodeType="withEffect">
                                  <p:stCondLst>
                                    <p:cond delay="0"/>
                                  </p:stCondLst>
                                  <p:childTnLst>
                                    <p:animClr clrSpc="rgb" dir="cw">
                                      <p:cBhvr>
                                        <p:cTn id="153" dur="900" fill="hold"/>
                                        <p:tgtEl>
                                          <p:spTgt spid="10"/>
                                        </p:tgtEl>
                                        <p:attrNameLst>
                                          <p:attrName>fillcolor</p:attrName>
                                        </p:attrNameLst>
                                      </p:cBhvr>
                                      <p:to>
                                        <a:schemeClr val="accent2"/>
                                      </p:to>
                                    </p:animClr>
                                    <p:set>
                                      <p:cBhvr>
                                        <p:cTn id="154" dur="900" fill="hold"/>
                                        <p:tgtEl>
                                          <p:spTgt spid="10"/>
                                        </p:tgtEl>
                                        <p:attrNameLst>
                                          <p:attrName>fill.type</p:attrName>
                                        </p:attrNameLst>
                                      </p:cBhvr>
                                      <p:to>
                                        <p:strVal val="solid"/>
                                      </p:to>
                                    </p:set>
                                    <p:set>
                                      <p:cBhvr>
                                        <p:cTn id="155" dur="9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4" grpId="0" animBg="1"/>
      <p:bldP spid="4" grpId="1" animBg="1"/>
      <p:bldP spid="24" grpId="0" animBg="1"/>
      <p:bldP spid="24" grpId="1" animBg="1"/>
      <p:bldP spid="24" grpId="2" animBg="1"/>
      <p:bldP spid="24" grpId="3" animBg="1"/>
      <p:bldP spid="16" grpId="0" animBg="1"/>
      <p:bldP spid="16" grpId="1" animBg="1"/>
      <p:bldP spid="16" grpId="2" animBg="1"/>
      <p:bldP spid="16" grpId="3" animBg="1"/>
      <p:bldP spid="23" grpId="0" animBg="1"/>
      <p:bldP spid="23" grpId="1" animBg="1"/>
      <p:bldP spid="23" grpId="2" animBg="1"/>
      <p:bldP spid="6" grpId="0"/>
      <p:bldP spid="19" grpId="0" animBg="1"/>
      <p:bldP spid="19" grpId="1" animBg="1"/>
      <p:bldP spid="19" grpId="2" animBg="1"/>
      <p:bldP spid="22" grpId="0" animBg="1"/>
      <p:bldP spid="22" grpId="1" animBg="1"/>
      <p:bldP spid="22" grpId="2" animBg="1"/>
      <p:bldP spid="20" grpId="0" animBg="1"/>
      <p:bldP spid="21" grpId="0" animBg="1"/>
      <p:bldP spid="21" grpId="1" animBg="1"/>
      <p:bldP spid="21" grpId="2" animBg="1"/>
      <p:bldP spid="25" grpId="0" animBg="1"/>
      <p:bldP spid="25" grpId="2" animBg="1"/>
      <p:bldP spid="25" grpId="3" animBg="1"/>
      <p:bldP spid="26" grpId="0" animBg="1"/>
      <p:bldP spid="26" grpId="1" animBg="1"/>
      <p:bldP spid="26" grpId="2"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Companies in the Cloud</a:t>
            </a:r>
            <a:br>
              <a:rPr lang="en-CA" dirty="0" smtClean="0"/>
            </a:br>
            <a:r>
              <a:rPr lang="en-CA" sz="2000" dirty="0" smtClean="0"/>
              <a:t>(all these run in EC2 or </a:t>
            </a:r>
            <a:r>
              <a:rPr lang="en-CA" sz="2000" dirty="0" err="1" smtClean="0"/>
              <a:t>Rackspace</a:t>
            </a:r>
            <a:r>
              <a:rPr lang="en-CA" sz="2000" dirty="0" smtClean="0"/>
              <a:t>)</a:t>
            </a:r>
            <a:endParaRPr lang="en-CA" sz="2000" dirty="0"/>
          </a:p>
        </p:txBody>
      </p:sp>
      <p:sp>
        <p:nvSpPr>
          <p:cNvPr id="3" name="Slide Number Placeholder 2"/>
          <p:cNvSpPr>
            <a:spLocks noGrp="1"/>
          </p:cNvSpPr>
          <p:nvPr>
            <p:ph type="sldNum" sz="quarter" idx="12"/>
          </p:nvPr>
        </p:nvSpPr>
        <p:spPr/>
        <p:txBody>
          <a:bodyPr/>
          <a:lstStyle/>
          <a:p>
            <a:fld id="{74018F90-C82C-4DA4-8652-CDFFD716813C}" type="slidenum">
              <a:rPr lang="en-US" smtClean="0"/>
              <a:t>3</a:t>
            </a:fld>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1523810" cy="79047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288" y="1676400"/>
            <a:ext cx="1983350" cy="4131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017" y="2947166"/>
            <a:ext cx="2565985" cy="82568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9730" y="1882999"/>
            <a:ext cx="1428750" cy="78105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0099" y="3268776"/>
            <a:ext cx="1231900" cy="889000"/>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105" y="5194037"/>
            <a:ext cx="1905000" cy="52070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06769" y="3318482"/>
            <a:ext cx="1718259" cy="710212"/>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953" y="3268776"/>
            <a:ext cx="790575" cy="438150"/>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2881" y="2273524"/>
            <a:ext cx="1905000" cy="622300"/>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8200" y="4025750"/>
            <a:ext cx="1905000" cy="584200"/>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4105" y="4307474"/>
            <a:ext cx="1428750" cy="771525"/>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74032" y="4150235"/>
            <a:ext cx="1333686" cy="543001"/>
          </a:xfrm>
          <a:prstGeom prst="rect">
            <a:avLst/>
          </a:prstGeom>
        </p:spPr>
      </p:pic>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30381" y="1676400"/>
            <a:ext cx="1905000" cy="635000"/>
          </a:xfrm>
          <a:prstGeom prst="rect">
            <a:avLst/>
          </a:prstGeom>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22131" y="4526980"/>
            <a:ext cx="1428750" cy="523875"/>
          </a:xfrm>
          <a:prstGeom prst="rect">
            <a:avLst/>
          </a:prstGeom>
        </p:spPr>
      </p:pic>
      <p:pic>
        <p:nvPicPr>
          <p:cNvPr id="34" name="Picture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14494" y="2817070"/>
            <a:ext cx="1428750" cy="371475"/>
          </a:xfrm>
          <a:prstGeom prst="rect">
            <a:avLst/>
          </a:prstGeom>
        </p:spPr>
      </p:pic>
      <p:pic>
        <p:nvPicPr>
          <p:cNvPr id="35" name="Picture 3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6213" y="4521749"/>
            <a:ext cx="1809750" cy="857250"/>
          </a:xfrm>
          <a:prstGeom prst="rect">
            <a:avLst/>
          </a:prstGeom>
        </p:spPr>
      </p:pic>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47387" y="5449670"/>
            <a:ext cx="3082550" cy="349355"/>
          </a:xfrm>
          <a:prstGeom prst="rect">
            <a:avLst/>
          </a:prstGeom>
        </p:spPr>
      </p:pic>
      <p:pic>
        <p:nvPicPr>
          <p:cNvPr id="37" name="Picture 3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57624" y="2472861"/>
            <a:ext cx="1428750" cy="438150"/>
          </a:xfrm>
          <a:prstGeom prst="rect">
            <a:avLst/>
          </a:prstGeom>
        </p:spPr>
      </p:pic>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51992" y="5055816"/>
            <a:ext cx="1928572" cy="398571"/>
          </a:xfrm>
          <a:prstGeom prst="rect">
            <a:avLst/>
          </a:prstGeom>
        </p:spPr>
      </p:pic>
      <p:pic>
        <p:nvPicPr>
          <p:cNvPr id="39" name="Picture 3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9884" y="5690974"/>
            <a:ext cx="2762250" cy="714375"/>
          </a:xfrm>
          <a:prstGeom prst="rect">
            <a:avLst/>
          </a:prstGeom>
        </p:spPr>
      </p:pic>
      <p:pic>
        <p:nvPicPr>
          <p:cNvPr id="40" name="Picture 3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50981" y="2895824"/>
            <a:ext cx="3533775" cy="809625"/>
          </a:xfrm>
          <a:prstGeom prst="rect">
            <a:avLst/>
          </a:prstGeom>
        </p:spPr>
      </p:pic>
      <p:pic>
        <p:nvPicPr>
          <p:cNvPr id="41" name="Picture 4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827299" y="6238661"/>
            <a:ext cx="1428750" cy="333375"/>
          </a:xfrm>
          <a:prstGeom prst="rect">
            <a:avLst/>
          </a:prstGeom>
        </p:spPr>
      </p:pic>
      <p:pic>
        <p:nvPicPr>
          <p:cNvPr id="42" name="Picture 4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98908" y="4263957"/>
            <a:ext cx="1170711" cy="257556"/>
          </a:xfrm>
          <a:prstGeom prst="rect">
            <a:avLst/>
          </a:prstGeom>
        </p:spPr>
      </p:pic>
      <p:pic>
        <p:nvPicPr>
          <p:cNvPr id="43" name="Picture 4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12922" y="3380808"/>
            <a:ext cx="2187444" cy="1084211"/>
          </a:xfrm>
          <a:prstGeom prst="rect">
            <a:avLst/>
          </a:prstGeom>
        </p:spPr>
      </p:pic>
      <p:pic>
        <p:nvPicPr>
          <p:cNvPr id="44" name="Picture 4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314857" y="5923502"/>
            <a:ext cx="1904762" cy="342857"/>
          </a:xfrm>
          <a:prstGeom prst="rect">
            <a:avLst/>
          </a:prstGeom>
        </p:spPr>
      </p:pic>
      <p:pic>
        <p:nvPicPr>
          <p:cNvPr id="45" name="Picture 4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69975" y="5454387"/>
            <a:ext cx="1143000" cy="205740"/>
          </a:xfrm>
          <a:prstGeom prst="rect">
            <a:avLst/>
          </a:prstGeom>
        </p:spPr>
      </p:pic>
      <p:pic>
        <p:nvPicPr>
          <p:cNvPr id="46" name="Picture 4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48113" y="2597011"/>
            <a:ext cx="2134356" cy="597625"/>
          </a:xfrm>
          <a:prstGeom prst="rect">
            <a:avLst/>
          </a:prstGeom>
        </p:spPr>
      </p:pic>
      <p:pic>
        <p:nvPicPr>
          <p:cNvPr id="47" name="Picture 4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933480" y="4907096"/>
            <a:ext cx="1905000" cy="469900"/>
          </a:xfrm>
          <a:prstGeom prst="rect">
            <a:avLst/>
          </a:prstGeom>
        </p:spPr>
      </p:pic>
      <p:pic>
        <p:nvPicPr>
          <p:cNvPr id="48" name="Picture 4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700981" y="4500319"/>
            <a:ext cx="1428750" cy="1038225"/>
          </a:xfrm>
          <a:prstGeom prst="rect">
            <a:avLst/>
          </a:prstGeom>
        </p:spPr>
      </p:pic>
      <p:pic>
        <p:nvPicPr>
          <p:cNvPr id="49" name="Picture 4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06644" y="5898971"/>
            <a:ext cx="1904762" cy="507937"/>
          </a:xfrm>
          <a:prstGeom prst="rect">
            <a:avLst/>
          </a:prstGeom>
        </p:spPr>
      </p:pic>
      <p:pic>
        <p:nvPicPr>
          <p:cNvPr id="50" name="Picture 4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00998" y="3658630"/>
            <a:ext cx="1904762" cy="634921"/>
          </a:xfrm>
          <a:prstGeom prst="rect">
            <a:avLst/>
          </a:prstGeom>
        </p:spPr>
      </p:pic>
      <p:pic>
        <p:nvPicPr>
          <p:cNvPr id="51" name="Picture 50"/>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850881" y="3835776"/>
            <a:ext cx="2100000" cy="644000"/>
          </a:xfrm>
          <a:prstGeom prst="rect">
            <a:avLst/>
          </a:prstGeom>
        </p:spPr>
      </p:pic>
      <p:pic>
        <p:nvPicPr>
          <p:cNvPr id="52" name="Picture 51"/>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241481" y="4634490"/>
            <a:ext cx="1238250" cy="333375"/>
          </a:xfrm>
          <a:prstGeom prst="rect">
            <a:avLst/>
          </a:prstGeom>
        </p:spPr>
      </p:pic>
      <p:pic>
        <p:nvPicPr>
          <p:cNvPr id="53" name="Picture 52"/>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066794" y="5690974"/>
            <a:ext cx="1295400" cy="257175"/>
          </a:xfrm>
          <a:prstGeom prst="rect">
            <a:avLst/>
          </a:prstGeom>
        </p:spPr>
      </p:pic>
      <p:pic>
        <p:nvPicPr>
          <p:cNvPr id="54" name="Picture 53"/>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327254" y="5579950"/>
            <a:ext cx="1428750" cy="438150"/>
          </a:xfrm>
          <a:prstGeom prst="rect">
            <a:avLst/>
          </a:prstGeom>
        </p:spPr>
      </p:pic>
      <p:pic>
        <p:nvPicPr>
          <p:cNvPr id="55" name="Picture 54"/>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12779" y="2472861"/>
            <a:ext cx="1428950" cy="266737"/>
          </a:xfrm>
          <a:prstGeom prst="rect">
            <a:avLst/>
          </a:prstGeom>
        </p:spPr>
      </p:pic>
      <p:pic>
        <p:nvPicPr>
          <p:cNvPr id="56" name="Picture 5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537079" y="5194037"/>
            <a:ext cx="1269841" cy="1269841"/>
          </a:xfrm>
          <a:prstGeom prst="rect">
            <a:avLst/>
          </a:prstGeom>
        </p:spPr>
      </p:pic>
      <p:pic>
        <p:nvPicPr>
          <p:cNvPr id="57" name="Picture 56"/>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03540" y="1423900"/>
            <a:ext cx="1147699" cy="566200"/>
          </a:xfrm>
          <a:prstGeom prst="rect">
            <a:avLst/>
          </a:prstGeom>
        </p:spPr>
      </p:pic>
      <p:pic>
        <p:nvPicPr>
          <p:cNvPr id="58" name="Picture 5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071283" y="2068256"/>
            <a:ext cx="1428750" cy="390525"/>
          </a:xfrm>
          <a:prstGeom prst="rect">
            <a:avLst/>
          </a:prstGeom>
        </p:spPr>
      </p:pic>
      <p:pic>
        <p:nvPicPr>
          <p:cNvPr id="59" name="Picture 58"/>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5178802" y="3487851"/>
            <a:ext cx="1428750" cy="533400"/>
          </a:xfrm>
          <a:prstGeom prst="rect">
            <a:avLst/>
          </a:prstGeom>
        </p:spPr>
      </p:pic>
      <p:pic>
        <p:nvPicPr>
          <p:cNvPr id="60" name="Picture 59"/>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281868" y="2783001"/>
            <a:ext cx="1171575" cy="485775"/>
          </a:xfrm>
          <a:prstGeom prst="rect">
            <a:avLst/>
          </a:prstGeom>
        </p:spPr>
      </p:pic>
      <p:pic>
        <p:nvPicPr>
          <p:cNvPr id="61" name="Picture 60"/>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153280" y="4372192"/>
            <a:ext cx="1428750" cy="371475"/>
          </a:xfrm>
          <a:prstGeom prst="rect">
            <a:avLst/>
          </a:prstGeom>
        </p:spPr>
      </p:pic>
      <p:pic>
        <p:nvPicPr>
          <p:cNvPr id="62" name="Picture 61"/>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993879" y="2994355"/>
            <a:ext cx="1047750" cy="533400"/>
          </a:xfrm>
          <a:prstGeom prst="rect">
            <a:avLst/>
          </a:prstGeom>
        </p:spPr>
      </p:pic>
      <p:pic>
        <p:nvPicPr>
          <p:cNvPr id="63" name="Picture 62"/>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377894" y="2140174"/>
            <a:ext cx="1428750" cy="523875"/>
          </a:xfrm>
          <a:prstGeom prst="rect">
            <a:avLst/>
          </a:prstGeom>
        </p:spPr>
      </p:pic>
      <p:pic>
        <p:nvPicPr>
          <p:cNvPr id="64" name="Picture 6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84172" y="2895823"/>
            <a:ext cx="1428750" cy="1009650"/>
          </a:xfrm>
          <a:prstGeom prst="rect">
            <a:avLst/>
          </a:prstGeom>
        </p:spPr>
      </p:pic>
      <p:pic>
        <p:nvPicPr>
          <p:cNvPr id="65" name="Picture 64"/>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224761" y="5734259"/>
            <a:ext cx="1252240" cy="283841"/>
          </a:xfrm>
          <a:prstGeom prst="rect">
            <a:avLst/>
          </a:prstGeom>
        </p:spPr>
      </p:pic>
      <p:pic>
        <p:nvPicPr>
          <p:cNvPr id="66" name="Picture 65"/>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968364" y="2003879"/>
            <a:ext cx="1904762" cy="990476"/>
          </a:xfrm>
          <a:prstGeom prst="rect">
            <a:avLst/>
          </a:prstGeom>
        </p:spPr>
      </p:pic>
      <p:pic>
        <p:nvPicPr>
          <p:cNvPr id="67" name="Picture 66"/>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279067" y="4176978"/>
            <a:ext cx="1904762" cy="380952"/>
          </a:xfrm>
          <a:prstGeom prst="rect">
            <a:avLst/>
          </a:prstGeom>
        </p:spPr>
      </p:pic>
      <p:pic>
        <p:nvPicPr>
          <p:cNvPr id="68" name="Picture 67"/>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5210748" y="1394279"/>
            <a:ext cx="1428750" cy="609600"/>
          </a:xfrm>
          <a:prstGeom prst="rect">
            <a:avLst/>
          </a:prstGeom>
        </p:spPr>
      </p:pic>
      <p:pic>
        <p:nvPicPr>
          <p:cNvPr id="69" name="Picture 68"/>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3423794" y="1656725"/>
            <a:ext cx="1428750" cy="333375"/>
          </a:xfrm>
          <a:prstGeom prst="rect">
            <a:avLst/>
          </a:prstGeom>
        </p:spPr>
      </p:pic>
      <p:pic>
        <p:nvPicPr>
          <p:cNvPr id="70" name="Picture 69"/>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995713" y="1447768"/>
            <a:ext cx="1428950" cy="457264"/>
          </a:xfrm>
          <a:prstGeom prst="rect">
            <a:avLst/>
          </a:prstGeom>
        </p:spPr>
      </p:pic>
      <p:pic>
        <p:nvPicPr>
          <p:cNvPr id="71" name="Picture 70"/>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2183829" y="4697517"/>
            <a:ext cx="1428950" cy="209579"/>
          </a:xfrm>
          <a:prstGeom prst="rect">
            <a:avLst/>
          </a:prstGeom>
        </p:spPr>
      </p:pic>
      <p:pic>
        <p:nvPicPr>
          <p:cNvPr id="72" name="Picture 71"/>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079994" y="1388099"/>
            <a:ext cx="1904762" cy="380952"/>
          </a:xfrm>
          <a:prstGeom prst="rect">
            <a:avLst/>
          </a:prstGeom>
        </p:spPr>
      </p:pic>
      <p:pic>
        <p:nvPicPr>
          <p:cNvPr id="73" name="Picture 72"/>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059265" y="4136876"/>
            <a:ext cx="1428750" cy="342900"/>
          </a:xfrm>
          <a:prstGeom prst="rect">
            <a:avLst/>
          </a:prstGeom>
        </p:spPr>
      </p:pic>
      <p:pic>
        <p:nvPicPr>
          <p:cNvPr id="74" name="Picture 7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80597" y="2394418"/>
            <a:ext cx="2331498" cy="388583"/>
          </a:xfrm>
          <a:prstGeom prst="rect">
            <a:avLst/>
          </a:prstGeom>
        </p:spPr>
      </p:pic>
      <p:pic>
        <p:nvPicPr>
          <p:cNvPr id="75" name="Picture 74"/>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5254626" y="2475289"/>
            <a:ext cx="1428750" cy="390525"/>
          </a:xfrm>
          <a:prstGeom prst="rect">
            <a:avLst/>
          </a:prstGeom>
        </p:spPr>
      </p:pic>
      <p:pic>
        <p:nvPicPr>
          <p:cNvPr id="76" name="Picture 75"/>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4823290" y="1990100"/>
            <a:ext cx="2670537" cy="288000"/>
          </a:xfrm>
          <a:prstGeom prst="rect">
            <a:avLst/>
          </a:prstGeom>
        </p:spPr>
      </p:pic>
      <p:pic>
        <p:nvPicPr>
          <p:cNvPr id="77" name="Picture 76"/>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4305231" y="3544254"/>
            <a:ext cx="1381125" cy="228600"/>
          </a:xfrm>
          <a:prstGeom prst="rect">
            <a:avLst/>
          </a:prstGeom>
        </p:spPr>
      </p:pic>
      <p:pic>
        <p:nvPicPr>
          <p:cNvPr id="78" name="Picture 77"/>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1482510" y="3201260"/>
            <a:ext cx="1905000" cy="317500"/>
          </a:xfrm>
          <a:prstGeom prst="rect">
            <a:avLst/>
          </a:prstGeom>
        </p:spPr>
      </p:pic>
      <p:pic>
        <p:nvPicPr>
          <p:cNvPr id="79" name="Picture 78"/>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6601073" y="2793998"/>
            <a:ext cx="1978207" cy="613832"/>
          </a:xfrm>
          <a:prstGeom prst="rect">
            <a:avLst/>
          </a:prstGeom>
        </p:spPr>
      </p:pic>
      <p:pic>
        <p:nvPicPr>
          <p:cNvPr id="80" name="Picture 79"/>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3516006" y="4898762"/>
            <a:ext cx="1428750" cy="295275"/>
          </a:xfrm>
          <a:prstGeom prst="rect">
            <a:avLst/>
          </a:prstGeom>
        </p:spPr>
      </p:pic>
      <p:pic>
        <p:nvPicPr>
          <p:cNvPr id="81" name="Picture 80"/>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275527" y="2280592"/>
            <a:ext cx="1428750" cy="180975"/>
          </a:xfrm>
          <a:prstGeom prst="rect">
            <a:avLst/>
          </a:prstGeom>
        </p:spPr>
      </p:pic>
      <p:pic>
        <p:nvPicPr>
          <p:cNvPr id="82" name="Picture 81"/>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248518" y="5552190"/>
            <a:ext cx="1904762" cy="215873"/>
          </a:xfrm>
          <a:prstGeom prst="rect">
            <a:avLst/>
          </a:prstGeom>
        </p:spPr>
      </p:pic>
      <p:pic>
        <p:nvPicPr>
          <p:cNvPr id="83" name="Picture 82"/>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5054252" y="5007375"/>
            <a:ext cx="1904762" cy="565080"/>
          </a:xfrm>
          <a:prstGeom prst="rect">
            <a:avLst/>
          </a:prstGeom>
        </p:spPr>
      </p:pic>
      <p:pic>
        <p:nvPicPr>
          <p:cNvPr id="84" name="Picture 83"/>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81072" y="5749748"/>
            <a:ext cx="1904762" cy="298413"/>
          </a:xfrm>
          <a:prstGeom prst="rect">
            <a:avLst/>
          </a:prstGeom>
        </p:spPr>
      </p:pic>
      <p:pic>
        <p:nvPicPr>
          <p:cNvPr id="85" name="Picture 84"/>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6222495" y="1699079"/>
            <a:ext cx="1428750" cy="328613"/>
          </a:xfrm>
          <a:prstGeom prst="rect">
            <a:avLst/>
          </a:prstGeom>
        </p:spPr>
      </p:pic>
      <p:pic>
        <p:nvPicPr>
          <p:cNvPr id="86" name="Picture 85"/>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3105661" y="2118261"/>
            <a:ext cx="1428750" cy="290513"/>
          </a:xfrm>
          <a:prstGeom prst="rect">
            <a:avLst/>
          </a:prstGeom>
        </p:spPr>
      </p:pic>
      <p:pic>
        <p:nvPicPr>
          <p:cNvPr id="87" name="Picture 86"/>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2674543" y="3025689"/>
            <a:ext cx="3441892" cy="539231"/>
          </a:xfrm>
          <a:prstGeom prst="rect">
            <a:avLst/>
          </a:prstGeom>
        </p:spPr>
      </p:pic>
      <p:pic>
        <p:nvPicPr>
          <p:cNvPr id="88" name="Picture 87"/>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1390330" y="4812568"/>
            <a:ext cx="1209675" cy="190500"/>
          </a:xfrm>
          <a:prstGeom prst="rect">
            <a:avLst/>
          </a:prstGeom>
        </p:spPr>
      </p:pic>
      <p:pic>
        <p:nvPicPr>
          <p:cNvPr id="89" name="Picture 88"/>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3203893" y="5075067"/>
            <a:ext cx="1815873" cy="374603"/>
          </a:xfrm>
          <a:prstGeom prst="rect">
            <a:avLst/>
          </a:prstGeom>
        </p:spPr>
      </p:pic>
      <p:pic>
        <p:nvPicPr>
          <p:cNvPr id="90" name="Picture 89"/>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5028029" y="3113975"/>
            <a:ext cx="1428750" cy="242888"/>
          </a:xfrm>
          <a:prstGeom prst="rect">
            <a:avLst/>
          </a:prstGeom>
        </p:spPr>
      </p:pic>
      <p:pic>
        <p:nvPicPr>
          <p:cNvPr id="91" name="Picture 90"/>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5745168" y="4803934"/>
            <a:ext cx="1927112" cy="398269"/>
          </a:xfrm>
          <a:prstGeom prst="rect">
            <a:avLst/>
          </a:prstGeom>
        </p:spPr>
      </p:pic>
      <p:pic>
        <p:nvPicPr>
          <p:cNvPr id="92" name="Picture 91"/>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3066373" y="3407830"/>
            <a:ext cx="1242878" cy="683583"/>
          </a:xfrm>
          <a:prstGeom prst="rect">
            <a:avLst/>
          </a:prstGeom>
        </p:spPr>
      </p:pic>
      <p:pic>
        <p:nvPicPr>
          <p:cNvPr id="93" name="Picture 92"/>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5925123" y="4381088"/>
            <a:ext cx="1904762" cy="260318"/>
          </a:xfrm>
          <a:prstGeom prst="rect">
            <a:avLst/>
          </a:prstGeom>
        </p:spPr>
      </p:pic>
      <p:pic>
        <p:nvPicPr>
          <p:cNvPr id="94" name="Picture 93"/>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709994" y="4329102"/>
            <a:ext cx="3115322" cy="404993"/>
          </a:xfrm>
          <a:prstGeom prst="rect">
            <a:avLst/>
          </a:prstGeom>
        </p:spPr>
      </p:pic>
      <p:pic>
        <p:nvPicPr>
          <p:cNvPr id="95" name="Picture 94"/>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072013" y="6006078"/>
            <a:ext cx="1428750" cy="271463"/>
          </a:xfrm>
          <a:prstGeom prst="rect">
            <a:avLst/>
          </a:prstGeom>
        </p:spPr>
      </p:pic>
      <p:pic>
        <p:nvPicPr>
          <p:cNvPr id="96" name="Picture 95"/>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3519027" y="5338674"/>
            <a:ext cx="3737022" cy="822147"/>
          </a:xfrm>
          <a:prstGeom prst="rect">
            <a:avLst/>
          </a:prstGeom>
        </p:spPr>
      </p:pic>
      <p:pic>
        <p:nvPicPr>
          <p:cNvPr id="97" name="Picture 96"/>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330724" y="6090451"/>
            <a:ext cx="4418957" cy="368248"/>
          </a:xfrm>
          <a:prstGeom prst="rect">
            <a:avLst/>
          </a:prstGeom>
        </p:spPr>
      </p:pic>
      <p:pic>
        <p:nvPicPr>
          <p:cNvPr id="98" name="Picture 97"/>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3362134" y="1517025"/>
            <a:ext cx="1905000" cy="279400"/>
          </a:xfrm>
          <a:prstGeom prst="rect">
            <a:avLst/>
          </a:prstGeom>
        </p:spPr>
      </p:pic>
      <p:pic>
        <p:nvPicPr>
          <p:cNvPr id="99" name="Picture 98"/>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688905" y="6048161"/>
            <a:ext cx="1428750" cy="147638"/>
          </a:xfrm>
          <a:prstGeom prst="rect">
            <a:avLst/>
          </a:prstGeom>
        </p:spPr>
      </p:pic>
      <p:pic>
        <p:nvPicPr>
          <p:cNvPr id="100" name="Picture 99"/>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5996119" y="1374496"/>
            <a:ext cx="1904762" cy="488889"/>
          </a:xfrm>
          <a:prstGeom prst="rect">
            <a:avLst/>
          </a:prstGeom>
        </p:spPr>
      </p:pic>
      <p:pic>
        <p:nvPicPr>
          <p:cNvPr id="101" name="Picture 100"/>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2366187" y="2388684"/>
            <a:ext cx="3007845" cy="350914"/>
          </a:xfrm>
          <a:prstGeom prst="rect">
            <a:avLst/>
          </a:prstGeom>
        </p:spPr>
      </p:pic>
      <p:pic>
        <p:nvPicPr>
          <p:cNvPr id="102" name="Picture 101"/>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4395489" y="6037787"/>
            <a:ext cx="1904762" cy="228572"/>
          </a:xfrm>
          <a:prstGeom prst="rect">
            <a:avLst/>
          </a:prstGeom>
        </p:spPr>
      </p:pic>
      <p:pic>
        <p:nvPicPr>
          <p:cNvPr id="103" name="Picture 102"/>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2806644" y="5319132"/>
            <a:ext cx="1428750" cy="238125"/>
          </a:xfrm>
          <a:prstGeom prst="rect">
            <a:avLst/>
          </a:prstGeom>
        </p:spPr>
      </p:pic>
      <p:pic>
        <p:nvPicPr>
          <p:cNvPr id="104" name="Picture 103"/>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6640099" y="5496941"/>
            <a:ext cx="1428750" cy="238125"/>
          </a:xfrm>
          <a:prstGeom prst="rect">
            <a:avLst/>
          </a:prstGeom>
        </p:spPr>
      </p:pic>
      <p:pic>
        <p:nvPicPr>
          <p:cNvPr id="105" name="Picture 104"/>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7477001" y="1472860"/>
            <a:ext cx="1428750" cy="390525"/>
          </a:xfrm>
          <a:prstGeom prst="rect">
            <a:avLst/>
          </a:prstGeom>
        </p:spPr>
      </p:pic>
      <p:pic>
        <p:nvPicPr>
          <p:cNvPr id="106" name="Picture 105"/>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7017119" y="3315076"/>
            <a:ext cx="1905000" cy="520700"/>
          </a:xfrm>
          <a:prstGeom prst="rect">
            <a:avLst/>
          </a:prstGeom>
        </p:spPr>
      </p:pic>
      <p:pic>
        <p:nvPicPr>
          <p:cNvPr id="107" name="Picture 106"/>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273558" y="5977513"/>
            <a:ext cx="1428750" cy="476250"/>
          </a:xfrm>
          <a:prstGeom prst="rect">
            <a:avLst/>
          </a:prstGeom>
        </p:spPr>
      </p:pic>
      <p:pic>
        <p:nvPicPr>
          <p:cNvPr id="108" name="Picture 107"/>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7564307" y="1743356"/>
            <a:ext cx="1371603" cy="374905"/>
          </a:xfrm>
          <a:prstGeom prst="rect">
            <a:avLst/>
          </a:prstGeom>
        </p:spPr>
      </p:pic>
      <p:pic>
        <p:nvPicPr>
          <p:cNvPr id="109" name="Picture 108"/>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5713661" y="4278934"/>
            <a:ext cx="1904762" cy="711111"/>
          </a:xfrm>
          <a:prstGeom prst="rect">
            <a:avLst/>
          </a:prstGeom>
        </p:spPr>
      </p:pic>
      <p:pic>
        <p:nvPicPr>
          <p:cNvPr id="110" name="Picture 109"/>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7535733" y="2648174"/>
            <a:ext cx="1428750" cy="1057275"/>
          </a:xfrm>
          <a:prstGeom prst="rect">
            <a:avLst/>
          </a:prstGeom>
        </p:spPr>
      </p:pic>
      <p:pic>
        <p:nvPicPr>
          <p:cNvPr id="111" name="Picture 110"/>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148113" y="1870383"/>
            <a:ext cx="1428750" cy="485775"/>
          </a:xfrm>
          <a:prstGeom prst="rect">
            <a:avLst/>
          </a:prstGeom>
        </p:spPr>
      </p:pic>
      <p:pic>
        <p:nvPicPr>
          <p:cNvPr id="112" name="Picture 111"/>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3307101" y="5485352"/>
            <a:ext cx="1428750" cy="438150"/>
          </a:xfrm>
          <a:prstGeom prst="rect">
            <a:avLst/>
          </a:prstGeom>
        </p:spPr>
      </p:pic>
      <p:pic>
        <p:nvPicPr>
          <p:cNvPr id="113" name="Picture 112"/>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1730424" y="4837645"/>
            <a:ext cx="1428750" cy="152400"/>
          </a:xfrm>
          <a:prstGeom prst="rect">
            <a:avLst/>
          </a:prstGeom>
        </p:spPr>
      </p:pic>
      <p:pic>
        <p:nvPicPr>
          <p:cNvPr id="114" name="Picture 113"/>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3692363" y="5991404"/>
            <a:ext cx="1428750" cy="361950"/>
          </a:xfrm>
          <a:prstGeom prst="rect">
            <a:avLst/>
          </a:prstGeom>
        </p:spPr>
      </p:pic>
      <p:pic>
        <p:nvPicPr>
          <p:cNvPr id="115" name="Picture 114"/>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5893177" y="3964110"/>
            <a:ext cx="1428750" cy="428625"/>
          </a:xfrm>
          <a:prstGeom prst="rect">
            <a:avLst/>
          </a:prstGeom>
        </p:spPr>
      </p:pic>
      <p:pic>
        <p:nvPicPr>
          <p:cNvPr id="116" name="Picture 115"/>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768135" y="3697306"/>
            <a:ext cx="1428750" cy="285750"/>
          </a:xfrm>
          <a:prstGeom prst="rect">
            <a:avLst/>
          </a:prstGeom>
        </p:spPr>
      </p:pic>
      <p:pic>
        <p:nvPicPr>
          <p:cNvPr id="117" name="Picture 116"/>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3625502" y="3017867"/>
            <a:ext cx="1428750" cy="400050"/>
          </a:xfrm>
          <a:prstGeom prst="rect">
            <a:avLst/>
          </a:prstGeom>
        </p:spPr>
      </p:pic>
      <p:pic>
        <p:nvPicPr>
          <p:cNvPr id="118" name="Picture 117"/>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1202193" y="4510242"/>
            <a:ext cx="1904762" cy="584127"/>
          </a:xfrm>
          <a:prstGeom prst="rect">
            <a:avLst/>
          </a:prstGeom>
        </p:spPr>
      </p:pic>
      <p:pic>
        <p:nvPicPr>
          <p:cNvPr id="119" name="Picture 118"/>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3079025" y="5226599"/>
            <a:ext cx="1428750" cy="304800"/>
          </a:xfrm>
          <a:prstGeom prst="rect">
            <a:avLst/>
          </a:prstGeom>
        </p:spPr>
      </p:pic>
      <p:pic>
        <p:nvPicPr>
          <p:cNvPr id="120" name="Picture 119"/>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1807861" y="5197706"/>
            <a:ext cx="1428950" cy="562053"/>
          </a:xfrm>
          <a:prstGeom prst="rect">
            <a:avLst/>
          </a:prstGeom>
        </p:spPr>
      </p:pic>
      <p:pic>
        <p:nvPicPr>
          <p:cNvPr id="121" name="Picture 120"/>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4871501" y="2963135"/>
            <a:ext cx="1428750" cy="476250"/>
          </a:xfrm>
          <a:prstGeom prst="rect">
            <a:avLst/>
          </a:prstGeom>
        </p:spPr>
      </p:pic>
      <p:pic>
        <p:nvPicPr>
          <p:cNvPr id="122" name="Picture 121"/>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592611" y="3295304"/>
            <a:ext cx="1428750" cy="400050"/>
          </a:xfrm>
          <a:prstGeom prst="rect">
            <a:avLst/>
          </a:prstGeom>
        </p:spPr>
      </p:pic>
      <p:pic>
        <p:nvPicPr>
          <p:cNvPr id="123" name="Picture 122"/>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1076325" y="2564141"/>
            <a:ext cx="1428750" cy="352425"/>
          </a:xfrm>
          <a:prstGeom prst="rect">
            <a:avLst/>
          </a:prstGeom>
        </p:spPr>
      </p:pic>
      <p:pic>
        <p:nvPicPr>
          <p:cNvPr id="124" name="Picture 123"/>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3477894" y="4096953"/>
            <a:ext cx="1428750" cy="371475"/>
          </a:xfrm>
          <a:prstGeom prst="rect">
            <a:avLst/>
          </a:prstGeom>
        </p:spPr>
      </p:pic>
      <p:pic>
        <p:nvPicPr>
          <p:cNvPr id="125" name="Picture 124"/>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3406979" y="5111927"/>
            <a:ext cx="1409700" cy="285750"/>
          </a:xfrm>
          <a:prstGeom prst="rect">
            <a:avLst/>
          </a:prstGeom>
        </p:spPr>
      </p:pic>
      <p:pic>
        <p:nvPicPr>
          <p:cNvPr id="126" name="Picture 125"/>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1641116" y="2679751"/>
            <a:ext cx="1428750" cy="276225"/>
          </a:xfrm>
          <a:prstGeom prst="rect">
            <a:avLst/>
          </a:prstGeom>
        </p:spPr>
      </p:pic>
      <p:pic>
        <p:nvPicPr>
          <p:cNvPr id="127" name="Picture 126"/>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5033633" y="3797683"/>
            <a:ext cx="1428750" cy="190500"/>
          </a:xfrm>
          <a:prstGeom prst="rect">
            <a:avLst/>
          </a:prstGeom>
        </p:spPr>
      </p:pic>
      <p:pic>
        <p:nvPicPr>
          <p:cNvPr id="128" name="Picture 127"/>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4048379" y="3483234"/>
            <a:ext cx="1428750" cy="819150"/>
          </a:xfrm>
          <a:prstGeom prst="rect">
            <a:avLst/>
          </a:prstGeom>
        </p:spPr>
      </p:pic>
      <p:pic>
        <p:nvPicPr>
          <p:cNvPr id="129" name="Picture 128"/>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2041225" y="5222259"/>
            <a:ext cx="1428750" cy="438150"/>
          </a:xfrm>
          <a:prstGeom prst="rect">
            <a:avLst/>
          </a:prstGeom>
        </p:spPr>
      </p:pic>
      <p:pic>
        <p:nvPicPr>
          <p:cNvPr id="130" name="Picture 129"/>
          <p:cNvPicPr>
            <a:picLocks noChangeAspect="1"/>
          </p:cNvPicPr>
          <p:nvPr/>
        </p:nvPicPr>
        <p:blipFill>
          <a:blip r:embed="rId113">
            <a:extLst>
              <a:ext uri="{28A0092B-C50C-407E-A947-70E740481C1C}">
                <a14:useLocalDpi xmlns:a14="http://schemas.microsoft.com/office/drawing/2010/main" val="0"/>
              </a:ext>
            </a:extLst>
          </a:blip>
          <a:stretch>
            <a:fillRect/>
          </a:stretch>
        </p:blipFill>
        <p:spPr>
          <a:xfrm>
            <a:off x="3671119" y="2648174"/>
            <a:ext cx="1428750" cy="476250"/>
          </a:xfrm>
          <a:prstGeom prst="rect">
            <a:avLst/>
          </a:prstGeom>
        </p:spPr>
      </p:pic>
      <p:pic>
        <p:nvPicPr>
          <p:cNvPr id="131" name="Picture 130"/>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7561309" y="1937024"/>
            <a:ext cx="1428950" cy="733527"/>
          </a:xfrm>
          <a:prstGeom prst="rect">
            <a:avLst/>
          </a:prstGeom>
        </p:spPr>
      </p:pic>
      <p:pic>
        <p:nvPicPr>
          <p:cNvPr id="132" name="Picture 131"/>
          <p:cNvPicPr>
            <a:picLocks noChangeAspect="1"/>
          </p:cNvPicPr>
          <p:nvPr/>
        </p:nvPicPr>
        <p:blipFill>
          <a:blip r:embed="rId115" cstate="print">
            <a:extLst>
              <a:ext uri="{28A0092B-C50C-407E-A947-70E740481C1C}">
                <a14:useLocalDpi xmlns:a14="http://schemas.microsoft.com/office/drawing/2010/main" val="0"/>
              </a:ext>
            </a:extLst>
          </a:blip>
          <a:stretch>
            <a:fillRect/>
          </a:stretch>
        </p:blipFill>
        <p:spPr>
          <a:xfrm>
            <a:off x="971152" y="5094369"/>
            <a:ext cx="1348946" cy="890305"/>
          </a:xfrm>
          <a:prstGeom prst="rect">
            <a:avLst/>
          </a:prstGeom>
        </p:spPr>
      </p:pic>
      <p:pic>
        <p:nvPicPr>
          <p:cNvPr id="133" name="Picture 132"/>
          <p:cNvPicPr>
            <a:picLocks noChangeAspect="1"/>
          </p:cNvPicPr>
          <p:nvPr/>
        </p:nvPicPr>
        <p:blipFill>
          <a:blip r:embed="rId116">
            <a:extLst>
              <a:ext uri="{28A0092B-C50C-407E-A947-70E740481C1C}">
                <a14:useLocalDpi xmlns:a14="http://schemas.microsoft.com/office/drawing/2010/main" val="0"/>
              </a:ext>
            </a:extLst>
          </a:blip>
          <a:stretch>
            <a:fillRect/>
          </a:stretch>
        </p:blipFill>
        <p:spPr>
          <a:xfrm>
            <a:off x="1209861" y="1381684"/>
            <a:ext cx="1047750" cy="590550"/>
          </a:xfrm>
          <a:prstGeom prst="rect">
            <a:avLst/>
          </a:prstGeom>
        </p:spPr>
      </p:pic>
      <p:pic>
        <p:nvPicPr>
          <p:cNvPr id="134" name="Picture 133"/>
          <p:cNvPicPr>
            <a:picLocks noChangeAspect="1"/>
          </p:cNvPicPr>
          <p:nvPr/>
        </p:nvPicPr>
        <p:blipFill>
          <a:blip r:embed="rId117">
            <a:extLst>
              <a:ext uri="{28A0092B-C50C-407E-A947-70E740481C1C}">
                <a14:useLocalDpi xmlns:a14="http://schemas.microsoft.com/office/drawing/2010/main" val="0"/>
              </a:ext>
            </a:extLst>
          </a:blip>
          <a:stretch>
            <a:fillRect/>
          </a:stretch>
        </p:blipFill>
        <p:spPr>
          <a:xfrm>
            <a:off x="2311621" y="1480619"/>
            <a:ext cx="1904762" cy="393651"/>
          </a:xfrm>
          <a:prstGeom prst="rect">
            <a:avLst/>
          </a:prstGeom>
        </p:spPr>
      </p:pic>
      <p:pic>
        <p:nvPicPr>
          <p:cNvPr id="135" name="Picture 134"/>
          <p:cNvPicPr>
            <a:picLocks noChangeAspect="1"/>
          </p:cNvPicPr>
          <p:nvPr/>
        </p:nvPicPr>
        <p:blipFill>
          <a:blip r:embed="rId118">
            <a:extLst>
              <a:ext uri="{28A0092B-C50C-407E-A947-70E740481C1C}">
                <a14:useLocalDpi xmlns:a14="http://schemas.microsoft.com/office/drawing/2010/main" val="0"/>
              </a:ext>
            </a:extLst>
          </a:blip>
          <a:stretch>
            <a:fillRect/>
          </a:stretch>
        </p:blipFill>
        <p:spPr>
          <a:xfrm>
            <a:off x="5686356" y="4416426"/>
            <a:ext cx="1428750" cy="876300"/>
          </a:xfrm>
          <a:prstGeom prst="rect">
            <a:avLst/>
          </a:prstGeom>
        </p:spPr>
      </p:pic>
      <p:pic>
        <p:nvPicPr>
          <p:cNvPr id="136" name="Picture 135"/>
          <p:cNvPicPr>
            <a:picLocks noChangeAspect="1"/>
          </p:cNvPicPr>
          <p:nvPr/>
        </p:nvPicPr>
        <p:blipFill>
          <a:blip r:embed="rId119">
            <a:extLst>
              <a:ext uri="{28A0092B-C50C-407E-A947-70E740481C1C}">
                <a14:useLocalDpi xmlns:a14="http://schemas.microsoft.com/office/drawing/2010/main" val="0"/>
              </a:ext>
            </a:extLst>
          </a:blip>
          <a:stretch>
            <a:fillRect/>
          </a:stretch>
        </p:blipFill>
        <p:spPr>
          <a:xfrm>
            <a:off x="4318363" y="6131727"/>
            <a:ext cx="1428950" cy="428685"/>
          </a:xfrm>
          <a:prstGeom prst="rect">
            <a:avLst/>
          </a:prstGeom>
        </p:spPr>
      </p:pic>
      <p:pic>
        <p:nvPicPr>
          <p:cNvPr id="137" name="Picture 136"/>
          <p:cNvPicPr>
            <a:picLocks noChangeAspect="1"/>
          </p:cNvPicPr>
          <p:nvPr/>
        </p:nvPicPr>
        <p:blipFill>
          <a:blip r:embed="rId120">
            <a:extLst>
              <a:ext uri="{28A0092B-C50C-407E-A947-70E740481C1C}">
                <a14:useLocalDpi xmlns:a14="http://schemas.microsoft.com/office/drawing/2010/main" val="0"/>
              </a:ext>
            </a:extLst>
          </a:blip>
          <a:stretch>
            <a:fillRect/>
          </a:stretch>
        </p:blipFill>
        <p:spPr>
          <a:xfrm>
            <a:off x="5900871" y="3807208"/>
            <a:ext cx="1428750" cy="361950"/>
          </a:xfrm>
          <a:prstGeom prst="rect">
            <a:avLst/>
          </a:prstGeom>
        </p:spPr>
      </p:pic>
      <p:pic>
        <p:nvPicPr>
          <p:cNvPr id="138" name="Picture 137"/>
          <p:cNvPicPr>
            <a:picLocks noChangeAspect="1"/>
          </p:cNvPicPr>
          <p:nvPr/>
        </p:nvPicPr>
        <p:blipFill>
          <a:blip r:embed="rId121">
            <a:extLst>
              <a:ext uri="{28A0092B-C50C-407E-A947-70E740481C1C}">
                <a14:useLocalDpi xmlns:a14="http://schemas.microsoft.com/office/drawing/2010/main" val="0"/>
              </a:ext>
            </a:extLst>
          </a:blip>
          <a:stretch>
            <a:fillRect/>
          </a:stretch>
        </p:blipFill>
        <p:spPr>
          <a:xfrm>
            <a:off x="2593735" y="4778760"/>
            <a:ext cx="1904762" cy="609524"/>
          </a:xfrm>
          <a:prstGeom prst="rect">
            <a:avLst/>
          </a:prstGeom>
        </p:spPr>
      </p:pic>
      <p:pic>
        <p:nvPicPr>
          <p:cNvPr id="139" name="Picture 138"/>
          <p:cNvPicPr>
            <a:picLocks noChangeAspect="1"/>
          </p:cNvPicPr>
          <p:nvPr/>
        </p:nvPicPr>
        <p:blipFill>
          <a:blip r:embed="rId122">
            <a:extLst>
              <a:ext uri="{28A0092B-C50C-407E-A947-70E740481C1C}">
                <a14:useLocalDpi xmlns:a14="http://schemas.microsoft.com/office/drawing/2010/main" val="0"/>
              </a:ext>
            </a:extLst>
          </a:blip>
          <a:stretch>
            <a:fillRect/>
          </a:stretch>
        </p:blipFill>
        <p:spPr>
          <a:xfrm>
            <a:off x="7507160" y="1775855"/>
            <a:ext cx="1428750" cy="485775"/>
          </a:xfrm>
          <a:prstGeom prst="rect">
            <a:avLst/>
          </a:prstGeom>
        </p:spPr>
      </p:pic>
      <p:pic>
        <p:nvPicPr>
          <p:cNvPr id="140" name="Picture 139"/>
          <p:cNvPicPr>
            <a:picLocks noChangeAspect="1"/>
          </p:cNvPicPr>
          <p:nvPr/>
        </p:nvPicPr>
        <p:blipFill>
          <a:blip r:embed="rId123">
            <a:extLst>
              <a:ext uri="{28A0092B-C50C-407E-A947-70E740481C1C}">
                <a14:useLocalDpi xmlns:a14="http://schemas.microsoft.com/office/drawing/2010/main" val="0"/>
              </a:ext>
            </a:extLst>
          </a:blip>
          <a:stretch>
            <a:fillRect/>
          </a:stretch>
        </p:blipFill>
        <p:spPr>
          <a:xfrm>
            <a:off x="6788243" y="5951844"/>
            <a:ext cx="2031746" cy="533333"/>
          </a:xfrm>
          <a:prstGeom prst="rect">
            <a:avLst/>
          </a:prstGeom>
        </p:spPr>
      </p:pic>
      <p:pic>
        <p:nvPicPr>
          <p:cNvPr id="141" name="Picture 140"/>
          <p:cNvPicPr>
            <a:picLocks noChangeAspect="1"/>
          </p:cNvPicPr>
          <p:nvPr/>
        </p:nvPicPr>
        <p:blipFill>
          <a:blip r:embed="rId124">
            <a:extLst>
              <a:ext uri="{28A0092B-C50C-407E-A947-70E740481C1C}">
                <a14:useLocalDpi xmlns:a14="http://schemas.microsoft.com/office/drawing/2010/main" val="0"/>
              </a:ext>
            </a:extLst>
          </a:blip>
          <a:stretch>
            <a:fillRect/>
          </a:stretch>
        </p:blipFill>
        <p:spPr>
          <a:xfrm>
            <a:off x="3565328" y="3591692"/>
            <a:ext cx="1904762" cy="444444"/>
          </a:xfrm>
          <a:prstGeom prst="rect">
            <a:avLst/>
          </a:prstGeom>
        </p:spPr>
      </p:pic>
      <p:pic>
        <p:nvPicPr>
          <p:cNvPr id="142" name="Picture 141"/>
          <p:cNvPicPr>
            <a:picLocks noChangeAspect="1"/>
          </p:cNvPicPr>
          <p:nvPr/>
        </p:nvPicPr>
        <p:blipFill>
          <a:blip r:embed="rId125">
            <a:extLst>
              <a:ext uri="{28A0092B-C50C-407E-A947-70E740481C1C}">
                <a14:useLocalDpi xmlns:a14="http://schemas.microsoft.com/office/drawing/2010/main" val="0"/>
              </a:ext>
            </a:extLst>
          </a:blip>
          <a:stretch>
            <a:fillRect/>
          </a:stretch>
        </p:blipFill>
        <p:spPr>
          <a:xfrm>
            <a:off x="2011161" y="3688863"/>
            <a:ext cx="1651000" cy="482600"/>
          </a:xfrm>
          <a:prstGeom prst="rect">
            <a:avLst/>
          </a:prstGeom>
        </p:spPr>
      </p:pic>
      <p:pic>
        <p:nvPicPr>
          <p:cNvPr id="143" name="Picture 142"/>
          <p:cNvPicPr>
            <a:picLocks noChangeAspect="1"/>
          </p:cNvPicPr>
          <p:nvPr/>
        </p:nvPicPr>
        <p:blipFill>
          <a:blip r:embed="rId126">
            <a:extLst>
              <a:ext uri="{28A0092B-C50C-407E-A947-70E740481C1C}">
                <a14:useLocalDpi xmlns:a14="http://schemas.microsoft.com/office/drawing/2010/main" val="0"/>
              </a:ext>
            </a:extLst>
          </a:blip>
          <a:stretch>
            <a:fillRect/>
          </a:stretch>
        </p:blipFill>
        <p:spPr>
          <a:xfrm>
            <a:off x="2130306" y="4818528"/>
            <a:ext cx="1428750" cy="285750"/>
          </a:xfrm>
          <a:prstGeom prst="rect">
            <a:avLst/>
          </a:prstGeom>
        </p:spPr>
      </p:pic>
      <p:pic>
        <p:nvPicPr>
          <p:cNvPr id="144" name="Picture 143"/>
          <p:cNvPicPr>
            <a:picLocks noChangeAspect="1"/>
          </p:cNvPicPr>
          <p:nvPr/>
        </p:nvPicPr>
        <p:blipFill>
          <a:blip r:embed="rId127">
            <a:extLst>
              <a:ext uri="{28A0092B-C50C-407E-A947-70E740481C1C}">
                <a14:useLocalDpi xmlns:a14="http://schemas.microsoft.com/office/drawing/2010/main" val="0"/>
              </a:ext>
            </a:extLst>
          </a:blip>
          <a:stretch>
            <a:fillRect/>
          </a:stretch>
        </p:blipFill>
        <p:spPr>
          <a:xfrm>
            <a:off x="1129461" y="3122196"/>
            <a:ext cx="1524000" cy="571500"/>
          </a:xfrm>
          <a:prstGeom prst="rect">
            <a:avLst/>
          </a:prstGeom>
        </p:spPr>
      </p:pic>
      <p:pic>
        <p:nvPicPr>
          <p:cNvPr id="146" name="Picture 145"/>
          <p:cNvPicPr>
            <a:picLocks noChangeAspect="1"/>
          </p:cNvPicPr>
          <p:nvPr/>
        </p:nvPicPr>
        <p:blipFill>
          <a:blip r:embed="rId128">
            <a:extLst>
              <a:ext uri="{28A0092B-C50C-407E-A947-70E740481C1C}">
                <a14:useLocalDpi xmlns:a14="http://schemas.microsoft.com/office/drawing/2010/main" val="0"/>
              </a:ext>
            </a:extLst>
          </a:blip>
          <a:stretch>
            <a:fillRect/>
          </a:stretch>
        </p:blipFill>
        <p:spPr>
          <a:xfrm>
            <a:off x="7492083" y="3433497"/>
            <a:ext cx="1190625" cy="866775"/>
          </a:xfrm>
          <a:prstGeom prst="rect">
            <a:avLst/>
          </a:prstGeom>
        </p:spPr>
      </p:pic>
      <p:pic>
        <p:nvPicPr>
          <p:cNvPr id="147" name="Picture 146"/>
          <p:cNvPicPr>
            <a:picLocks noChangeAspect="1"/>
          </p:cNvPicPr>
          <p:nvPr/>
        </p:nvPicPr>
        <p:blipFill>
          <a:blip r:embed="rId129">
            <a:extLst>
              <a:ext uri="{28A0092B-C50C-407E-A947-70E740481C1C}">
                <a14:useLocalDpi xmlns:a14="http://schemas.microsoft.com/office/drawing/2010/main" val="0"/>
              </a:ext>
            </a:extLst>
          </a:blip>
          <a:stretch>
            <a:fillRect/>
          </a:stretch>
        </p:blipFill>
        <p:spPr>
          <a:xfrm>
            <a:off x="1564461" y="2982121"/>
            <a:ext cx="1428950" cy="457264"/>
          </a:xfrm>
          <a:prstGeom prst="rect">
            <a:avLst/>
          </a:prstGeom>
        </p:spPr>
      </p:pic>
      <p:pic>
        <p:nvPicPr>
          <p:cNvPr id="148" name="Picture 147"/>
          <p:cNvPicPr>
            <a:picLocks noChangeAspect="1"/>
          </p:cNvPicPr>
          <p:nvPr/>
        </p:nvPicPr>
        <p:blipFill>
          <a:blip r:embed="rId130">
            <a:extLst>
              <a:ext uri="{28A0092B-C50C-407E-A947-70E740481C1C}">
                <a14:useLocalDpi xmlns:a14="http://schemas.microsoft.com/office/drawing/2010/main" val="0"/>
              </a:ext>
            </a:extLst>
          </a:blip>
          <a:stretch>
            <a:fillRect/>
          </a:stretch>
        </p:blipFill>
        <p:spPr>
          <a:xfrm>
            <a:off x="660321" y="4597167"/>
            <a:ext cx="1428750" cy="333375"/>
          </a:xfrm>
          <a:prstGeom prst="rect">
            <a:avLst/>
          </a:prstGeom>
        </p:spPr>
      </p:pic>
      <p:pic>
        <p:nvPicPr>
          <p:cNvPr id="149" name="Picture 148"/>
          <p:cNvPicPr>
            <a:picLocks noChangeAspect="1"/>
          </p:cNvPicPr>
          <p:nvPr/>
        </p:nvPicPr>
        <p:blipFill>
          <a:blip r:embed="rId131">
            <a:extLst>
              <a:ext uri="{28A0092B-C50C-407E-A947-70E740481C1C}">
                <a14:useLocalDpi xmlns:a14="http://schemas.microsoft.com/office/drawing/2010/main" val="0"/>
              </a:ext>
            </a:extLst>
          </a:blip>
          <a:stretch>
            <a:fillRect/>
          </a:stretch>
        </p:blipFill>
        <p:spPr>
          <a:xfrm>
            <a:off x="4762754" y="4418352"/>
            <a:ext cx="1428750" cy="266700"/>
          </a:xfrm>
          <a:prstGeom prst="rect">
            <a:avLst/>
          </a:prstGeom>
        </p:spPr>
      </p:pic>
      <p:pic>
        <p:nvPicPr>
          <p:cNvPr id="150" name="Picture 149"/>
          <p:cNvPicPr>
            <a:picLocks noChangeAspect="1"/>
          </p:cNvPicPr>
          <p:nvPr/>
        </p:nvPicPr>
        <p:blipFill>
          <a:blip r:embed="rId132" cstate="print">
            <a:extLst>
              <a:ext uri="{28A0092B-C50C-407E-A947-70E740481C1C}">
                <a14:useLocalDpi xmlns:a14="http://schemas.microsoft.com/office/drawing/2010/main" val="0"/>
              </a:ext>
            </a:extLst>
          </a:blip>
          <a:stretch>
            <a:fillRect/>
          </a:stretch>
        </p:blipFill>
        <p:spPr>
          <a:xfrm>
            <a:off x="3225594" y="4268847"/>
            <a:ext cx="1451830" cy="445228"/>
          </a:xfrm>
          <a:prstGeom prst="rect">
            <a:avLst/>
          </a:prstGeom>
        </p:spPr>
      </p:pic>
      <p:pic>
        <p:nvPicPr>
          <p:cNvPr id="151" name="Picture 150"/>
          <p:cNvPicPr>
            <a:picLocks noChangeAspect="1"/>
          </p:cNvPicPr>
          <p:nvPr/>
        </p:nvPicPr>
        <p:blipFill>
          <a:blip r:embed="rId133">
            <a:extLst>
              <a:ext uri="{28A0092B-C50C-407E-A947-70E740481C1C}">
                <a14:useLocalDpi xmlns:a14="http://schemas.microsoft.com/office/drawing/2010/main" val="0"/>
              </a:ext>
            </a:extLst>
          </a:blip>
          <a:stretch>
            <a:fillRect/>
          </a:stretch>
        </p:blipFill>
        <p:spPr>
          <a:xfrm>
            <a:off x="2049144" y="3754551"/>
            <a:ext cx="1428750" cy="695325"/>
          </a:xfrm>
          <a:prstGeom prst="rect">
            <a:avLst/>
          </a:prstGeom>
        </p:spPr>
      </p:pic>
      <p:pic>
        <p:nvPicPr>
          <p:cNvPr id="152" name="Picture 151"/>
          <p:cNvPicPr>
            <a:picLocks noChangeAspect="1"/>
          </p:cNvPicPr>
          <p:nvPr/>
        </p:nvPicPr>
        <p:blipFill>
          <a:blip r:embed="rId134">
            <a:extLst>
              <a:ext uri="{28A0092B-C50C-407E-A947-70E740481C1C}">
                <a14:useLocalDpi xmlns:a14="http://schemas.microsoft.com/office/drawing/2010/main" val="0"/>
              </a:ext>
            </a:extLst>
          </a:blip>
          <a:stretch>
            <a:fillRect/>
          </a:stretch>
        </p:blipFill>
        <p:spPr>
          <a:xfrm>
            <a:off x="7365173" y="2460398"/>
            <a:ext cx="1428750" cy="381000"/>
          </a:xfrm>
          <a:prstGeom prst="rect">
            <a:avLst/>
          </a:prstGeom>
        </p:spPr>
      </p:pic>
      <p:pic>
        <p:nvPicPr>
          <p:cNvPr id="153" name="Picture 152"/>
          <p:cNvPicPr>
            <a:picLocks noChangeAspect="1"/>
          </p:cNvPicPr>
          <p:nvPr/>
        </p:nvPicPr>
        <p:blipFill>
          <a:blip r:embed="rId135">
            <a:extLst>
              <a:ext uri="{28A0092B-C50C-407E-A947-70E740481C1C}">
                <a14:useLocalDpi xmlns:a14="http://schemas.microsoft.com/office/drawing/2010/main" val="0"/>
              </a:ext>
            </a:extLst>
          </a:blip>
          <a:stretch>
            <a:fillRect/>
          </a:stretch>
        </p:blipFill>
        <p:spPr>
          <a:xfrm>
            <a:off x="5105813" y="5360913"/>
            <a:ext cx="1428750" cy="962025"/>
          </a:xfrm>
          <a:prstGeom prst="rect">
            <a:avLst/>
          </a:prstGeom>
        </p:spPr>
      </p:pic>
      <p:pic>
        <p:nvPicPr>
          <p:cNvPr id="154" name="Picture 153"/>
          <p:cNvPicPr>
            <a:picLocks noChangeAspect="1"/>
          </p:cNvPicPr>
          <p:nvPr/>
        </p:nvPicPr>
        <p:blipFill>
          <a:blip r:embed="rId136">
            <a:extLst>
              <a:ext uri="{28A0092B-C50C-407E-A947-70E740481C1C}">
                <a14:useLocalDpi xmlns:a14="http://schemas.microsoft.com/office/drawing/2010/main" val="0"/>
              </a:ext>
            </a:extLst>
          </a:blip>
          <a:stretch>
            <a:fillRect/>
          </a:stretch>
        </p:blipFill>
        <p:spPr>
          <a:xfrm>
            <a:off x="6608935" y="4803934"/>
            <a:ext cx="1428750" cy="676275"/>
          </a:xfrm>
          <a:prstGeom prst="rect">
            <a:avLst/>
          </a:prstGeom>
        </p:spPr>
      </p:pic>
      <p:pic>
        <p:nvPicPr>
          <p:cNvPr id="155" name="Picture 154"/>
          <p:cNvPicPr>
            <a:picLocks noChangeAspect="1"/>
          </p:cNvPicPr>
          <p:nvPr/>
        </p:nvPicPr>
        <p:blipFill>
          <a:blip r:embed="rId137">
            <a:extLst>
              <a:ext uri="{28A0092B-C50C-407E-A947-70E740481C1C}">
                <a14:useLocalDpi xmlns:a14="http://schemas.microsoft.com/office/drawing/2010/main" val="0"/>
              </a:ext>
            </a:extLst>
          </a:blip>
          <a:stretch>
            <a:fillRect/>
          </a:stretch>
        </p:blipFill>
        <p:spPr>
          <a:xfrm>
            <a:off x="4896512" y="2950307"/>
            <a:ext cx="1904762" cy="711111"/>
          </a:xfrm>
          <a:prstGeom prst="rect">
            <a:avLst/>
          </a:prstGeom>
        </p:spPr>
      </p:pic>
      <p:pic>
        <p:nvPicPr>
          <p:cNvPr id="156" name="Picture 155"/>
          <p:cNvPicPr>
            <a:picLocks noChangeAspect="1"/>
          </p:cNvPicPr>
          <p:nvPr/>
        </p:nvPicPr>
        <p:blipFill>
          <a:blip r:embed="rId138">
            <a:extLst>
              <a:ext uri="{28A0092B-C50C-407E-A947-70E740481C1C}">
                <a14:useLocalDpi xmlns:a14="http://schemas.microsoft.com/office/drawing/2010/main" val="0"/>
              </a:ext>
            </a:extLst>
          </a:blip>
          <a:stretch>
            <a:fillRect/>
          </a:stretch>
        </p:blipFill>
        <p:spPr>
          <a:xfrm>
            <a:off x="5016501" y="1843951"/>
            <a:ext cx="1905000" cy="850900"/>
          </a:xfrm>
          <a:prstGeom prst="rect">
            <a:avLst/>
          </a:prstGeom>
        </p:spPr>
      </p:pic>
      <p:pic>
        <p:nvPicPr>
          <p:cNvPr id="157" name="Picture 156"/>
          <p:cNvPicPr>
            <a:picLocks noChangeAspect="1"/>
          </p:cNvPicPr>
          <p:nvPr/>
        </p:nvPicPr>
        <p:blipFill>
          <a:blip r:embed="rId139">
            <a:extLst>
              <a:ext uri="{28A0092B-C50C-407E-A947-70E740481C1C}">
                <a14:useLocalDpi xmlns:a14="http://schemas.microsoft.com/office/drawing/2010/main" val="0"/>
              </a:ext>
            </a:extLst>
          </a:blip>
          <a:stretch>
            <a:fillRect/>
          </a:stretch>
        </p:blipFill>
        <p:spPr>
          <a:xfrm>
            <a:off x="1173222" y="2141845"/>
            <a:ext cx="1409700" cy="428625"/>
          </a:xfrm>
          <a:prstGeom prst="rect">
            <a:avLst/>
          </a:prstGeom>
        </p:spPr>
      </p:pic>
      <p:pic>
        <p:nvPicPr>
          <p:cNvPr id="158" name="Picture 157"/>
          <p:cNvPicPr>
            <a:picLocks noChangeAspect="1"/>
          </p:cNvPicPr>
          <p:nvPr/>
        </p:nvPicPr>
        <p:blipFill>
          <a:blip r:embed="rId140">
            <a:extLst>
              <a:ext uri="{28A0092B-C50C-407E-A947-70E740481C1C}">
                <a14:useLocalDpi xmlns:a14="http://schemas.microsoft.com/office/drawing/2010/main" val="0"/>
              </a:ext>
            </a:extLst>
          </a:blip>
          <a:stretch>
            <a:fillRect/>
          </a:stretch>
        </p:blipFill>
        <p:spPr>
          <a:xfrm>
            <a:off x="1631323" y="3459321"/>
            <a:ext cx="1905000" cy="774700"/>
          </a:xfrm>
          <a:prstGeom prst="rect">
            <a:avLst/>
          </a:prstGeom>
        </p:spPr>
      </p:pic>
      <p:pic>
        <p:nvPicPr>
          <p:cNvPr id="159" name="Picture 158"/>
          <p:cNvPicPr>
            <a:picLocks noChangeAspect="1"/>
          </p:cNvPicPr>
          <p:nvPr/>
        </p:nvPicPr>
        <p:blipFill>
          <a:blip r:embed="rId141">
            <a:extLst>
              <a:ext uri="{28A0092B-C50C-407E-A947-70E740481C1C}">
                <a14:useLocalDpi xmlns:a14="http://schemas.microsoft.com/office/drawing/2010/main" val="0"/>
              </a:ext>
            </a:extLst>
          </a:blip>
          <a:stretch>
            <a:fillRect/>
          </a:stretch>
        </p:blipFill>
        <p:spPr>
          <a:xfrm>
            <a:off x="4823290" y="2553319"/>
            <a:ext cx="1428750" cy="485775"/>
          </a:xfrm>
          <a:prstGeom prst="rect">
            <a:avLst/>
          </a:prstGeom>
        </p:spPr>
      </p:pic>
      <p:pic>
        <p:nvPicPr>
          <p:cNvPr id="160" name="Picture 159"/>
          <p:cNvPicPr>
            <a:picLocks noChangeAspect="1"/>
          </p:cNvPicPr>
          <p:nvPr/>
        </p:nvPicPr>
        <p:blipFill>
          <a:blip r:embed="rId142">
            <a:extLst>
              <a:ext uri="{28A0092B-C50C-407E-A947-70E740481C1C}">
                <a14:useLocalDpi xmlns:a14="http://schemas.microsoft.com/office/drawing/2010/main" val="0"/>
              </a:ext>
            </a:extLst>
          </a:blip>
          <a:stretch>
            <a:fillRect/>
          </a:stretch>
        </p:blipFill>
        <p:spPr>
          <a:xfrm>
            <a:off x="1282543" y="3325925"/>
            <a:ext cx="1428750" cy="695325"/>
          </a:xfrm>
          <a:prstGeom prst="rect">
            <a:avLst/>
          </a:prstGeom>
        </p:spPr>
      </p:pic>
      <p:pic>
        <p:nvPicPr>
          <p:cNvPr id="161" name="Picture 160"/>
          <p:cNvPicPr>
            <a:picLocks noChangeAspect="1"/>
          </p:cNvPicPr>
          <p:nvPr/>
        </p:nvPicPr>
        <p:blipFill>
          <a:blip r:embed="rId143" cstate="print">
            <a:extLst>
              <a:ext uri="{28A0092B-C50C-407E-A947-70E740481C1C}">
                <a14:useLocalDpi xmlns:a14="http://schemas.microsoft.com/office/drawing/2010/main" val="0"/>
              </a:ext>
            </a:extLst>
          </a:blip>
          <a:stretch>
            <a:fillRect/>
          </a:stretch>
        </p:blipFill>
        <p:spPr>
          <a:xfrm>
            <a:off x="2058428" y="4543854"/>
            <a:ext cx="1679752" cy="772684"/>
          </a:xfrm>
          <a:prstGeom prst="rect">
            <a:avLst/>
          </a:prstGeom>
        </p:spPr>
      </p:pic>
      <p:pic>
        <p:nvPicPr>
          <p:cNvPr id="162" name="Picture 161"/>
          <p:cNvPicPr>
            <a:picLocks noChangeAspect="1"/>
          </p:cNvPicPr>
          <p:nvPr/>
        </p:nvPicPr>
        <p:blipFill>
          <a:blip r:embed="rId144">
            <a:extLst>
              <a:ext uri="{28A0092B-C50C-407E-A947-70E740481C1C}">
                <a14:useLocalDpi xmlns:a14="http://schemas.microsoft.com/office/drawing/2010/main" val="0"/>
              </a:ext>
            </a:extLst>
          </a:blip>
          <a:stretch>
            <a:fillRect/>
          </a:stretch>
        </p:blipFill>
        <p:spPr>
          <a:xfrm>
            <a:off x="3454214" y="4854109"/>
            <a:ext cx="1428750" cy="476250"/>
          </a:xfrm>
          <a:prstGeom prst="rect">
            <a:avLst/>
          </a:prstGeom>
        </p:spPr>
      </p:pic>
      <p:pic>
        <p:nvPicPr>
          <p:cNvPr id="163" name="Picture 162"/>
          <p:cNvPicPr>
            <a:picLocks noChangeAspect="1"/>
          </p:cNvPicPr>
          <p:nvPr/>
        </p:nvPicPr>
        <p:blipFill>
          <a:blip r:embed="rId145">
            <a:extLst>
              <a:ext uri="{28A0092B-C50C-407E-A947-70E740481C1C}">
                <a14:useLocalDpi xmlns:a14="http://schemas.microsoft.com/office/drawing/2010/main" val="0"/>
              </a:ext>
            </a:extLst>
          </a:blip>
          <a:stretch>
            <a:fillRect/>
          </a:stretch>
        </p:blipFill>
        <p:spPr>
          <a:xfrm>
            <a:off x="4274107" y="3630659"/>
            <a:ext cx="1428750" cy="828675"/>
          </a:xfrm>
          <a:prstGeom prst="rect">
            <a:avLst/>
          </a:prstGeom>
        </p:spPr>
      </p:pic>
      <p:pic>
        <p:nvPicPr>
          <p:cNvPr id="164" name="Picture 163"/>
          <p:cNvPicPr>
            <a:picLocks noChangeAspect="1"/>
          </p:cNvPicPr>
          <p:nvPr/>
        </p:nvPicPr>
        <p:blipFill>
          <a:blip r:embed="rId146">
            <a:extLst>
              <a:ext uri="{28A0092B-C50C-407E-A947-70E740481C1C}">
                <a14:useLocalDpi xmlns:a14="http://schemas.microsoft.com/office/drawing/2010/main" val="0"/>
              </a:ext>
            </a:extLst>
          </a:blip>
          <a:stretch>
            <a:fillRect/>
          </a:stretch>
        </p:blipFill>
        <p:spPr>
          <a:xfrm>
            <a:off x="3946823" y="5233743"/>
            <a:ext cx="1428750" cy="381000"/>
          </a:xfrm>
          <a:prstGeom prst="rect">
            <a:avLst/>
          </a:prstGeom>
        </p:spPr>
      </p:pic>
      <p:pic>
        <p:nvPicPr>
          <p:cNvPr id="165" name="Picture 164"/>
          <p:cNvPicPr>
            <a:picLocks noChangeAspect="1"/>
          </p:cNvPicPr>
          <p:nvPr/>
        </p:nvPicPr>
        <p:blipFill>
          <a:blip r:embed="rId147" cstate="print">
            <a:extLst>
              <a:ext uri="{28A0092B-C50C-407E-A947-70E740481C1C}">
                <a14:useLocalDpi xmlns:a14="http://schemas.microsoft.com/office/drawing/2010/main" val="0"/>
              </a:ext>
            </a:extLst>
          </a:blip>
          <a:stretch>
            <a:fillRect/>
          </a:stretch>
        </p:blipFill>
        <p:spPr>
          <a:xfrm>
            <a:off x="1021130" y="4611169"/>
            <a:ext cx="2783900" cy="575338"/>
          </a:xfrm>
          <a:prstGeom prst="rect">
            <a:avLst/>
          </a:prstGeom>
        </p:spPr>
      </p:pic>
      <p:pic>
        <p:nvPicPr>
          <p:cNvPr id="166" name="Picture 165"/>
          <p:cNvPicPr>
            <a:picLocks noChangeAspect="1"/>
          </p:cNvPicPr>
          <p:nvPr/>
        </p:nvPicPr>
        <p:blipFill>
          <a:blip r:embed="rId148">
            <a:extLst>
              <a:ext uri="{28A0092B-C50C-407E-A947-70E740481C1C}">
                <a14:useLocalDpi xmlns:a14="http://schemas.microsoft.com/office/drawing/2010/main" val="0"/>
              </a:ext>
            </a:extLst>
          </a:blip>
          <a:stretch>
            <a:fillRect/>
          </a:stretch>
        </p:blipFill>
        <p:spPr>
          <a:xfrm>
            <a:off x="4053158" y="3602171"/>
            <a:ext cx="1285875" cy="457200"/>
          </a:xfrm>
          <a:prstGeom prst="rect">
            <a:avLst/>
          </a:prstGeom>
        </p:spPr>
      </p:pic>
      <p:pic>
        <p:nvPicPr>
          <p:cNvPr id="167" name="Picture 166"/>
          <p:cNvPicPr>
            <a:picLocks noChangeAspect="1"/>
          </p:cNvPicPr>
          <p:nvPr/>
        </p:nvPicPr>
        <p:blipFill>
          <a:blip r:embed="rId149">
            <a:extLst>
              <a:ext uri="{28A0092B-C50C-407E-A947-70E740481C1C}">
                <a14:useLocalDpi xmlns:a14="http://schemas.microsoft.com/office/drawing/2010/main" val="0"/>
              </a:ext>
            </a:extLst>
          </a:blip>
          <a:stretch>
            <a:fillRect/>
          </a:stretch>
        </p:blipFill>
        <p:spPr>
          <a:xfrm>
            <a:off x="2000947" y="2224472"/>
            <a:ext cx="1401081" cy="1342703"/>
          </a:xfrm>
          <a:prstGeom prst="rect">
            <a:avLst/>
          </a:prstGeom>
        </p:spPr>
      </p:pic>
      <p:pic>
        <p:nvPicPr>
          <p:cNvPr id="168" name="Picture 167"/>
          <p:cNvPicPr>
            <a:picLocks noChangeAspect="1"/>
          </p:cNvPicPr>
          <p:nvPr/>
        </p:nvPicPr>
        <p:blipFill>
          <a:blip r:embed="rId149">
            <a:extLst>
              <a:ext uri="{28A0092B-C50C-407E-A947-70E740481C1C}">
                <a14:useLocalDpi xmlns:a14="http://schemas.microsoft.com/office/drawing/2010/main" val="0"/>
              </a:ext>
            </a:extLst>
          </a:blip>
          <a:stretch>
            <a:fillRect/>
          </a:stretch>
        </p:blipFill>
        <p:spPr>
          <a:xfrm>
            <a:off x="1753539" y="3557471"/>
            <a:ext cx="1401081" cy="1342703"/>
          </a:xfrm>
          <a:prstGeom prst="rect">
            <a:avLst/>
          </a:prstGeom>
        </p:spPr>
      </p:pic>
      <p:pic>
        <p:nvPicPr>
          <p:cNvPr id="169" name="Picture 168"/>
          <p:cNvPicPr>
            <a:picLocks noChangeAspect="1"/>
          </p:cNvPicPr>
          <p:nvPr/>
        </p:nvPicPr>
        <p:blipFill>
          <a:blip r:embed="rId150">
            <a:extLst>
              <a:ext uri="{28A0092B-C50C-407E-A947-70E740481C1C}">
                <a14:useLocalDpi xmlns:a14="http://schemas.microsoft.com/office/drawing/2010/main" val="0"/>
              </a:ext>
            </a:extLst>
          </a:blip>
          <a:stretch>
            <a:fillRect/>
          </a:stretch>
        </p:blipFill>
        <p:spPr>
          <a:xfrm>
            <a:off x="1056504" y="4640184"/>
            <a:ext cx="1428750" cy="228600"/>
          </a:xfrm>
          <a:prstGeom prst="rect">
            <a:avLst/>
          </a:prstGeom>
        </p:spPr>
      </p:pic>
      <p:pic>
        <p:nvPicPr>
          <p:cNvPr id="170" name="Picture 169"/>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495704" y="4474994"/>
            <a:ext cx="1905434" cy="787579"/>
          </a:xfrm>
          <a:prstGeom prst="rect">
            <a:avLst/>
          </a:prstGeom>
        </p:spPr>
      </p:pic>
      <p:pic>
        <p:nvPicPr>
          <p:cNvPr id="171" name="Picture 170"/>
          <p:cNvPicPr>
            <a:picLocks noChangeAspect="1"/>
          </p:cNvPicPr>
          <p:nvPr/>
        </p:nvPicPr>
        <p:blipFill>
          <a:blip r:embed="rId152">
            <a:extLst>
              <a:ext uri="{28A0092B-C50C-407E-A947-70E740481C1C}">
                <a14:useLocalDpi xmlns:a14="http://schemas.microsoft.com/office/drawing/2010/main" val="0"/>
              </a:ext>
            </a:extLst>
          </a:blip>
          <a:stretch>
            <a:fillRect/>
          </a:stretch>
        </p:blipFill>
        <p:spPr>
          <a:xfrm>
            <a:off x="6189673" y="3735510"/>
            <a:ext cx="1428750" cy="657225"/>
          </a:xfrm>
          <a:prstGeom prst="rect">
            <a:avLst/>
          </a:prstGeom>
        </p:spPr>
      </p:pic>
      <p:pic>
        <p:nvPicPr>
          <p:cNvPr id="172" name="Picture 171"/>
          <p:cNvPicPr>
            <a:picLocks noChangeAspect="1"/>
          </p:cNvPicPr>
          <p:nvPr/>
        </p:nvPicPr>
        <p:blipFill>
          <a:blip r:embed="rId153">
            <a:extLst>
              <a:ext uri="{28A0092B-C50C-407E-A947-70E740481C1C}">
                <a14:useLocalDpi xmlns:a14="http://schemas.microsoft.com/office/drawing/2010/main" val="0"/>
              </a:ext>
            </a:extLst>
          </a:blip>
          <a:stretch>
            <a:fillRect/>
          </a:stretch>
        </p:blipFill>
        <p:spPr>
          <a:xfrm>
            <a:off x="1803283" y="3567275"/>
            <a:ext cx="1171575" cy="571500"/>
          </a:xfrm>
          <a:prstGeom prst="rect">
            <a:avLst/>
          </a:prstGeom>
        </p:spPr>
      </p:pic>
      <p:pic>
        <p:nvPicPr>
          <p:cNvPr id="173" name="Picture 172"/>
          <p:cNvPicPr>
            <a:picLocks noChangeAspect="1"/>
          </p:cNvPicPr>
          <p:nvPr/>
        </p:nvPicPr>
        <p:blipFill>
          <a:blip r:embed="rId154">
            <a:extLst>
              <a:ext uri="{28A0092B-C50C-407E-A947-70E740481C1C}">
                <a14:useLocalDpi xmlns:a14="http://schemas.microsoft.com/office/drawing/2010/main" val="0"/>
              </a:ext>
            </a:extLst>
          </a:blip>
          <a:stretch>
            <a:fillRect/>
          </a:stretch>
        </p:blipFill>
        <p:spPr>
          <a:xfrm>
            <a:off x="2937815" y="3733374"/>
            <a:ext cx="1904762" cy="698413"/>
          </a:xfrm>
          <a:prstGeom prst="rect">
            <a:avLst/>
          </a:prstGeom>
        </p:spPr>
      </p:pic>
      <p:pic>
        <p:nvPicPr>
          <p:cNvPr id="174" name="Picture 173"/>
          <p:cNvPicPr>
            <a:picLocks noChangeAspect="1"/>
          </p:cNvPicPr>
          <p:nvPr/>
        </p:nvPicPr>
        <p:blipFill>
          <a:blip r:embed="rId155" cstate="print">
            <a:extLst>
              <a:ext uri="{28A0092B-C50C-407E-A947-70E740481C1C}">
                <a14:useLocalDpi xmlns:a14="http://schemas.microsoft.com/office/drawing/2010/main" val="0"/>
              </a:ext>
            </a:extLst>
          </a:blip>
          <a:stretch>
            <a:fillRect/>
          </a:stretch>
        </p:blipFill>
        <p:spPr>
          <a:xfrm>
            <a:off x="1020951" y="5254173"/>
            <a:ext cx="1709496" cy="968714"/>
          </a:xfrm>
          <a:prstGeom prst="rect">
            <a:avLst/>
          </a:prstGeom>
        </p:spPr>
      </p:pic>
      <p:pic>
        <p:nvPicPr>
          <p:cNvPr id="175" name="Picture 174"/>
          <p:cNvPicPr>
            <a:picLocks noChangeAspect="1"/>
          </p:cNvPicPr>
          <p:nvPr/>
        </p:nvPicPr>
        <p:blipFill>
          <a:blip r:embed="rId156">
            <a:extLst>
              <a:ext uri="{28A0092B-C50C-407E-A947-70E740481C1C}">
                <a14:useLocalDpi xmlns:a14="http://schemas.microsoft.com/office/drawing/2010/main" val="0"/>
              </a:ext>
            </a:extLst>
          </a:blip>
          <a:stretch>
            <a:fillRect/>
          </a:stretch>
        </p:blipFill>
        <p:spPr>
          <a:xfrm>
            <a:off x="1122390" y="4770977"/>
            <a:ext cx="1428750" cy="1428750"/>
          </a:xfrm>
          <a:prstGeom prst="rect">
            <a:avLst/>
          </a:prstGeom>
        </p:spPr>
      </p:pic>
      <p:pic>
        <p:nvPicPr>
          <p:cNvPr id="176" name="Picture 175"/>
          <p:cNvPicPr>
            <a:picLocks noChangeAspect="1"/>
          </p:cNvPicPr>
          <p:nvPr/>
        </p:nvPicPr>
        <p:blipFill>
          <a:blip r:embed="rId157">
            <a:extLst>
              <a:ext uri="{28A0092B-C50C-407E-A947-70E740481C1C}">
                <a14:useLocalDpi xmlns:a14="http://schemas.microsoft.com/office/drawing/2010/main" val="0"/>
              </a:ext>
            </a:extLst>
          </a:blip>
          <a:stretch>
            <a:fillRect/>
          </a:stretch>
        </p:blipFill>
        <p:spPr>
          <a:xfrm>
            <a:off x="2961136" y="3506249"/>
            <a:ext cx="1904762" cy="469841"/>
          </a:xfrm>
          <a:prstGeom prst="rect">
            <a:avLst/>
          </a:prstGeom>
        </p:spPr>
      </p:pic>
      <p:pic>
        <p:nvPicPr>
          <p:cNvPr id="177" name="Picture 176"/>
          <p:cNvPicPr>
            <a:picLocks noChangeAspect="1"/>
          </p:cNvPicPr>
          <p:nvPr/>
        </p:nvPicPr>
        <p:blipFill>
          <a:blip r:embed="rId158">
            <a:extLst>
              <a:ext uri="{28A0092B-C50C-407E-A947-70E740481C1C}">
                <a14:useLocalDpi xmlns:a14="http://schemas.microsoft.com/office/drawing/2010/main" val="0"/>
              </a:ext>
            </a:extLst>
          </a:blip>
          <a:stretch>
            <a:fillRect/>
          </a:stretch>
        </p:blipFill>
        <p:spPr>
          <a:xfrm>
            <a:off x="1221184" y="4421735"/>
            <a:ext cx="1428750" cy="419100"/>
          </a:xfrm>
          <a:prstGeom prst="rect">
            <a:avLst/>
          </a:prstGeom>
        </p:spPr>
      </p:pic>
      <p:pic>
        <p:nvPicPr>
          <p:cNvPr id="178" name="Picture 177"/>
          <p:cNvPicPr>
            <a:picLocks noChangeAspect="1"/>
          </p:cNvPicPr>
          <p:nvPr/>
        </p:nvPicPr>
        <p:blipFill>
          <a:blip r:embed="rId159">
            <a:extLst>
              <a:ext uri="{28A0092B-C50C-407E-A947-70E740481C1C}">
                <a14:useLocalDpi xmlns:a14="http://schemas.microsoft.com/office/drawing/2010/main" val="0"/>
              </a:ext>
            </a:extLst>
          </a:blip>
          <a:stretch>
            <a:fillRect/>
          </a:stretch>
        </p:blipFill>
        <p:spPr>
          <a:xfrm>
            <a:off x="1743478" y="3886848"/>
            <a:ext cx="1504950" cy="476250"/>
          </a:xfrm>
          <a:prstGeom prst="rect">
            <a:avLst/>
          </a:prstGeom>
        </p:spPr>
      </p:pic>
      <p:pic>
        <p:nvPicPr>
          <p:cNvPr id="179" name="Picture 178"/>
          <p:cNvPicPr>
            <a:picLocks noChangeAspect="1"/>
          </p:cNvPicPr>
          <p:nvPr/>
        </p:nvPicPr>
        <p:blipFill>
          <a:blip r:embed="rId160">
            <a:extLst>
              <a:ext uri="{28A0092B-C50C-407E-A947-70E740481C1C}">
                <a14:useLocalDpi xmlns:a14="http://schemas.microsoft.com/office/drawing/2010/main" val="0"/>
              </a:ext>
            </a:extLst>
          </a:blip>
          <a:stretch>
            <a:fillRect/>
          </a:stretch>
        </p:blipFill>
        <p:spPr>
          <a:xfrm>
            <a:off x="1204244" y="4827580"/>
            <a:ext cx="1905000" cy="584200"/>
          </a:xfrm>
          <a:prstGeom prst="rect">
            <a:avLst/>
          </a:prstGeom>
        </p:spPr>
      </p:pic>
      <p:pic>
        <p:nvPicPr>
          <p:cNvPr id="180" name="Picture 179"/>
          <p:cNvPicPr>
            <a:picLocks noChangeAspect="1"/>
          </p:cNvPicPr>
          <p:nvPr/>
        </p:nvPicPr>
        <p:blipFill>
          <a:blip r:embed="rId161">
            <a:extLst>
              <a:ext uri="{28A0092B-C50C-407E-A947-70E740481C1C}">
                <a14:useLocalDpi xmlns:a14="http://schemas.microsoft.com/office/drawing/2010/main" val="0"/>
              </a:ext>
            </a:extLst>
          </a:blip>
          <a:stretch>
            <a:fillRect/>
          </a:stretch>
        </p:blipFill>
        <p:spPr>
          <a:xfrm>
            <a:off x="662059" y="2669576"/>
            <a:ext cx="1428750" cy="409575"/>
          </a:xfrm>
          <a:prstGeom prst="rect">
            <a:avLst/>
          </a:prstGeom>
        </p:spPr>
      </p:pic>
      <p:pic>
        <p:nvPicPr>
          <p:cNvPr id="181" name="Picture 180"/>
          <p:cNvPicPr>
            <a:picLocks noChangeAspect="1"/>
          </p:cNvPicPr>
          <p:nvPr/>
        </p:nvPicPr>
        <p:blipFill>
          <a:blip r:embed="rId162">
            <a:extLst>
              <a:ext uri="{28A0092B-C50C-407E-A947-70E740481C1C}">
                <a14:useLocalDpi xmlns:a14="http://schemas.microsoft.com/office/drawing/2010/main" val="0"/>
              </a:ext>
            </a:extLst>
          </a:blip>
          <a:stretch>
            <a:fillRect/>
          </a:stretch>
        </p:blipFill>
        <p:spPr>
          <a:xfrm>
            <a:off x="4577652" y="4036136"/>
            <a:ext cx="1459149" cy="515566"/>
          </a:xfrm>
          <a:prstGeom prst="rect">
            <a:avLst/>
          </a:prstGeom>
        </p:spPr>
      </p:pic>
      <p:pic>
        <p:nvPicPr>
          <p:cNvPr id="182" name="Picture 181"/>
          <p:cNvPicPr>
            <a:picLocks noChangeAspect="1"/>
          </p:cNvPicPr>
          <p:nvPr/>
        </p:nvPicPr>
        <p:blipFill>
          <a:blip r:embed="rId163">
            <a:extLst>
              <a:ext uri="{28A0092B-C50C-407E-A947-70E740481C1C}">
                <a14:useLocalDpi xmlns:a14="http://schemas.microsoft.com/office/drawing/2010/main" val="0"/>
              </a:ext>
            </a:extLst>
          </a:blip>
          <a:stretch>
            <a:fillRect/>
          </a:stretch>
        </p:blipFill>
        <p:spPr>
          <a:xfrm>
            <a:off x="1411564" y="4219791"/>
            <a:ext cx="1428750" cy="676275"/>
          </a:xfrm>
          <a:prstGeom prst="rect">
            <a:avLst/>
          </a:prstGeom>
        </p:spPr>
      </p:pic>
      <p:pic>
        <p:nvPicPr>
          <p:cNvPr id="183" name="Picture 182"/>
          <p:cNvPicPr>
            <a:picLocks noChangeAspect="1"/>
          </p:cNvPicPr>
          <p:nvPr/>
        </p:nvPicPr>
        <p:blipFill>
          <a:blip r:embed="rId164">
            <a:extLst>
              <a:ext uri="{28A0092B-C50C-407E-A947-70E740481C1C}">
                <a14:useLocalDpi xmlns:a14="http://schemas.microsoft.com/office/drawing/2010/main" val="0"/>
              </a:ext>
            </a:extLst>
          </a:blip>
          <a:stretch>
            <a:fillRect/>
          </a:stretch>
        </p:blipFill>
        <p:spPr>
          <a:xfrm>
            <a:off x="6401135" y="4560845"/>
            <a:ext cx="1428750" cy="228600"/>
          </a:xfrm>
          <a:prstGeom prst="rect">
            <a:avLst/>
          </a:prstGeom>
        </p:spPr>
      </p:pic>
      <p:pic>
        <p:nvPicPr>
          <p:cNvPr id="184" name="Picture 183"/>
          <p:cNvPicPr>
            <a:picLocks noChangeAspect="1"/>
          </p:cNvPicPr>
          <p:nvPr/>
        </p:nvPicPr>
        <p:blipFill>
          <a:blip r:embed="rId165">
            <a:extLst>
              <a:ext uri="{28A0092B-C50C-407E-A947-70E740481C1C}">
                <a14:useLocalDpi xmlns:a14="http://schemas.microsoft.com/office/drawing/2010/main" val="0"/>
              </a:ext>
            </a:extLst>
          </a:blip>
          <a:stretch>
            <a:fillRect/>
          </a:stretch>
        </p:blipFill>
        <p:spPr>
          <a:xfrm>
            <a:off x="6645713" y="5476173"/>
            <a:ext cx="1714500" cy="571500"/>
          </a:xfrm>
          <a:prstGeom prst="rect">
            <a:avLst/>
          </a:prstGeom>
        </p:spPr>
      </p:pic>
      <p:pic>
        <p:nvPicPr>
          <p:cNvPr id="185" name="Picture 184"/>
          <p:cNvPicPr>
            <a:picLocks noChangeAspect="1"/>
          </p:cNvPicPr>
          <p:nvPr/>
        </p:nvPicPr>
        <p:blipFill>
          <a:blip r:embed="rId166">
            <a:extLst>
              <a:ext uri="{28A0092B-C50C-407E-A947-70E740481C1C}">
                <a14:useLocalDpi xmlns:a14="http://schemas.microsoft.com/office/drawing/2010/main" val="0"/>
              </a:ext>
            </a:extLst>
          </a:blip>
          <a:stretch>
            <a:fillRect/>
          </a:stretch>
        </p:blipFill>
        <p:spPr>
          <a:xfrm>
            <a:off x="4552855" y="2705298"/>
            <a:ext cx="2162477" cy="362001"/>
          </a:xfrm>
          <a:prstGeom prst="rect">
            <a:avLst/>
          </a:prstGeom>
        </p:spPr>
      </p:pic>
      <p:pic>
        <p:nvPicPr>
          <p:cNvPr id="186" name="Picture 185"/>
          <p:cNvPicPr>
            <a:picLocks noChangeAspect="1"/>
          </p:cNvPicPr>
          <p:nvPr/>
        </p:nvPicPr>
        <p:blipFill>
          <a:blip r:embed="rId167">
            <a:extLst>
              <a:ext uri="{28A0092B-C50C-407E-A947-70E740481C1C}">
                <a14:useLocalDpi xmlns:a14="http://schemas.microsoft.com/office/drawing/2010/main" val="0"/>
              </a:ext>
            </a:extLst>
          </a:blip>
          <a:stretch>
            <a:fillRect/>
          </a:stretch>
        </p:blipFill>
        <p:spPr>
          <a:xfrm>
            <a:off x="1019361" y="2441585"/>
            <a:ext cx="1428750" cy="361950"/>
          </a:xfrm>
          <a:prstGeom prst="rect">
            <a:avLst/>
          </a:prstGeom>
        </p:spPr>
      </p:pic>
      <p:pic>
        <p:nvPicPr>
          <p:cNvPr id="187" name="Picture 186"/>
          <p:cNvPicPr>
            <a:picLocks noChangeAspect="1"/>
          </p:cNvPicPr>
          <p:nvPr/>
        </p:nvPicPr>
        <p:blipFill>
          <a:blip r:embed="rId168">
            <a:extLst>
              <a:ext uri="{28A0092B-C50C-407E-A947-70E740481C1C}">
                <a14:useLocalDpi xmlns:a14="http://schemas.microsoft.com/office/drawing/2010/main" val="0"/>
              </a:ext>
            </a:extLst>
          </a:blip>
          <a:stretch>
            <a:fillRect/>
          </a:stretch>
        </p:blipFill>
        <p:spPr>
          <a:xfrm>
            <a:off x="3612554" y="4908247"/>
            <a:ext cx="1906107" cy="393929"/>
          </a:xfrm>
          <a:prstGeom prst="rect">
            <a:avLst/>
          </a:prstGeom>
        </p:spPr>
      </p:pic>
      <p:pic>
        <p:nvPicPr>
          <p:cNvPr id="188" name="Picture 187"/>
          <p:cNvPicPr>
            <a:picLocks noChangeAspect="1"/>
          </p:cNvPicPr>
          <p:nvPr/>
        </p:nvPicPr>
        <p:blipFill>
          <a:blip r:embed="rId169">
            <a:extLst>
              <a:ext uri="{28A0092B-C50C-407E-A947-70E740481C1C}">
                <a14:useLocalDpi xmlns:a14="http://schemas.microsoft.com/office/drawing/2010/main" val="0"/>
              </a:ext>
            </a:extLst>
          </a:blip>
          <a:stretch>
            <a:fillRect/>
          </a:stretch>
        </p:blipFill>
        <p:spPr>
          <a:xfrm>
            <a:off x="2278936" y="2736294"/>
            <a:ext cx="1904762" cy="685714"/>
          </a:xfrm>
          <a:prstGeom prst="rect">
            <a:avLst/>
          </a:prstGeom>
        </p:spPr>
      </p:pic>
      <p:pic>
        <p:nvPicPr>
          <p:cNvPr id="189" name="Picture 188"/>
          <p:cNvPicPr>
            <a:picLocks noChangeAspect="1"/>
          </p:cNvPicPr>
          <p:nvPr/>
        </p:nvPicPr>
        <p:blipFill>
          <a:blip r:embed="rId170">
            <a:extLst>
              <a:ext uri="{28A0092B-C50C-407E-A947-70E740481C1C}">
                <a14:useLocalDpi xmlns:a14="http://schemas.microsoft.com/office/drawing/2010/main" val="0"/>
              </a:ext>
            </a:extLst>
          </a:blip>
          <a:stretch>
            <a:fillRect/>
          </a:stretch>
        </p:blipFill>
        <p:spPr>
          <a:xfrm>
            <a:off x="1641116" y="4669959"/>
            <a:ext cx="1905000" cy="368300"/>
          </a:xfrm>
          <a:prstGeom prst="rect">
            <a:avLst/>
          </a:prstGeom>
        </p:spPr>
      </p:pic>
      <p:pic>
        <p:nvPicPr>
          <p:cNvPr id="190" name="Picture 189"/>
          <p:cNvPicPr>
            <a:picLocks noChangeAspect="1"/>
          </p:cNvPicPr>
          <p:nvPr/>
        </p:nvPicPr>
        <p:blipFill>
          <a:blip r:embed="rId171">
            <a:extLst>
              <a:ext uri="{28A0092B-C50C-407E-A947-70E740481C1C}">
                <a14:useLocalDpi xmlns:a14="http://schemas.microsoft.com/office/drawing/2010/main" val="0"/>
              </a:ext>
            </a:extLst>
          </a:blip>
          <a:stretch>
            <a:fillRect/>
          </a:stretch>
        </p:blipFill>
        <p:spPr>
          <a:xfrm>
            <a:off x="5250414" y="3980107"/>
            <a:ext cx="1238250" cy="314325"/>
          </a:xfrm>
          <a:prstGeom prst="rect">
            <a:avLst/>
          </a:prstGeom>
        </p:spPr>
      </p:pic>
      <p:pic>
        <p:nvPicPr>
          <p:cNvPr id="191" name="Picture 190"/>
          <p:cNvPicPr>
            <a:picLocks noChangeAspect="1"/>
          </p:cNvPicPr>
          <p:nvPr/>
        </p:nvPicPr>
        <p:blipFill>
          <a:blip r:embed="rId172">
            <a:extLst>
              <a:ext uri="{28A0092B-C50C-407E-A947-70E740481C1C}">
                <a14:useLocalDpi xmlns:a14="http://schemas.microsoft.com/office/drawing/2010/main" val="0"/>
              </a:ext>
            </a:extLst>
          </a:blip>
          <a:stretch>
            <a:fillRect/>
          </a:stretch>
        </p:blipFill>
        <p:spPr>
          <a:xfrm>
            <a:off x="2813173" y="1509127"/>
            <a:ext cx="1904762" cy="685714"/>
          </a:xfrm>
          <a:prstGeom prst="rect">
            <a:avLst/>
          </a:prstGeom>
        </p:spPr>
      </p:pic>
      <p:pic>
        <p:nvPicPr>
          <p:cNvPr id="192" name="Picture 191"/>
          <p:cNvPicPr>
            <a:picLocks noChangeAspect="1"/>
          </p:cNvPicPr>
          <p:nvPr/>
        </p:nvPicPr>
        <p:blipFill>
          <a:blip r:embed="rId173">
            <a:extLst>
              <a:ext uri="{28A0092B-C50C-407E-A947-70E740481C1C}">
                <a14:useLocalDpi xmlns:a14="http://schemas.microsoft.com/office/drawing/2010/main" val="0"/>
              </a:ext>
            </a:extLst>
          </a:blip>
          <a:stretch>
            <a:fillRect/>
          </a:stretch>
        </p:blipFill>
        <p:spPr>
          <a:xfrm>
            <a:off x="3588646" y="3542452"/>
            <a:ext cx="1352550" cy="542925"/>
          </a:xfrm>
          <a:prstGeom prst="rect">
            <a:avLst/>
          </a:prstGeom>
        </p:spPr>
      </p:pic>
      <p:pic>
        <p:nvPicPr>
          <p:cNvPr id="193" name="Picture 192"/>
          <p:cNvPicPr>
            <a:picLocks noChangeAspect="1"/>
          </p:cNvPicPr>
          <p:nvPr/>
        </p:nvPicPr>
        <p:blipFill>
          <a:blip r:embed="rId174">
            <a:extLst>
              <a:ext uri="{28A0092B-C50C-407E-A947-70E740481C1C}">
                <a14:useLocalDpi xmlns:a14="http://schemas.microsoft.com/office/drawing/2010/main" val="0"/>
              </a:ext>
            </a:extLst>
          </a:blip>
          <a:stretch>
            <a:fillRect/>
          </a:stretch>
        </p:blipFill>
        <p:spPr>
          <a:xfrm>
            <a:off x="1100613" y="4087850"/>
            <a:ext cx="952500" cy="952500"/>
          </a:xfrm>
          <a:prstGeom prst="rect">
            <a:avLst/>
          </a:prstGeom>
        </p:spPr>
      </p:pic>
      <p:pic>
        <p:nvPicPr>
          <p:cNvPr id="194" name="Picture 193"/>
          <p:cNvPicPr>
            <a:picLocks noChangeAspect="1"/>
          </p:cNvPicPr>
          <p:nvPr/>
        </p:nvPicPr>
        <p:blipFill>
          <a:blip r:embed="rId175">
            <a:extLst>
              <a:ext uri="{28A0092B-C50C-407E-A947-70E740481C1C}">
                <a14:useLocalDpi xmlns:a14="http://schemas.microsoft.com/office/drawing/2010/main" val="0"/>
              </a:ext>
            </a:extLst>
          </a:blip>
          <a:stretch>
            <a:fillRect/>
          </a:stretch>
        </p:blipFill>
        <p:spPr>
          <a:xfrm>
            <a:off x="5204058" y="2475289"/>
            <a:ext cx="1428750" cy="314325"/>
          </a:xfrm>
          <a:prstGeom prst="rect">
            <a:avLst/>
          </a:prstGeom>
        </p:spPr>
      </p:pic>
      <p:pic>
        <p:nvPicPr>
          <p:cNvPr id="195" name="Picture 194"/>
          <p:cNvPicPr>
            <a:picLocks noChangeAspect="1"/>
          </p:cNvPicPr>
          <p:nvPr/>
        </p:nvPicPr>
        <p:blipFill>
          <a:blip r:embed="rId176">
            <a:extLst>
              <a:ext uri="{28A0092B-C50C-407E-A947-70E740481C1C}">
                <a14:useLocalDpi xmlns:a14="http://schemas.microsoft.com/office/drawing/2010/main" val="0"/>
              </a:ext>
            </a:extLst>
          </a:blip>
          <a:stretch>
            <a:fillRect/>
          </a:stretch>
        </p:blipFill>
        <p:spPr>
          <a:xfrm>
            <a:off x="3803638" y="2874992"/>
            <a:ext cx="1428750" cy="542925"/>
          </a:xfrm>
          <a:prstGeom prst="rect">
            <a:avLst/>
          </a:prstGeom>
        </p:spPr>
      </p:pic>
      <p:pic>
        <p:nvPicPr>
          <p:cNvPr id="196" name="Picture 195"/>
          <p:cNvPicPr>
            <a:picLocks noChangeAspect="1"/>
          </p:cNvPicPr>
          <p:nvPr/>
        </p:nvPicPr>
        <p:blipFill>
          <a:blip r:embed="rId177">
            <a:extLst>
              <a:ext uri="{28A0092B-C50C-407E-A947-70E740481C1C}">
                <a14:useLocalDpi xmlns:a14="http://schemas.microsoft.com/office/drawing/2010/main" val="0"/>
              </a:ext>
            </a:extLst>
          </a:blip>
          <a:stretch>
            <a:fillRect/>
          </a:stretch>
        </p:blipFill>
        <p:spPr>
          <a:xfrm>
            <a:off x="3041498" y="4250744"/>
            <a:ext cx="1904762" cy="926984"/>
          </a:xfrm>
          <a:prstGeom prst="rect">
            <a:avLst/>
          </a:prstGeom>
        </p:spPr>
      </p:pic>
      <p:pic>
        <p:nvPicPr>
          <p:cNvPr id="197" name="Picture 196"/>
          <p:cNvPicPr>
            <a:picLocks noChangeAspect="1"/>
          </p:cNvPicPr>
          <p:nvPr/>
        </p:nvPicPr>
        <p:blipFill>
          <a:blip r:embed="rId178">
            <a:extLst>
              <a:ext uri="{28A0092B-C50C-407E-A947-70E740481C1C}">
                <a14:useLocalDpi xmlns:a14="http://schemas.microsoft.com/office/drawing/2010/main" val="0"/>
              </a:ext>
            </a:extLst>
          </a:blip>
          <a:stretch>
            <a:fillRect/>
          </a:stretch>
        </p:blipFill>
        <p:spPr>
          <a:xfrm>
            <a:off x="1519901" y="4919824"/>
            <a:ext cx="1904762" cy="444444"/>
          </a:xfrm>
          <a:prstGeom prst="rect">
            <a:avLst/>
          </a:prstGeom>
        </p:spPr>
      </p:pic>
      <p:pic>
        <p:nvPicPr>
          <p:cNvPr id="198" name="Picture 197"/>
          <p:cNvPicPr>
            <a:picLocks noChangeAspect="1"/>
          </p:cNvPicPr>
          <p:nvPr/>
        </p:nvPicPr>
        <p:blipFill>
          <a:blip r:embed="rId179">
            <a:extLst>
              <a:ext uri="{28A0092B-C50C-407E-A947-70E740481C1C}">
                <a14:useLocalDpi xmlns:a14="http://schemas.microsoft.com/office/drawing/2010/main" val="0"/>
              </a:ext>
            </a:extLst>
          </a:blip>
          <a:stretch>
            <a:fillRect/>
          </a:stretch>
        </p:blipFill>
        <p:spPr>
          <a:xfrm>
            <a:off x="2461930" y="3655394"/>
            <a:ext cx="1428750" cy="809625"/>
          </a:xfrm>
          <a:prstGeom prst="rect">
            <a:avLst/>
          </a:prstGeom>
        </p:spPr>
      </p:pic>
      <p:pic>
        <p:nvPicPr>
          <p:cNvPr id="199" name="Picture 198"/>
          <p:cNvPicPr>
            <a:picLocks noChangeAspect="1"/>
          </p:cNvPicPr>
          <p:nvPr/>
        </p:nvPicPr>
        <p:blipFill>
          <a:blip r:embed="rId180">
            <a:extLst>
              <a:ext uri="{28A0092B-C50C-407E-A947-70E740481C1C}">
                <a14:useLocalDpi xmlns:a14="http://schemas.microsoft.com/office/drawing/2010/main" val="0"/>
              </a:ext>
            </a:extLst>
          </a:blip>
          <a:stretch>
            <a:fillRect/>
          </a:stretch>
        </p:blipFill>
        <p:spPr>
          <a:xfrm>
            <a:off x="1048447" y="3973675"/>
            <a:ext cx="1905000" cy="330200"/>
          </a:xfrm>
          <a:prstGeom prst="rect">
            <a:avLst/>
          </a:prstGeom>
        </p:spPr>
      </p:pic>
      <p:pic>
        <p:nvPicPr>
          <p:cNvPr id="200" name="Picture 199"/>
          <p:cNvPicPr>
            <a:picLocks noChangeAspect="1"/>
          </p:cNvPicPr>
          <p:nvPr/>
        </p:nvPicPr>
        <p:blipFill>
          <a:blip r:embed="rId181">
            <a:extLst>
              <a:ext uri="{28A0092B-C50C-407E-A947-70E740481C1C}">
                <a14:useLocalDpi xmlns:a14="http://schemas.microsoft.com/office/drawing/2010/main" val="0"/>
              </a:ext>
            </a:extLst>
          </a:blip>
          <a:stretch>
            <a:fillRect/>
          </a:stretch>
        </p:blipFill>
        <p:spPr>
          <a:xfrm>
            <a:off x="1280611" y="3597381"/>
            <a:ext cx="1428750" cy="409575"/>
          </a:xfrm>
          <a:prstGeom prst="rect">
            <a:avLst/>
          </a:prstGeom>
        </p:spPr>
      </p:pic>
      <p:pic>
        <p:nvPicPr>
          <p:cNvPr id="201" name="Picture 200"/>
          <p:cNvPicPr>
            <a:picLocks noChangeAspect="1"/>
          </p:cNvPicPr>
          <p:nvPr/>
        </p:nvPicPr>
        <p:blipFill>
          <a:blip r:embed="rId182">
            <a:extLst>
              <a:ext uri="{28A0092B-C50C-407E-A947-70E740481C1C}">
                <a14:useLocalDpi xmlns:a14="http://schemas.microsoft.com/office/drawing/2010/main" val="0"/>
              </a:ext>
            </a:extLst>
          </a:blip>
          <a:stretch>
            <a:fillRect/>
          </a:stretch>
        </p:blipFill>
        <p:spPr>
          <a:xfrm>
            <a:off x="3793400" y="4940849"/>
            <a:ext cx="1428750" cy="571500"/>
          </a:xfrm>
          <a:prstGeom prst="rect">
            <a:avLst/>
          </a:prstGeom>
        </p:spPr>
      </p:pic>
      <p:pic>
        <p:nvPicPr>
          <p:cNvPr id="202" name="Picture 201"/>
          <p:cNvPicPr>
            <a:picLocks noChangeAspect="1"/>
          </p:cNvPicPr>
          <p:nvPr/>
        </p:nvPicPr>
        <p:blipFill>
          <a:blip r:embed="rId183">
            <a:extLst>
              <a:ext uri="{28A0092B-C50C-407E-A947-70E740481C1C}">
                <a14:useLocalDpi xmlns:a14="http://schemas.microsoft.com/office/drawing/2010/main" val="0"/>
              </a:ext>
            </a:extLst>
          </a:blip>
          <a:stretch>
            <a:fillRect/>
          </a:stretch>
        </p:blipFill>
        <p:spPr>
          <a:xfrm>
            <a:off x="5929079" y="3164833"/>
            <a:ext cx="1428750" cy="514350"/>
          </a:xfrm>
          <a:prstGeom prst="rect">
            <a:avLst/>
          </a:prstGeom>
        </p:spPr>
      </p:pic>
      <p:pic>
        <p:nvPicPr>
          <p:cNvPr id="203" name="Picture 202"/>
          <p:cNvPicPr>
            <a:picLocks noChangeAspect="1"/>
          </p:cNvPicPr>
          <p:nvPr/>
        </p:nvPicPr>
        <p:blipFill>
          <a:blip r:embed="rId184">
            <a:extLst>
              <a:ext uri="{28A0092B-C50C-407E-A947-70E740481C1C}">
                <a14:useLocalDpi xmlns:a14="http://schemas.microsoft.com/office/drawing/2010/main" val="0"/>
              </a:ext>
            </a:extLst>
          </a:blip>
          <a:stretch>
            <a:fillRect/>
          </a:stretch>
        </p:blipFill>
        <p:spPr>
          <a:xfrm>
            <a:off x="2659213" y="5577348"/>
            <a:ext cx="1428750" cy="438150"/>
          </a:xfrm>
          <a:prstGeom prst="rect">
            <a:avLst/>
          </a:prstGeom>
        </p:spPr>
      </p:pic>
      <p:pic>
        <p:nvPicPr>
          <p:cNvPr id="204" name="Picture 203"/>
          <p:cNvPicPr>
            <a:picLocks noChangeAspect="1"/>
          </p:cNvPicPr>
          <p:nvPr/>
        </p:nvPicPr>
        <p:blipFill>
          <a:blip r:embed="rId185">
            <a:extLst>
              <a:ext uri="{28A0092B-C50C-407E-A947-70E740481C1C}">
                <a14:useLocalDpi xmlns:a14="http://schemas.microsoft.com/office/drawing/2010/main" val="0"/>
              </a:ext>
            </a:extLst>
          </a:blip>
          <a:stretch>
            <a:fillRect/>
          </a:stretch>
        </p:blipFill>
        <p:spPr>
          <a:xfrm>
            <a:off x="4624579" y="2648174"/>
            <a:ext cx="1904762" cy="634921"/>
          </a:xfrm>
          <a:prstGeom prst="rect">
            <a:avLst/>
          </a:prstGeom>
        </p:spPr>
      </p:pic>
      <p:pic>
        <p:nvPicPr>
          <p:cNvPr id="205" name="Picture 204"/>
          <p:cNvPicPr>
            <a:picLocks noChangeAspect="1"/>
          </p:cNvPicPr>
          <p:nvPr/>
        </p:nvPicPr>
        <p:blipFill>
          <a:blip r:embed="rId186">
            <a:extLst>
              <a:ext uri="{28A0092B-C50C-407E-A947-70E740481C1C}">
                <a14:useLocalDpi xmlns:a14="http://schemas.microsoft.com/office/drawing/2010/main" val="0"/>
              </a:ext>
            </a:extLst>
          </a:blip>
          <a:stretch>
            <a:fillRect/>
          </a:stretch>
        </p:blipFill>
        <p:spPr>
          <a:xfrm>
            <a:off x="612275" y="1528171"/>
            <a:ext cx="1428950" cy="495369"/>
          </a:xfrm>
          <a:prstGeom prst="rect">
            <a:avLst/>
          </a:prstGeom>
        </p:spPr>
      </p:pic>
      <p:pic>
        <p:nvPicPr>
          <p:cNvPr id="206" name="Picture 205"/>
          <p:cNvPicPr>
            <a:picLocks noChangeAspect="1"/>
          </p:cNvPicPr>
          <p:nvPr/>
        </p:nvPicPr>
        <p:blipFill>
          <a:blip r:embed="rId187">
            <a:extLst>
              <a:ext uri="{28A0092B-C50C-407E-A947-70E740481C1C}">
                <a14:useLocalDpi xmlns:a14="http://schemas.microsoft.com/office/drawing/2010/main" val="0"/>
              </a:ext>
            </a:extLst>
          </a:blip>
          <a:stretch>
            <a:fillRect/>
          </a:stretch>
        </p:blipFill>
        <p:spPr>
          <a:xfrm>
            <a:off x="4990034" y="3916932"/>
            <a:ext cx="1428750" cy="495300"/>
          </a:xfrm>
          <a:prstGeom prst="rect">
            <a:avLst/>
          </a:prstGeom>
        </p:spPr>
      </p:pic>
      <p:pic>
        <p:nvPicPr>
          <p:cNvPr id="207" name="Picture 206"/>
          <p:cNvPicPr>
            <a:picLocks noChangeAspect="1"/>
          </p:cNvPicPr>
          <p:nvPr/>
        </p:nvPicPr>
        <p:blipFill>
          <a:blip r:embed="rId188">
            <a:extLst>
              <a:ext uri="{28A0092B-C50C-407E-A947-70E740481C1C}">
                <a14:useLocalDpi xmlns:a14="http://schemas.microsoft.com/office/drawing/2010/main" val="0"/>
              </a:ext>
            </a:extLst>
          </a:blip>
          <a:stretch>
            <a:fillRect/>
          </a:stretch>
        </p:blipFill>
        <p:spPr>
          <a:xfrm>
            <a:off x="4917877" y="2365030"/>
            <a:ext cx="1428750" cy="495300"/>
          </a:xfrm>
          <a:prstGeom prst="rect">
            <a:avLst/>
          </a:prstGeom>
        </p:spPr>
      </p:pic>
      <p:pic>
        <p:nvPicPr>
          <p:cNvPr id="208" name="Picture 207"/>
          <p:cNvPicPr>
            <a:picLocks noChangeAspect="1"/>
          </p:cNvPicPr>
          <p:nvPr/>
        </p:nvPicPr>
        <p:blipFill>
          <a:blip r:embed="rId189">
            <a:extLst>
              <a:ext uri="{28A0092B-C50C-407E-A947-70E740481C1C}">
                <a14:useLocalDpi xmlns:a14="http://schemas.microsoft.com/office/drawing/2010/main" val="0"/>
              </a:ext>
            </a:extLst>
          </a:blip>
          <a:stretch>
            <a:fillRect/>
          </a:stretch>
        </p:blipFill>
        <p:spPr>
          <a:xfrm>
            <a:off x="6503493" y="2792571"/>
            <a:ext cx="1428750" cy="666750"/>
          </a:xfrm>
          <a:prstGeom prst="rect">
            <a:avLst/>
          </a:prstGeom>
        </p:spPr>
      </p:pic>
      <p:pic>
        <p:nvPicPr>
          <p:cNvPr id="209" name="Picture 208"/>
          <p:cNvPicPr>
            <a:picLocks noChangeAspect="1"/>
          </p:cNvPicPr>
          <p:nvPr/>
        </p:nvPicPr>
        <p:blipFill>
          <a:blip r:embed="rId190">
            <a:extLst>
              <a:ext uri="{28A0092B-C50C-407E-A947-70E740481C1C}">
                <a14:useLocalDpi xmlns:a14="http://schemas.microsoft.com/office/drawing/2010/main" val="0"/>
              </a:ext>
            </a:extLst>
          </a:blip>
          <a:stretch>
            <a:fillRect/>
          </a:stretch>
        </p:blipFill>
        <p:spPr>
          <a:xfrm>
            <a:off x="834504" y="1618940"/>
            <a:ext cx="1428750" cy="285750"/>
          </a:xfrm>
          <a:prstGeom prst="rect">
            <a:avLst/>
          </a:prstGeom>
        </p:spPr>
      </p:pic>
      <p:pic>
        <p:nvPicPr>
          <p:cNvPr id="210" name="Picture 209"/>
          <p:cNvPicPr>
            <a:picLocks noChangeAspect="1"/>
          </p:cNvPicPr>
          <p:nvPr/>
        </p:nvPicPr>
        <p:blipFill>
          <a:blip r:embed="rId191">
            <a:extLst>
              <a:ext uri="{28A0092B-C50C-407E-A947-70E740481C1C}">
                <a14:useLocalDpi xmlns:a14="http://schemas.microsoft.com/office/drawing/2010/main" val="0"/>
              </a:ext>
            </a:extLst>
          </a:blip>
          <a:stretch>
            <a:fillRect/>
          </a:stretch>
        </p:blipFill>
        <p:spPr>
          <a:xfrm>
            <a:off x="5725028" y="5059250"/>
            <a:ext cx="1270000" cy="1041400"/>
          </a:xfrm>
          <a:prstGeom prst="rect">
            <a:avLst/>
          </a:prstGeom>
        </p:spPr>
      </p:pic>
      <p:pic>
        <p:nvPicPr>
          <p:cNvPr id="211" name="Picture 210"/>
          <p:cNvPicPr>
            <a:picLocks noChangeAspect="1"/>
          </p:cNvPicPr>
          <p:nvPr/>
        </p:nvPicPr>
        <p:blipFill>
          <a:blip r:embed="rId192">
            <a:extLst>
              <a:ext uri="{28A0092B-C50C-407E-A947-70E740481C1C}">
                <a14:useLocalDpi xmlns:a14="http://schemas.microsoft.com/office/drawing/2010/main" val="0"/>
              </a:ext>
            </a:extLst>
          </a:blip>
          <a:stretch>
            <a:fillRect/>
          </a:stretch>
        </p:blipFill>
        <p:spPr>
          <a:xfrm>
            <a:off x="5814966" y="4484790"/>
            <a:ext cx="1428750" cy="514350"/>
          </a:xfrm>
          <a:prstGeom prst="rect">
            <a:avLst/>
          </a:prstGeom>
        </p:spPr>
      </p:pic>
      <p:pic>
        <p:nvPicPr>
          <p:cNvPr id="212" name="Picture 211"/>
          <p:cNvPicPr>
            <a:picLocks noChangeAspect="1"/>
          </p:cNvPicPr>
          <p:nvPr/>
        </p:nvPicPr>
        <p:blipFill>
          <a:blip r:embed="rId193">
            <a:extLst>
              <a:ext uri="{28A0092B-C50C-407E-A947-70E740481C1C}">
                <a14:useLocalDpi xmlns:a14="http://schemas.microsoft.com/office/drawing/2010/main" val="0"/>
              </a:ext>
            </a:extLst>
          </a:blip>
          <a:stretch>
            <a:fillRect/>
          </a:stretch>
        </p:blipFill>
        <p:spPr>
          <a:xfrm>
            <a:off x="888922" y="6121448"/>
            <a:ext cx="1428750" cy="381000"/>
          </a:xfrm>
          <a:prstGeom prst="rect">
            <a:avLst/>
          </a:prstGeom>
        </p:spPr>
      </p:pic>
      <p:pic>
        <p:nvPicPr>
          <p:cNvPr id="213" name="Picture 212"/>
          <p:cNvPicPr>
            <a:picLocks noChangeAspect="1"/>
          </p:cNvPicPr>
          <p:nvPr/>
        </p:nvPicPr>
        <p:blipFill>
          <a:blip r:embed="rId194">
            <a:extLst>
              <a:ext uri="{28A0092B-C50C-407E-A947-70E740481C1C}">
                <a14:useLocalDpi xmlns:a14="http://schemas.microsoft.com/office/drawing/2010/main" val="0"/>
              </a:ext>
            </a:extLst>
          </a:blip>
          <a:stretch>
            <a:fillRect/>
          </a:stretch>
        </p:blipFill>
        <p:spPr>
          <a:xfrm>
            <a:off x="531778" y="4171463"/>
            <a:ext cx="1905000" cy="635000"/>
          </a:xfrm>
          <a:prstGeom prst="rect">
            <a:avLst/>
          </a:prstGeom>
        </p:spPr>
      </p:pic>
      <p:pic>
        <p:nvPicPr>
          <p:cNvPr id="214" name="Picture 213"/>
          <p:cNvPicPr>
            <a:picLocks noChangeAspect="1"/>
          </p:cNvPicPr>
          <p:nvPr/>
        </p:nvPicPr>
        <p:blipFill>
          <a:blip r:embed="rId195" cstate="print">
            <a:extLst>
              <a:ext uri="{28A0092B-C50C-407E-A947-70E740481C1C}">
                <a14:useLocalDpi xmlns:a14="http://schemas.microsoft.com/office/drawing/2010/main" val="0"/>
              </a:ext>
            </a:extLst>
          </a:blip>
          <a:stretch>
            <a:fillRect/>
          </a:stretch>
        </p:blipFill>
        <p:spPr>
          <a:xfrm>
            <a:off x="2053113" y="3017867"/>
            <a:ext cx="295603" cy="59121"/>
          </a:xfrm>
          <a:prstGeom prst="rect">
            <a:avLst/>
          </a:prstGeom>
        </p:spPr>
      </p:pic>
      <p:pic>
        <p:nvPicPr>
          <p:cNvPr id="215" name="Picture 214"/>
          <p:cNvPicPr>
            <a:picLocks noChangeAspect="1"/>
          </p:cNvPicPr>
          <p:nvPr/>
        </p:nvPicPr>
        <p:blipFill>
          <a:blip r:embed="rId196">
            <a:extLst>
              <a:ext uri="{28A0092B-C50C-407E-A947-70E740481C1C}">
                <a14:useLocalDpi xmlns:a14="http://schemas.microsoft.com/office/drawing/2010/main" val="0"/>
              </a:ext>
            </a:extLst>
          </a:blip>
          <a:stretch>
            <a:fillRect/>
          </a:stretch>
        </p:blipFill>
        <p:spPr>
          <a:xfrm>
            <a:off x="7130951" y="1422114"/>
            <a:ext cx="1270000" cy="1638300"/>
          </a:xfrm>
          <a:prstGeom prst="rect">
            <a:avLst/>
          </a:prstGeom>
        </p:spPr>
      </p:pic>
      <p:pic>
        <p:nvPicPr>
          <p:cNvPr id="216" name="Picture 215"/>
          <p:cNvPicPr>
            <a:picLocks noChangeAspect="1"/>
          </p:cNvPicPr>
          <p:nvPr/>
        </p:nvPicPr>
        <p:blipFill>
          <a:blip r:embed="rId197">
            <a:extLst>
              <a:ext uri="{28A0092B-C50C-407E-A947-70E740481C1C}">
                <a14:useLocalDpi xmlns:a14="http://schemas.microsoft.com/office/drawing/2010/main" val="0"/>
              </a:ext>
            </a:extLst>
          </a:blip>
          <a:stretch>
            <a:fillRect/>
          </a:stretch>
        </p:blipFill>
        <p:spPr>
          <a:xfrm>
            <a:off x="618439" y="5209127"/>
            <a:ext cx="1905000" cy="495300"/>
          </a:xfrm>
          <a:prstGeom prst="rect">
            <a:avLst/>
          </a:prstGeom>
        </p:spPr>
      </p:pic>
      <p:pic>
        <p:nvPicPr>
          <p:cNvPr id="217" name="Picture 216"/>
          <p:cNvPicPr>
            <a:picLocks noChangeAspect="1"/>
          </p:cNvPicPr>
          <p:nvPr/>
        </p:nvPicPr>
        <p:blipFill>
          <a:blip r:embed="rId198">
            <a:extLst>
              <a:ext uri="{28A0092B-C50C-407E-A947-70E740481C1C}">
                <a14:useLocalDpi xmlns:a14="http://schemas.microsoft.com/office/drawing/2010/main" val="0"/>
              </a:ext>
            </a:extLst>
          </a:blip>
          <a:stretch>
            <a:fillRect/>
          </a:stretch>
        </p:blipFill>
        <p:spPr>
          <a:xfrm>
            <a:off x="5120546" y="1429024"/>
            <a:ext cx="1905000" cy="508000"/>
          </a:xfrm>
          <a:prstGeom prst="rect">
            <a:avLst/>
          </a:prstGeom>
        </p:spPr>
      </p:pic>
      <p:pic>
        <p:nvPicPr>
          <p:cNvPr id="218" name="Picture 217"/>
          <p:cNvPicPr>
            <a:picLocks noChangeAspect="1"/>
          </p:cNvPicPr>
          <p:nvPr/>
        </p:nvPicPr>
        <p:blipFill>
          <a:blip r:embed="rId199">
            <a:extLst>
              <a:ext uri="{28A0092B-C50C-407E-A947-70E740481C1C}">
                <a14:useLocalDpi xmlns:a14="http://schemas.microsoft.com/office/drawing/2010/main" val="0"/>
              </a:ext>
            </a:extLst>
          </a:blip>
          <a:stretch>
            <a:fillRect/>
          </a:stretch>
        </p:blipFill>
        <p:spPr>
          <a:xfrm>
            <a:off x="3803638" y="5104192"/>
            <a:ext cx="1905000" cy="774700"/>
          </a:xfrm>
          <a:prstGeom prst="rect">
            <a:avLst/>
          </a:prstGeom>
        </p:spPr>
      </p:pic>
      <p:pic>
        <p:nvPicPr>
          <p:cNvPr id="219" name="Picture 218"/>
          <p:cNvPicPr>
            <a:picLocks noChangeAspect="1"/>
          </p:cNvPicPr>
          <p:nvPr/>
        </p:nvPicPr>
        <p:blipFill>
          <a:blip r:embed="rId200">
            <a:extLst>
              <a:ext uri="{28A0092B-C50C-407E-A947-70E740481C1C}">
                <a14:useLocalDpi xmlns:a14="http://schemas.microsoft.com/office/drawing/2010/main" val="0"/>
              </a:ext>
            </a:extLst>
          </a:blip>
          <a:stretch>
            <a:fillRect/>
          </a:stretch>
        </p:blipFill>
        <p:spPr>
          <a:xfrm>
            <a:off x="3244635" y="5351350"/>
            <a:ext cx="1428750" cy="447675"/>
          </a:xfrm>
          <a:prstGeom prst="rect">
            <a:avLst/>
          </a:prstGeom>
        </p:spPr>
      </p:pic>
      <p:pic>
        <p:nvPicPr>
          <p:cNvPr id="220" name="Picture 219"/>
          <p:cNvPicPr>
            <a:picLocks noChangeAspect="1"/>
          </p:cNvPicPr>
          <p:nvPr/>
        </p:nvPicPr>
        <p:blipFill>
          <a:blip r:embed="rId201">
            <a:extLst>
              <a:ext uri="{28A0092B-C50C-407E-A947-70E740481C1C}">
                <a14:useLocalDpi xmlns:a14="http://schemas.microsoft.com/office/drawing/2010/main" val="0"/>
              </a:ext>
            </a:extLst>
          </a:blip>
          <a:stretch>
            <a:fillRect/>
          </a:stretch>
        </p:blipFill>
        <p:spPr>
          <a:xfrm>
            <a:off x="2687653" y="4557377"/>
            <a:ext cx="1428750" cy="638175"/>
          </a:xfrm>
          <a:prstGeom prst="rect">
            <a:avLst/>
          </a:prstGeom>
        </p:spPr>
      </p:pic>
      <p:pic>
        <p:nvPicPr>
          <p:cNvPr id="221" name="Picture 220"/>
          <p:cNvPicPr>
            <a:picLocks noChangeAspect="1"/>
          </p:cNvPicPr>
          <p:nvPr/>
        </p:nvPicPr>
        <p:blipFill>
          <a:blip r:embed="rId202">
            <a:extLst>
              <a:ext uri="{28A0092B-C50C-407E-A947-70E740481C1C}">
                <a14:useLocalDpi xmlns:a14="http://schemas.microsoft.com/office/drawing/2010/main" val="0"/>
              </a:ext>
            </a:extLst>
          </a:blip>
          <a:stretch>
            <a:fillRect/>
          </a:stretch>
        </p:blipFill>
        <p:spPr>
          <a:xfrm>
            <a:off x="1891461" y="4481121"/>
            <a:ext cx="1428750" cy="333375"/>
          </a:xfrm>
          <a:prstGeom prst="rect">
            <a:avLst/>
          </a:prstGeom>
        </p:spPr>
      </p:pic>
      <p:pic>
        <p:nvPicPr>
          <p:cNvPr id="222" name="Picture 221"/>
          <p:cNvPicPr>
            <a:picLocks noChangeAspect="1"/>
          </p:cNvPicPr>
          <p:nvPr/>
        </p:nvPicPr>
        <p:blipFill>
          <a:blip r:embed="rId203">
            <a:extLst>
              <a:ext uri="{28A0092B-C50C-407E-A947-70E740481C1C}">
                <a14:useLocalDpi xmlns:a14="http://schemas.microsoft.com/office/drawing/2010/main" val="0"/>
              </a:ext>
            </a:extLst>
          </a:blip>
          <a:stretch>
            <a:fillRect/>
          </a:stretch>
        </p:blipFill>
        <p:spPr>
          <a:xfrm>
            <a:off x="2292135" y="6014225"/>
            <a:ext cx="1905000" cy="520700"/>
          </a:xfrm>
          <a:prstGeom prst="rect">
            <a:avLst/>
          </a:prstGeom>
        </p:spPr>
      </p:pic>
      <p:pic>
        <p:nvPicPr>
          <p:cNvPr id="223" name="Picture 222"/>
          <p:cNvPicPr>
            <a:picLocks noChangeAspect="1"/>
          </p:cNvPicPr>
          <p:nvPr/>
        </p:nvPicPr>
        <p:blipFill>
          <a:blip r:embed="rId204">
            <a:extLst>
              <a:ext uri="{28A0092B-C50C-407E-A947-70E740481C1C}">
                <a14:useLocalDpi xmlns:a14="http://schemas.microsoft.com/office/drawing/2010/main" val="0"/>
              </a:ext>
            </a:extLst>
          </a:blip>
          <a:stretch>
            <a:fillRect/>
          </a:stretch>
        </p:blipFill>
        <p:spPr>
          <a:xfrm>
            <a:off x="6762626" y="3688863"/>
            <a:ext cx="1428750" cy="438150"/>
          </a:xfrm>
          <a:prstGeom prst="rect">
            <a:avLst/>
          </a:prstGeom>
        </p:spPr>
      </p:pic>
      <p:pic>
        <p:nvPicPr>
          <p:cNvPr id="224" name="Picture 223"/>
          <p:cNvPicPr>
            <a:picLocks noChangeAspect="1"/>
          </p:cNvPicPr>
          <p:nvPr/>
        </p:nvPicPr>
        <p:blipFill>
          <a:blip r:embed="rId205">
            <a:extLst>
              <a:ext uri="{28A0092B-C50C-407E-A947-70E740481C1C}">
                <a14:useLocalDpi xmlns:a14="http://schemas.microsoft.com/office/drawing/2010/main" val="0"/>
              </a:ext>
            </a:extLst>
          </a:blip>
          <a:stretch>
            <a:fillRect/>
          </a:stretch>
        </p:blipFill>
        <p:spPr>
          <a:xfrm>
            <a:off x="3914226" y="4640769"/>
            <a:ext cx="1314634" cy="600159"/>
          </a:xfrm>
          <a:prstGeom prst="rect">
            <a:avLst/>
          </a:prstGeom>
        </p:spPr>
      </p:pic>
      <p:pic>
        <p:nvPicPr>
          <p:cNvPr id="225" name="Picture 224"/>
          <p:cNvPicPr>
            <a:picLocks noChangeAspect="1"/>
          </p:cNvPicPr>
          <p:nvPr/>
        </p:nvPicPr>
        <p:blipFill>
          <a:blip r:embed="rId206">
            <a:extLst>
              <a:ext uri="{28A0092B-C50C-407E-A947-70E740481C1C}">
                <a14:useLocalDpi xmlns:a14="http://schemas.microsoft.com/office/drawing/2010/main" val="0"/>
              </a:ext>
            </a:extLst>
          </a:blip>
          <a:stretch>
            <a:fillRect/>
          </a:stretch>
        </p:blipFill>
        <p:spPr>
          <a:xfrm>
            <a:off x="1008028" y="5766780"/>
            <a:ext cx="1428750" cy="476250"/>
          </a:xfrm>
          <a:prstGeom prst="rect">
            <a:avLst/>
          </a:prstGeom>
        </p:spPr>
      </p:pic>
      <p:pic>
        <p:nvPicPr>
          <p:cNvPr id="226" name="Picture 225"/>
          <p:cNvPicPr>
            <a:picLocks noChangeAspect="1"/>
          </p:cNvPicPr>
          <p:nvPr/>
        </p:nvPicPr>
        <p:blipFill>
          <a:blip r:embed="rId207">
            <a:extLst>
              <a:ext uri="{28A0092B-C50C-407E-A947-70E740481C1C}">
                <a14:useLocalDpi xmlns:a14="http://schemas.microsoft.com/office/drawing/2010/main" val="0"/>
              </a:ext>
            </a:extLst>
          </a:blip>
          <a:stretch>
            <a:fillRect/>
          </a:stretch>
        </p:blipFill>
        <p:spPr>
          <a:xfrm>
            <a:off x="1816047" y="5418623"/>
            <a:ext cx="914400" cy="225552"/>
          </a:xfrm>
          <a:prstGeom prst="rect">
            <a:avLst/>
          </a:prstGeom>
        </p:spPr>
      </p:pic>
      <p:pic>
        <p:nvPicPr>
          <p:cNvPr id="227" name="Picture 226"/>
          <p:cNvPicPr>
            <a:picLocks noChangeAspect="1"/>
          </p:cNvPicPr>
          <p:nvPr/>
        </p:nvPicPr>
        <p:blipFill>
          <a:blip r:embed="rId208">
            <a:extLst>
              <a:ext uri="{28A0092B-C50C-407E-A947-70E740481C1C}">
                <a14:useLocalDpi xmlns:a14="http://schemas.microsoft.com/office/drawing/2010/main" val="0"/>
              </a:ext>
            </a:extLst>
          </a:blip>
          <a:stretch>
            <a:fillRect/>
          </a:stretch>
        </p:blipFill>
        <p:spPr>
          <a:xfrm>
            <a:off x="3142793" y="4765837"/>
            <a:ext cx="1428750" cy="609600"/>
          </a:xfrm>
          <a:prstGeom prst="rect">
            <a:avLst/>
          </a:prstGeom>
        </p:spPr>
      </p:pic>
      <p:pic>
        <p:nvPicPr>
          <p:cNvPr id="228" name="Picture 227"/>
          <p:cNvPicPr>
            <a:picLocks noChangeAspect="1"/>
          </p:cNvPicPr>
          <p:nvPr/>
        </p:nvPicPr>
        <p:blipFill>
          <a:blip r:embed="rId209">
            <a:extLst>
              <a:ext uri="{28A0092B-C50C-407E-A947-70E740481C1C}">
                <a14:useLocalDpi xmlns:a14="http://schemas.microsoft.com/office/drawing/2010/main" val="0"/>
              </a:ext>
            </a:extLst>
          </a:blip>
          <a:stretch>
            <a:fillRect/>
          </a:stretch>
        </p:blipFill>
        <p:spPr>
          <a:xfrm>
            <a:off x="5389895" y="3468793"/>
            <a:ext cx="1428750" cy="257175"/>
          </a:xfrm>
          <a:prstGeom prst="rect">
            <a:avLst/>
          </a:prstGeom>
        </p:spPr>
      </p:pic>
      <p:pic>
        <p:nvPicPr>
          <p:cNvPr id="229" name="Picture 228"/>
          <p:cNvPicPr>
            <a:picLocks noChangeAspect="1"/>
          </p:cNvPicPr>
          <p:nvPr/>
        </p:nvPicPr>
        <p:blipFill>
          <a:blip r:embed="rId210">
            <a:extLst>
              <a:ext uri="{28A0092B-C50C-407E-A947-70E740481C1C}">
                <a14:useLocalDpi xmlns:a14="http://schemas.microsoft.com/office/drawing/2010/main" val="0"/>
              </a:ext>
            </a:extLst>
          </a:blip>
          <a:stretch>
            <a:fillRect/>
          </a:stretch>
        </p:blipFill>
        <p:spPr>
          <a:xfrm>
            <a:off x="6267238" y="4554219"/>
            <a:ext cx="1428750" cy="752475"/>
          </a:xfrm>
          <a:prstGeom prst="rect">
            <a:avLst/>
          </a:prstGeom>
        </p:spPr>
      </p:pic>
      <p:pic>
        <p:nvPicPr>
          <p:cNvPr id="230" name="Picture 229"/>
          <p:cNvPicPr>
            <a:picLocks noChangeAspect="1"/>
          </p:cNvPicPr>
          <p:nvPr/>
        </p:nvPicPr>
        <p:blipFill>
          <a:blip r:embed="rId211" cstate="print">
            <a:extLst>
              <a:ext uri="{28A0092B-C50C-407E-A947-70E740481C1C}">
                <a14:useLocalDpi xmlns:a14="http://schemas.microsoft.com/office/drawing/2010/main" val="0"/>
              </a:ext>
            </a:extLst>
          </a:blip>
          <a:stretch>
            <a:fillRect/>
          </a:stretch>
        </p:blipFill>
        <p:spPr>
          <a:xfrm>
            <a:off x="2082303" y="5441334"/>
            <a:ext cx="3224924" cy="709487"/>
          </a:xfrm>
          <a:prstGeom prst="rect">
            <a:avLst/>
          </a:prstGeom>
        </p:spPr>
      </p:pic>
      <p:pic>
        <p:nvPicPr>
          <p:cNvPr id="231" name="Picture 230"/>
          <p:cNvPicPr>
            <a:picLocks noChangeAspect="1"/>
          </p:cNvPicPr>
          <p:nvPr/>
        </p:nvPicPr>
        <p:blipFill>
          <a:blip r:embed="rId212">
            <a:extLst>
              <a:ext uri="{28A0092B-C50C-407E-A947-70E740481C1C}">
                <a14:useLocalDpi xmlns:a14="http://schemas.microsoft.com/office/drawing/2010/main" val="0"/>
              </a:ext>
            </a:extLst>
          </a:blip>
          <a:stretch>
            <a:fillRect/>
          </a:stretch>
        </p:blipFill>
        <p:spPr>
          <a:xfrm>
            <a:off x="6543814" y="4905669"/>
            <a:ext cx="1904762" cy="1282540"/>
          </a:xfrm>
          <a:prstGeom prst="rect">
            <a:avLst/>
          </a:prstGeom>
        </p:spPr>
      </p:pic>
      <p:pic>
        <p:nvPicPr>
          <p:cNvPr id="232" name="Picture 231"/>
          <p:cNvPicPr>
            <a:picLocks noChangeAspect="1"/>
          </p:cNvPicPr>
          <p:nvPr/>
        </p:nvPicPr>
        <p:blipFill>
          <a:blip r:embed="rId213">
            <a:extLst>
              <a:ext uri="{28A0092B-C50C-407E-A947-70E740481C1C}">
                <a14:useLocalDpi xmlns:a14="http://schemas.microsoft.com/office/drawing/2010/main" val="0"/>
              </a:ext>
            </a:extLst>
          </a:blip>
          <a:stretch>
            <a:fillRect/>
          </a:stretch>
        </p:blipFill>
        <p:spPr>
          <a:xfrm>
            <a:off x="4556607" y="1720423"/>
            <a:ext cx="1428750" cy="1019175"/>
          </a:xfrm>
          <a:prstGeom prst="rect">
            <a:avLst/>
          </a:prstGeom>
        </p:spPr>
      </p:pic>
      <p:pic>
        <p:nvPicPr>
          <p:cNvPr id="233" name="Picture 232"/>
          <p:cNvPicPr>
            <a:picLocks noChangeAspect="1"/>
          </p:cNvPicPr>
          <p:nvPr/>
        </p:nvPicPr>
        <p:blipFill>
          <a:blip r:embed="rId214">
            <a:extLst>
              <a:ext uri="{28A0092B-C50C-407E-A947-70E740481C1C}">
                <a14:useLocalDpi xmlns:a14="http://schemas.microsoft.com/office/drawing/2010/main" val="0"/>
              </a:ext>
            </a:extLst>
          </a:blip>
          <a:stretch>
            <a:fillRect/>
          </a:stretch>
        </p:blipFill>
        <p:spPr>
          <a:xfrm>
            <a:off x="3494500" y="4028694"/>
            <a:ext cx="1238250" cy="447675"/>
          </a:xfrm>
          <a:prstGeom prst="rect">
            <a:avLst/>
          </a:prstGeom>
        </p:spPr>
      </p:pic>
      <p:pic>
        <p:nvPicPr>
          <p:cNvPr id="234" name="Picture 233"/>
          <p:cNvPicPr>
            <a:picLocks noChangeAspect="1"/>
          </p:cNvPicPr>
          <p:nvPr/>
        </p:nvPicPr>
        <p:blipFill>
          <a:blip r:embed="rId215">
            <a:extLst>
              <a:ext uri="{28A0092B-C50C-407E-A947-70E740481C1C}">
                <a14:useLocalDpi xmlns:a14="http://schemas.microsoft.com/office/drawing/2010/main" val="0"/>
              </a:ext>
            </a:extLst>
          </a:blip>
          <a:stretch>
            <a:fillRect/>
          </a:stretch>
        </p:blipFill>
        <p:spPr>
          <a:xfrm>
            <a:off x="2464012" y="3710255"/>
            <a:ext cx="1739900" cy="469900"/>
          </a:xfrm>
          <a:prstGeom prst="rect">
            <a:avLst/>
          </a:prstGeom>
        </p:spPr>
      </p:pic>
      <p:pic>
        <p:nvPicPr>
          <p:cNvPr id="235" name="Picture 234"/>
          <p:cNvPicPr>
            <a:picLocks noChangeAspect="1"/>
          </p:cNvPicPr>
          <p:nvPr/>
        </p:nvPicPr>
        <p:blipFill>
          <a:blip r:embed="rId216">
            <a:extLst>
              <a:ext uri="{28A0092B-C50C-407E-A947-70E740481C1C}">
                <a14:useLocalDpi xmlns:a14="http://schemas.microsoft.com/office/drawing/2010/main" val="0"/>
              </a:ext>
            </a:extLst>
          </a:blip>
          <a:stretch>
            <a:fillRect/>
          </a:stretch>
        </p:blipFill>
        <p:spPr>
          <a:xfrm>
            <a:off x="4489944" y="4021251"/>
            <a:ext cx="1524132" cy="690940"/>
          </a:xfrm>
          <a:prstGeom prst="rect">
            <a:avLst/>
          </a:prstGeom>
        </p:spPr>
      </p:pic>
      <p:pic>
        <p:nvPicPr>
          <p:cNvPr id="236" name="Picture 235"/>
          <p:cNvPicPr>
            <a:picLocks noChangeAspect="1"/>
          </p:cNvPicPr>
          <p:nvPr/>
        </p:nvPicPr>
        <p:blipFill>
          <a:blip r:embed="rId217">
            <a:extLst>
              <a:ext uri="{28A0092B-C50C-407E-A947-70E740481C1C}">
                <a14:useLocalDpi xmlns:a14="http://schemas.microsoft.com/office/drawing/2010/main" val="0"/>
              </a:ext>
            </a:extLst>
          </a:blip>
          <a:stretch>
            <a:fillRect/>
          </a:stretch>
        </p:blipFill>
        <p:spPr>
          <a:xfrm>
            <a:off x="7712631" y="1422114"/>
            <a:ext cx="1238250" cy="476250"/>
          </a:xfrm>
          <a:prstGeom prst="rect">
            <a:avLst/>
          </a:prstGeom>
        </p:spPr>
      </p:pic>
      <p:pic>
        <p:nvPicPr>
          <p:cNvPr id="237" name="Picture 236"/>
          <p:cNvPicPr>
            <a:picLocks noChangeAspect="1"/>
          </p:cNvPicPr>
          <p:nvPr/>
        </p:nvPicPr>
        <p:blipFill>
          <a:blip r:embed="rId218">
            <a:extLst>
              <a:ext uri="{28A0092B-C50C-407E-A947-70E740481C1C}">
                <a14:useLocalDpi xmlns:a14="http://schemas.microsoft.com/office/drawing/2010/main" val="0"/>
              </a:ext>
            </a:extLst>
          </a:blip>
          <a:stretch>
            <a:fillRect/>
          </a:stretch>
        </p:blipFill>
        <p:spPr>
          <a:xfrm>
            <a:off x="4896512" y="2193698"/>
            <a:ext cx="1428750" cy="457200"/>
          </a:xfrm>
          <a:prstGeom prst="rect">
            <a:avLst/>
          </a:prstGeom>
        </p:spPr>
      </p:pic>
      <p:pic>
        <p:nvPicPr>
          <p:cNvPr id="238" name="Picture 237"/>
          <p:cNvPicPr>
            <a:picLocks noChangeAspect="1"/>
          </p:cNvPicPr>
          <p:nvPr/>
        </p:nvPicPr>
        <p:blipFill>
          <a:blip r:embed="rId219" cstate="print">
            <a:extLst>
              <a:ext uri="{28A0092B-C50C-407E-A947-70E740481C1C}">
                <a14:useLocalDpi xmlns:a14="http://schemas.microsoft.com/office/drawing/2010/main" val="0"/>
              </a:ext>
            </a:extLst>
          </a:blip>
          <a:stretch>
            <a:fillRect/>
          </a:stretch>
        </p:blipFill>
        <p:spPr>
          <a:xfrm>
            <a:off x="4130513" y="4167091"/>
            <a:ext cx="1460460" cy="593919"/>
          </a:xfrm>
          <a:prstGeom prst="rect">
            <a:avLst/>
          </a:prstGeom>
        </p:spPr>
      </p:pic>
      <p:pic>
        <p:nvPicPr>
          <p:cNvPr id="239" name="Picture 238"/>
          <p:cNvPicPr>
            <a:picLocks noChangeAspect="1"/>
          </p:cNvPicPr>
          <p:nvPr/>
        </p:nvPicPr>
        <p:blipFill>
          <a:blip r:embed="rId220">
            <a:extLst>
              <a:ext uri="{28A0092B-C50C-407E-A947-70E740481C1C}">
                <a14:useLocalDpi xmlns:a14="http://schemas.microsoft.com/office/drawing/2010/main" val="0"/>
              </a:ext>
            </a:extLst>
          </a:blip>
          <a:stretch>
            <a:fillRect/>
          </a:stretch>
        </p:blipFill>
        <p:spPr>
          <a:xfrm>
            <a:off x="639478" y="3713276"/>
            <a:ext cx="1428750" cy="476250"/>
          </a:xfrm>
          <a:prstGeom prst="rect">
            <a:avLst/>
          </a:prstGeom>
        </p:spPr>
      </p:pic>
      <p:pic>
        <p:nvPicPr>
          <p:cNvPr id="240" name="Picture 239"/>
          <p:cNvPicPr>
            <a:picLocks noChangeAspect="1"/>
          </p:cNvPicPr>
          <p:nvPr/>
        </p:nvPicPr>
        <p:blipFill>
          <a:blip r:embed="rId221" cstate="print">
            <a:extLst>
              <a:ext uri="{28A0092B-C50C-407E-A947-70E740481C1C}">
                <a14:useLocalDpi xmlns:a14="http://schemas.microsoft.com/office/drawing/2010/main" val="0"/>
              </a:ext>
            </a:extLst>
          </a:blip>
          <a:stretch>
            <a:fillRect/>
          </a:stretch>
        </p:blipFill>
        <p:spPr>
          <a:xfrm>
            <a:off x="390001" y="5019431"/>
            <a:ext cx="1566441" cy="626575"/>
          </a:xfrm>
          <a:prstGeom prst="rect">
            <a:avLst/>
          </a:prstGeom>
        </p:spPr>
      </p:pic>
      <p:pic>
        <p:nvPicPr>
          <p:cNvPr id="241" name="Picture 240"/>
          <p:cNvPicPr>
            <a:picLocks noChangeAspect="1"/>
          </p:cNvPicPr>
          <p:nvPr/>
        </p:nvPicPr>
        <p:blipFill>
          <a:blip r:embed="rId222">
            <a:extLst>
              <a:ext uri="{28A0092B-C50C-407E-A947-70E740481C1C}">
                <a14:useLocalDpi xmlns:a14="http://schemas.microsoft.com/office/drawing/2010/main" val="0"/>
              </a:ext>
            </a:extLst>
          </a:blip>
          <a:stretch>
            <a:fillRect/>
          </a:stretch>
        </p:blipFill>
        <p:spPr>
          <a:xfrm>
            <a:off x="5037905" y="4668219"/>
            <a:ext cx="1905000" cy="431800"/>
          </a:xfrm>
          <a:prstGeom prst="rect">
            <a:avLst/>
          </a:prstGeom>
        </p:spPr>
      </p:pic>
      <p:pic>
        <p:nvPicPr>
          <p:cNvPr id="242" name="Picture 241"/>
          <p:cNvPicPr>
            <a:picLocks noChangeAspect="1"/>
          </p:cNvPicPr>
          <p:nvPr/>
        </p:nvPicPr>
        <p:blipFill>
          <a:blip r:embed="rId223">
            <a:extLst>
              <a:ext uri="{28A0092B-C50C-407E-A947-70E740481C1C}">
                <a14:useLocalDpi xmlns:a14="http://schemas.microsoft.com/office/drawing/2010/main" val="0"/>
              </a:ext>
            </a:extLst>
          </a:blip>
          <a:stretch>
            <a:fillRect/>
          </a:stretch>
        </p:blipFill>
        <p:spPr>
          <a:xfrm>
            <a:off x="3382806" y="4119780"/>
            <a:ext cx="1428750" cy="438150"/>
          </a:xfrm>
          <a:prstGeom prst="rect">
            <a:avLst/>
          </a:prstGeom>
        </p:spPr>
      </p:pic>
      <p:pic>
        <p:nvPicPr>
          <p:cNvPr id="243" name="Picture 242"/>
          <p:cNvPicPr>
            <a:picLocks noChangeAspect="1"/>
          </p:cNvPicPr>
          <p:nvPr/>
        </p:nvPicPr>
        <p:blipFill>
          <a:blip r:embed="rId224">
            <a:extLst>
              <a:ext uri="{28A0092B-C50C-407E-A947-70E740481C1C}">
                <a14:useLocalDpi xmlns:a14="http://schemas.microsoft.com/office/drawing/2010/main" val="0"/>
              </a:ext>
            </a:extLst>
          </a:blip>
          <a:stretch>
            <a:fillRect/>
          </a:stretch>
        </p:blipFill>
        <p:spPr>
          <a:xfrm>
            <a:off x="2292135" y="4021577"/>
            <a:ext cx="1428750" cy="809625"/>
          </a:xfrm>
          <a:prstGeom prst="rect">
            <a:avLst/>
          </a:prstGeom>
        </p:spPr>
      </p:pic>
      <p:pic>
        <p:nvPicPr>
          <p:cNvPr id="244" name="Picture 243"/>
          <p:cNvPicPr>
            <a:picLocks noChangeAspect="1"/>
          </p:cNvPicPr>
          <p:nvPr/>
        </p:nvPicPr>
        <p:blipFill>
          <a:blip r:embed="rId225">
            <a:extLst>
              <a:ext uri="{28A0092B-C50C-407E-A947-70E740481C1C}">
                <a14:useLocalDpi xmlns:a14="http://schemas.microsoft.com/office/drawing/2010/main" val="0"/>
              </a:ext>
            </a:extLst>
          </a:blip>
          <a:stretch>
            <a:fillRect/>
          </a:stretch>
        </p:blipFill>
        <p:spPr>
          <a:xfrm>
            <a:off x="3567043" y="2835049"/>
            <a:ext cx="1428750" cy="400050"/>
          </a:xfrm>
          <a:prstGeom prst="rect">
            <a:avLst/>
          </a:prstGeom>
        </p:spPr>
      </p:pic>
      <p:pic>
        <p:nvPicPr>
          <p:cNvPr id="245" name="Picture 244"/>
          <p:cNvPicPr>
            <a:picLocks noChangeAspect="1"/>
          </p:cNvPicPr>
          <p:nvPr/>
        </p:nvPicPr>
        <p:blipFill>
          <a:blip r:embed="rId226">
            <a:extLst>
              <a:ext uri="{28A0092B-C50C-407E-A947-70E740481C1C}">
                <a14:useLocalDpi xmlns:a14="http://schemas.microsoft.com/office/drawing/2010/main" val="0"/>
              </a:ext>
            </a:extLst>
          </a:blip>
          <a:stretch>
            <a:fillRect/>
          </a:stretch>
        </p:blipFill>
        <p:spPr>
          <a:xfrm>
            <a:off x="4518013" y="5016809"/>
            <a:ext cx="1428750" cy="742950"/>
          </a:xfrm>
          <a:prstGeom prst="rect">
            <a:avLst/>
          </a:prstGeom>
        </p:spPr>
      </p:pic>
      <p:pic>
        <p:nvPicPr>
          <p:cNvPr id="246" name="Picture 245"/>
          <p:cNvPicPr>
            <a:picLocks noChangeAspect="1"/>
          </p:cNvPicPr>
          <p:nvPr/>
        </p:nvPicPr>
        <p:blipFill>
          <a:blip r:embed="rId227">
            <a:extLst>
              <a:ext uri="{28A0092B-C50C-407E-A947-70E740481C1C}">
                <a14:useLocalDpi xmlns:a14="http://schemas.microsoft.com/office/drawing/2010/main" val="0"/>
              </a:ext>
            </a:extLst>
          </a:blip>
          <a:stretch>
            <a:fillRect/>
          </a:stretch>
        </p:blipFill>
        <p:spPr>
          <a:xfrm>
            <a:off x="777389" y="1699079"/>
            <a:ext cx="1428750" cy="800100"/>
          </a:xfrm>
          <a:prstGeom prst="rect">
            <a:avLst/>
          </a:prstGeom>
        </p:spPr>
      </p:pic>
      <p:pic>
        <p:nvPicPr>
          <p:cNvPr id="247" name="Picture 246"/>
          <p:cNvPicPr>
            <a:picLocks noChangeAspect="1"/>
          </p:cNvPicPr>
          <p:nvPr/>
        </p:nvPicPr>
        <p:blipFill>
          <a:blip r:embed="rId228">
            <a:extLst>
              <a:ext uri="{28A0092B-C50C-407E-A947-70E740481C1C}">
                <a14:useLocalDpi xmlns:a14="http://schemas.microsoft.com/office/drawing/2010/main" val="0"/>
              </a:ext>
            </a:extLst>
          </a:blip>
          <a:stretch>
            <a:fillRect/>
          </a:stretch>
        </p:blipFill>
        <p:spPr>
          <a:xfrm>
            <a:off x="3206686" y="2656711"/>
            <a:ext cx="1428950" cy="457264"/>
          </a:xfrm>
          <a:prstGeom prst="rect">
            <a:avLst/>
          </a:prstGeom>
        </p:spPr>
      </p:pic>
      <p:pic>
        <p:nvPicPr>
          <p:cNvPr id="248" name="Picture 247"/>
          <p:cNvPicPr>
            <a:picLocks noChangeAspect="1"/>
          </p:cNvPicPr>
          <p:nvPr/>
        </p:nvPicPr>
        <p:blipFill>
          <a:blip r:embed="rId229">
            <a:extLst>
              <a:ext uri="{28A0092B-C50C-407E-A947-70E740481C1C}">
                <a14:useLocalDpi xmlns:a14="http://schemas.microsoft.com/office/drawing/2010/main" val="0"/>
              </a:ext>
            </a:extLst>
          </a:blip>
          <a:stretch>
            <a:fillRect/>
          </a:stretch>
        </p:blipFill>
        <p:spPr>
          <a:xfrm>
            <a:off x="4212712" y="3356863"/>
            <a:ext cx="1905000" cy="584200"/>
          </a:xfrm>
          <a:prstGeom prst="rect">
            <a:avLst/>
          </a:prstGeom>
        </p:spPr>
      </p:pic>
      <p:pic>
        <p:nvPicPr>
          <p:cNvPr id="249" name="Picture 248"/>
          <p:cNvPicPr>
            <a:picLocks noChangeAspect="1"/>
          </p:cNvPicPr>
          <p:nvPr/>
        </p:nvPicPr>
        <p:blipFill>
          <a:blip r:embed="rId230">
            <a:extLst>
              <a:ext uri="{28A0092B-C50C-407E-A947-70E740481C1C}">
                <a14:useLocalDpi xmlns:a14="http://schemas.microsoft.com/office/drawing/2010/main" val="0"/>
              </a:ext>
            </a:extLst>
          </a:blip>
          <a:stretch>
            <a:fillRect/>
          </a:stretch>
        </p:blipFill>
        <p:spPr>
          <a:xfrm>
            <a:off x="2218747" y="4403015"/>
            <a:ext cx="1905000" cy="558800"/>
          </a:xfrm>
          <a:prstGeom prst="rect">
            <a:avLst/>
          </a:prstGeom>
        </p:spPr>
      </p:pic>
      <p:pic>
        <p:nvPicPr>
          <p:cNvPr id="250" name="Picture 249"/>
          <p:cNvPicPr>
            <a:picLocks noChangeAspect="1"/>
          </p:cNvPicPr>
          <p:nvPr/>
        </p:nvPicPr>
        <p:blipFill>
          <a:blip r:embed="rId231">
            <a:extLst>
              <a:ext uri="{28A0092B-C50C-407E-A947-70E740481C1C}">
                <a14:useLocalDpi xmlns:a14="http://schemas.microsoft.com/office/drawing/2010/main" val="0"/>
              </a:ext>
            </a:extLst>
          </a:blip>
          <a:stretch>
            <a:fillRect/>
          </a:stretch>
        </p:blipFill>
        <p:spPr>
          <a:xfrm>
            <a:off x="5989573" y="5095995"/>
            <a:ext cx="1409897" cy="638264"/>
          </a:xfrm>
          <a:prstGeom prst="rect">
            <a:avLst/>
          </a:prstGeom>
        </p:spPr>
      </p:pic>
      <p:pic>
        <p:nvPicPr>
          <p:cNvPr id="251" name="Picture 250"/>
          <p:cNvPicPr>
            <a:picLocks noChangeAspect="1"/>
          </p:cNvPicPr>
          <p:nvPr/>
        </p:nvPicPr>
        <p:blipFill>
          <a:blip r:embed="rId232">
            <a:extLst>
              <a:ext uri="{28A0092B-C50C-407E-A947-70E740481C1C}">
                <a14:useLocalDpi xmlns:a14="http://schemas.microsoft.com/office/drawing/2010/main" val="0"/>
              </a:ext>
            </a:extLst>
          </a:blip>
          <a:stretch>
            <a:fillRect/>
          </a:stretch>
        </p:blipFill>
        <p:spPr>
          <a:xfrm>
            <a:off x="1182933" y="4099667"/>
            <a:ext cx="1428750" cy="390525"/>
          </a:xfrm>
          <a:prstGeom prst="rect">
            <a:avLst/>
          </a:prstGeom>
        </p:spPr>
      </p:pic>
      <p:pic>
        <p:nvPicPr>
          <p:cNvPr id="252" name="Picture 251"/>
          <p:cNvPicPr>
            <a:picLocks noChangeAspect="1"/>
          </p:cNvPicPr>
          <p:nvPr/>
        </p:nvPicPr>
        <p:blipFill>
          <a:blip r:embed="rId233">
            <a:extLst>
              <a:ext uri="{28A0092B-C50C-407E-A947-70E740481C1C}">
                <a14:useLocalDpi xmlns:a14="http://schemas.microsoft.com/office/drawing/2010/main" val="0"/>
              </a:ext>
            </a:extLst>
          </a:blip>
          <a:stretch>
            <a:fillRect/>
          </a:stretch>
        </p:blipFill>
        <p:spPr>
          <a:xfrm>
            <a:off x="6283881" y="3915040"/>
            <a:ext cx="1428750" cy="238125"/>
          </a:xfrm>
          <a:prstGeom prst="rect">
            <a:avLst/>
          </a:prstGeom>
        </p:spPr>
      </p:pic>
      <p:pic>
        <p:nvPicPr>
          <p:cNvPr id="253" name="Picture 252"/>
          <p:cNvPicPr>
            <a:picLocks noChangeAspect="1"/>
          </p:cNvPicPr>
          <p:nvPr/>
        </p:nvPicPr>
        <p:blipFill>
          <a:blip r:embed="rId234">
            <a:extLst>
              <a:ext uri="{28A0092B-C50C-407E-A947-70E740481C1C}">
                <a14:useLocalDpi xmlns:a14="http://schemas.microsoft.com/office/drawing/2010/main" val="0"/>
              </a:ext>
            </a:extLst>
          </a:blip>
          <a:stretch>
            <a:fillRect/>
          </a:stretch>
        </p:blipFill>
        <p:spPr>
          <a:xfrm>
            <a:off x="789545" y="3924453"/>
            <a:ext cx="1904762" cy="507937"/>
          </a:xfrm>
          <a:prstGeom prst="rect">
            <a:avLst/>
          </a:prstGeom>
        </p:spPr>
      </p:pic>
      <p:pic>
        <p:nvPicPr>
          <p:cNvPr id="254" name="Picture 253"/>
          <p:cNvPicPr>
            <a:picLocks noChangeAspect="1"/>
          </p:cNvPicPr>
          <p:nvPr/>
        </p:nvPicPr>
        <p:blipFill>
          <a:blip r:embed="rId235">
            <a:extLst>
              <a:ext uri="{28A0092B-C50C-407E-A947-70E740481C1C}">
                <a14:useLocalDpi xmlns:a14="http://schemas.microsoft.com/office/drawing/2010/main" val="0"/>
              </a:ext>
            </a:extLst>
          </a:blip>
          <a:stretch>
            <a:fillRect/>
          </a:stretch>
        </p:blipFill>
        <p:spPr>
          <a:xfrm>
            <a:off x="2989072" y="4329102"/>
            <a:ext cx="1904762" cy="1079365"/>
          </a:xfrm>
          <a:prstGeom prst="rect">
            <a:avLst/>
          </a:prstGeom>
        </p:spPr>
      </p:pic>
      <p:pic>
        <p:nvPicPr>
          <p:cNvPr id="255" name="Picture 254"/>
          <p:cNvPicPr>
            <a:picLocks noChangeAspect="1"/>
          </p:cNvPicPr>
          <p:nvPr/>
        </p:nvPicPr>
        <p:blipFill>
          <a:blip r:embed="rId236" cstate="print">
            <a:extLst>
              <a:ext uri="{28A0092B-C50C-407E-A947-70E740481C1C}">
                <a14:useLocalDpi xmlns:a14="http://schemas.microsoft.com/office/drawing/2010/main" val="0"/>
              </a:ext>
            </a:extLst>
          </a:blip>
          <a:stretch>
            <a:fillRect/>
          </a:stretch>
        </p:blipFill>
        <p:spPr>
          <a:xfrm>
            <a:off x="1247541" y="5923502"/>
            <a:ext cx="1792581" cy="561675"/>
          </a:xfrm>
          <a:prstGeom prst="rect">
            <a:avLst/>
          </a:prstGeom>
        </p:spPr>
      </p:pic>
      <p:pic>
        <p:nvPicPr>
          <p:cNvPr id="256" name="Picture 255"/>
          <p:cNvPicPr>
            <a:picLocks noChangeAspect="1"/>
          </p:cNvPicPr>
          <p:nvPr/>
        </p:nvPicPr>
        <p:blipFill>
          <a:blip r:embed="rId237">
            <a:extLst>
              <a:ext uri="{28A0092B-C50C-407E-A947-70E740481C1C}">
                <a14:useLocalDpi xmlns:a14="http://schemas.microsoft.com/office/drawing/2010/main" val="0"/>
              </a:ext>
            </a:extLst>
          </a:blip>
          <a:stretch>
            <a:fillRect/>
          </a:stretch>
        </p:blipFill>
        <p:spPr>
          <a:xfrm>
            <a:off x="2844681" y="1812935"/>
            <a:ext cx="1905000" cy="533400"/>
          </a:xfrm>
          <a:prstGeom prst="rect">
            <a:avLst/>
          </a:prstGeom>
        </p:spPr>
      </p:pic>
      <p:pic>
        <p:nvPicPr>
          <p:cNvPr id="257" name="Picture 256"/>
          <p:cNvPicPr>
            <a:picLocks noChangeAspect="1"/>
          </p:cNvPicPr>
          <p:nvPr/>
        </p:nvPicPr>
        <p:blipFill>
          <a:blip r:embed="rId238">
            <a:extLst>
              <a:ext uri="{28A0092B-C50C-407E-A947-70E740481C1C}">
                <a14:useLocalDpi xmlns:a14="http://schemas.microsoft.com/office/drawing/2010/main" val="0"/>
              </a:ext>
            </a:extLst>
          </a:blip>
          <a:stretch>
            <a:fillRect/>
          </a:stretch>
        </p:blipFill>
        <p:spPr>
          <a:xfrm>
            <a:off x="6688889" y="4324860"/>
            <a:ext cx="952633" cy="952633"/>
          </a:xfrm>
          <a:prstGeom prst="rect">
            <a:avLst/>
          </a:prstGeom>
        </p:spPr>
      </p:pic>
      <p:pic>
        <p:nvPicPr>
          <p:cNvPr id="258" name="Picture 257"/>
          <p:cNvPicPr>
            <a:picLocks noChangeAspect="1"/>
          </p:cNvPicPr>
          <p:nvPr/>
        </p:nvPicPr>
        <p:blipFill>
          <a:blip r:embed="rId239">
            <a:extLst>
              <a:ext uri="{28A0092B-C50C-407E-A947-70E740481C1C}">
                <a14:useLocalDpi xmlns:a14="http://schemas.microsoft.com/office/drawing/2010/main" val="0"/>
              </a:ext>
            </a:extLst>
          </a:blip>
          <a:stretch>
            <a:fillRect/>
          </a:stretch>
        </p:blipFill>
        <p:spPr>
          <a:xfrm>
            <a:off x="3442751" y="4702096"/>
            <a:ext cx="1428750" cy="333375"/>
          </a:xfrm>
          <a:prstGeom prst="rect">
            <a:avLst/>
          </a:prstGeom>
        </p:spPr>
      </p:pic>
      <p:pic>
        <p:nvPicPr>
          <p:cNvPr id="259" name="Picture 258"/>
          <p:cNvPicPr>
            <a:picLocks noChangeAspect="1"/>
          </p:cNvPicPr>
          <p:nvPr/>
        </p:nvPicPr>
        <p:blipFill>
          <a:blip r:embed="rId240">
            <a:extLst>
              <a:ext uri="{28A0092B-C50C-407E-A947-70E740481C1C}">
                <a14:useLocalDpi xmlns:a14="http://schemas.microsoft.com/office/drawing/2010/main" val="0"/>
              </a:ext>
            </a:extLst>
          </a:blip>
          <a:stretch>
            <a:fillRect/>
          </a:stretch>
        </p:blipFill>
        <p:spPr>
          <a:xfrm>
            <a:off x="3803334" y="5660126"/>
            <a:ext cx="1428750" cy="314325"/>
          </a:xfrm>
          <a:prstGeom prst="rect">
            <a:avLst/>
          </a:prstGeom>
        </p:spPr>
      </p:pic>
      <p:pic>
        <p:nvPicPr>
          <p:cNvPr id="260" name="Picture 259"/>
          <p:cNvPicPr>
            <a:picLocks noChangeAspect="1"/>
          </p:cNvPicPr>
          <p:nvPr/>
        </p:nvPicPr>
        <p:blipFill>
          <a:blip r:embed="rId241">
            <a:extLst>
              <a:ext uri="{28A0092B-C50C-407E-A947-70E740481C1C}">
                <a14:useLocalDpi xmlns:a14="http://schemas.microsoft.com/office/drawing/2010/main" val="0"/>
              </a:ext>
            </a:extLst>
          </a:blip>
          <a:stretch>
            <a:fillRect/>
          </a:stretch>
        </p:blipFill>
        <p:spPr>
          <a:xfrm>
            <a:off x="3320931" y="5408467"/>
            <a:ext cx="1428750" cy="752475"/>
          </a:xfrm>
          <a:prstGeom prst="rect">
            <a:avLst/>
          </a:prstGeom>
        </p:spPr>
      </p:pic>
      <p:pic>
        <p:nvPicPr>
          <p:cNvPr id="261" name="Picture 260"/>
          <p:cNvPicPr>
            <a:picLocks noChangeAspect="1"/>
          </p:cNvPicPr>
          <p:nvPr/>
        </p:nvPicPr>
        <p:blipFill>
          <a:blip r:embed="rId242">
            <a:extLst>
              <a:ext uri="{28A0092B-C50C-407E-A947-70E740481C1C}">
                <a14:useLocalDpi xmlns:a14="http://schemas.microsoft.com/office/drawing/2010/main" val="0"/>
              </a:ext>
            </a:extLst>
          </a:blip>
          <a:stretch>
            <a:fillRect/>
          </a:stretch>
        </p:blipFill>
        <p:spPr>
          <a:xfrm>
            <a:off x="252260" y="3374113"/>
            <a:ext cx="2381250" cy="1209675"/>
          </a:xfrm>
          <a:prstGeom prst="rect">
            <a:avLst/>
          </a:prstGeom>
        </p:spPr>
      </p:pic>
      <p:pic>
        <p:nvPicPr>
          <p:cNvPr id="262" name="Picture 261"/>
          <p:cNvPicPr>
            <a:picLocks noChangeAspect="1"/>
          </p:cNvPicPr>
          <p:nvPr/>
        </p:nvPicPr>
        <p:blipFill>
          <a:blip r:embed="rId243">
            <a:extLst>
              <a:ext uri="{28A0092B-C50C-407E-A947-70E740481C1C}">
                <a14:useLocalDpi xmlns:a14="http://schemas.microsoft.com/office/drawing/2010/main" val="0"/>
              </a:ext>
            </a:extLst>
          </a:blip>
          <a:stretch>
            <a:fillRect/>
          </a:stretch>
        </p:blipFill>
        <p:spPr>
          <a:xfrm>
            <a:off x="4533100" y="4807499"/>
            <a:ext cx="1905000" cy="571500"/>
          </a:xfrm>
          <a:prstGeom prst="rect">
            <a:avLst/>
          </a:prstGeom>
        </p:spPr>
      </p:pic>
      <p:pic>
        <p:nvPicPr>
          <p:cNvPr id="264" name="Picture 263"/>
          <p:cNvPicPr>
            <a:picLocks noChangeAspect="1"/>
          </p:cNvPicPr>
          <p:nvPr/>
        </p:nvPicPr>
        <p:blipFill>
          <a:blip r:embed="rId244">
            <a:extLst>
              <a:ext uri="{28A0092B-C50C-407E-A947-70E740481C1C}">
                <a14:useLocalDpi xmlns:a14="http://schemas.microsoft.com/office/drawing/2010/main" val="0"/>
              </a:ext>
            </a:extLst>
          </a:blip>
          <a:stretch>
            <a:fillRect/>
          </a:stretch>
        </p:blipFill>
        <p:spPr>
          <a:xfrm>
            <a:off x="892133" y="4468428"/>
            <a:ext cx="1904762" cy="863492"/>
          </a:xfrm>
          <a:prstGeom prst="rect">
            <a:avLst/>
          </a:prstGeom>
        </p:spPr>
      </p:pic>
      <p:pic>
        <p:nvPicPr>
          <p:cNvPr id="266" name="Picture 265"/>
          <p:cNvPicPr>
            <a:picLocks noChangeAspect="1"/>
          </p:cNvPicPr>
          <p:nvPr/>
        </p:nvPicPr>
        <p:blipFill>
          <a:blip r:embed="rId245">
            <a:extLst>
              <a:ext uri="{28A0092B-C50C-407E-A947-70E740481C1C}">
                <a14:useLocalDpi xmlns:a14="http://schemas.microsoft.com/office/drawing/2010/main" val="0"/>
              </a:ext>
            </a:extLst>
          </a:blip>
          <a:stretch>
            <a:fillRect/>
          </a:stretch>
        </p:blipFill>
        <p:spPr>
          <a:xfrm>
            <a:off x="3258976" y="3374997"/>
            <a:ext cx="1743075" cy="600075"/>
          </a:xfrm>
          <a:prstGeom prst="rect">
            <a:avLst/>
          </a:prstGeom>
        </p:spPr>
      </p:pic>
      <p:pic>
        <p:nvPicPr>
          <p:cNvPr id="267" name="Picture 266"/>
          <p:cNvPicPr>
            <a:picLocks noChangeAspect="1"/>
          </p:cNvPicPr>
          <p:nvPr/>
        </p:nvPicPr>
        <p:blipFill>
          <a:blip r:embed="rId246">
            <a:extLst>
              <a:ext uri="{28A0092B-C50C-407E-A947-70E740481C1C}">
                <a14:useLocalDpi xmlns:a14="http://schemas.microsoft.com/office/drawing/2010/main" val="0"/>
              </a:ext>
            </a:extLst>
          </a:blip>
          <a:stretch>
            <a:fillRect/>
          </a:stretch>
        </p:blipFill>
        <p:spPr>
          <a:xfrm>
            <a:off x="5582824" y="3630659"/>
            <a:ext cx="1905434" cy="1016232"/>
          </a:xfrm>
          <a:prstGeom prst="rect">
            <a:avLst/>
          </a:prstGeom>
        </p:spPr>
      </p:pic>
      <p:pic>
        <p:nvPicPr>
          <p:cNvPr id="268" name="Picture 267"/>
          <p:cNvPicPr>
            <a:picLocks noChangeAspect="1"/>
          </p:cNvPicPr>
          <p:nvPr/>
        </p:nvPicPr>
        <p:blipFill>
          <a:blip r:embed="rId247">
            <a:extLst>
              <a:ext uri="{28A0092B-C50C-407E-A947-70E740481C1C}">
                <a14:useLocalDpi xmlns:a14="http://schemas.microsoft.com/office/drawing/2010/main" val="0"/>
              </a:ext>
            </a:extLst>
          </a:blip>
          <a:stretch>
            <a:fillRect/>
          </a:stretch>
        </p:blipFill>
        <p:spPr>
          <a:xfrm>
            <a:off x="7621029" y="4818165"/>
            <a:ext cx="1428750" cy="361950"/>
          </a:xfrm>
          <a:prstGeom prst="rect">
            <a:avLst/>
          </a:prstGeom>
        </p:spPr>
      </p:pic>
      <p:pic>
        <p:nvPicPr>
          <p:cNvPr id="269" name="Picture 268"/>
          <p:cNvPicPr>
            <a:picLocks noChangeAspect="1"/>
          </p:cNvPicPr>
          <p:nvPr/>
        </p:nvPicPr>
        <p:blipFill>
          <a:blip r:embed="rId248">
            <a:extLst>
              <a:ext uri="{28A0092B-C50C-407E-A947-70E740481C1C}">
                <a14:useLocalDpi xmlns:a14="http://schemas.microsoft.com/office/drawing/2010/main" val="0"/>
              </a:ext>
            </a:extLst>
          </a:blip>
          <a:stretch>
            <a:fillRect/>
          </a:stretch>
        </p:blipFill>
        <p:spPr>
          <a:xfrm>
            <a:off x="3354203" y="4161732"/>
            <a:ext cx="4092857" cy="843204"/>
          </a:xfrm>
          <a:prstGeom prst="rect">
            <a:avLst/>
          </a:prstGeom>
        </p:spPr>
      </p:pic>
      <p:pic>
        <p:nvPicPr>
          <p:cNvPr id="270" name="Picture 269"/>
          <p:cNvPicPr>
            <a:picLocks noChangeAspect="1"/>
          </p:cNvPicPr>
          <p:nvPr/>
        </p:nvPicPr>
        <p:blipFill>
          <a:blip r:embed="rId249">
            <a:extLst>
              <a:ext uri="{28A0092B-C50C-407E-A947-70E740481C1C}">
                <a14:useLocalDpi xmlns:a14="http://schemas.microsoft.com/office/drawing/2010/main" val="0"/>
              </a:ext>
            </a:extLst>
          </a:blip>
          <a:stretch>
            <a:fillRect/>
          </a:stretch>
        </p:blipFill>
        <p:spPr>
          <a:xfrm>
            <a:off x="3184123" y="4758285"/>
            <a:ext cx="1238423" cy="419159"/>
          </a:xfrm>
          <a:prstGeom prst="rect">
            <a:avLst/>
          </a:prstGeom>
        </p:spPr>
      </p:pic>
      <p:pic>
        <p:nvPicPr>
          <p:cNvPr id="271" name="Picture 270"/>
          <p:cNvPicPr>
            <a:picLocks noChangeAspect="1"/>
          </p:cNvPicPr>
          <p:nvPr/>
        </p:nvPicPr>
        <p:blipFill>
          <a:blip r:embed="rId250">
            <a:extLst>
              <a:ext uri="{28A0092B-C50C-407E-A947-70E740481C1C}">
                <a14:useLocalDpi xmlns:a14="http://schemas.microsoft.com/office/drawing/2010/main" val="0"/>
              </a:ext>
            </a:extLst>
          </a:blip>
          <a:stretch>
            <a:fillRect/>
          </a:stretch>
        </p:blipFill>
        <p:spPr>
          <a:xfrm>
            <a:off x="4917877" y="5384681"/>
            <a:ext cx="1905434" cy="508116"/>
          </a:xfrm>
          <a:prstGeom prst="rect">
            <a:avLst/>
          </a:prstGeom>
        </p:spPr>
      </p:pic>
      <p:pic>
        <p:nvPicPr>
          <p:cNvPr id="272" name="Picture 271"/>
          <p:cNvPicPr>
            <a:picLocks noChangeAspect="1"/>
          </p:cNvPicPr>
          <p:nvPr/>
        </p:nvPicPr>
        <p:blipFill>
          <a:blip r:embed="rId251">
            <a:extLst>
              <a:ext uri="{28A0092B-C50C-407E-A947-70E740481C1C}">
                <a14:useLocalDpi xmlns:a14="http://schemas.microsoft.com/office/drawing/2010/main" val="0"/>
              </a:ext>
            </a:extLst>
          </a:blip>
          <a:stretch>
            <a:fillRect/>
          </a:stretch>
        </p:blipFill>
        <p:spPr>
          <a:xfrm>
            <a:off x="3931221" y="4606459"/>
            <a:ext cx="1343025" cy="247650"/>
          </a:xfrm>
          <a:prstGeom prst="rect">
            <a:avLst/>
          </a:prstGeom>
        </p:spPr>
      </p:pic>
      <p:pic>
        <p:nvPicPr>
          <p:cNvPr id="273" name="Picture 272"/>
          <p:cNvPicPr>
            <a:picLocks noChangeAspect="1"/>
          </p:cNvPicPr>
          <p:nvPr/>
        </p:nvPicPr>
        <p:blipFill>
          <a:blip r:embed="rId252">
            <a:extLst>
              <a:ext uri="{28A0092B-C50C-407E-A947-70E740481C1C}">
                <a14:useLocalDpi xmlns:a14="http://schemas.microsoft.com/office/drawing/2010/main" val="0"/>
              </a:ext>
            </a:extLst>
          </a:blip>
          <a:stretch>
            <a:fillRect/>
          </a:stretch>
        </p:blipFill>
        <p:spPr>
          <a:xfrm>
            <a:off x="3361741" y="5127651"/>
            <a:ext cx="1428750" cy="476250"/>
          </a:xfrm>
          <a:prstGeom prst="rect">
            <a:avLst/>
          </a:prstGeom>
        </p:spPr>
      </p:pic>
      <p:pic>
        <p:nvPicPr>
          <p:cNvPr id="274" name="Picture 273"/>
          <p:cNvPicPr>
            <a:picLocks noChangeAspect="1"/>
          </p:cNvPicPr>
          <p:nvPr/>
        </p:nvPicPr>
        <p:blipFill>
          <a:blip r:embed="rId253">
            <a:extLst>
              <a:ext uri="{28A0092B-C50C-407E-A947-70E740481C1C}">
                <a14:useLocalDpi xmlns:a14="http://schemas.microsoft.com/office/drawing/2010/main" val="0"/>
              </a:ext>
            </a:extLst>
          </a:blip>
          <a:stretch>
            <a:fillRect/>
          </a:stretch>
        </p:blipFill>
        <p:spPr>
          <a:xfrm>
            <a:off x="1173222" y="2307418"/>
            <a:ext cx="1401876" cy="454129"/>
          </a:xfrm>
          <a:prstGeom prst="rect">
            <a:avLst/>
          </a:prstGeom>
        </p:spPr>
      </p:pic>
      <p:pic>
        <p:nvPicPr>
          <p:cNvPr id="275" name="Picture 274"/>
          <p:cNvPicPr>
            <a:picLocks noChangeAspect="1"/>
          </p:cNvPicPr>
          <p:nvPr/>
        </p:nvPicPr>
        <p:blipFill>
          <a:blip r:embed="rId254">
            <a:extLst>
              <a:ext uri="{28A0092B-C50C-407E-A947-70E740481C1C}">
                <a14:useLocalDpi xmlns:a14="http://schemas.microsoft.com/office/drawing/2010/main" val="0"/>
              </a:ext>
            </a:extLst>
          </a:blip>
          <a:stretch>
            <a:fillRect/>
          </a:stretch>
        </p:blipFill>
        <p:spPr>
          <a:xfrm>
            <a:off x="835983" y="5616003"/>
            <a:ext cx="1904762" cy="507937"/>
          </a:xfrm>
          <a:prstGeom prst="rect">
            <a:avLst/>
          </a:prstGeom>
        </p:spPr>
      </p:pic>
      <p:pic>
        <p:nvPicPr>
          <p:cNvPr id="276" name="Picture 275"/>
          <p:cNvPicPr>
            <a:picLocks noChangeAspect="1"/>
          </p:cNvPicPr>
          <p:nvPr/>
        </p:nvPicPr>
        <p:blipFill>
          <a:blip r:embed="rId255">
            <a:extLst>
              <a:ext uri="{28A0092B-C50C-407E-A947-70E740481C1C}">
                <a14:useLocalDpi xmlns:a14="http://schemas.microsoft.com/office/drawing/2010/main" val="0"/>
              </a:ext>
            </a:extLst>
          </a:blip>
          <a:stretch>
            <a:fillRect/>
          </a:stretch>
        </p:blipFill>
        <p:spPr>
          <a:xfrm>
            <a:off x="3304768" y="1666461"/>
            <a:ext cx="1428750" cy="800100"/>
          </a:xfrm>
          <a:prstGeom prst="rect">
            <a:avLst/>
          </a:prstGeom>
        </p:spPr>
      </p:pic>
      <p:pic>
        <p:nvPicPr>
          <p:cNvPr id="277" name="Picture 276"/>
          <p:cNvPicPr>
            <a:picLocks noChangeAspect="1"/>
          </p:cNvPicPr>
          <p:nvPr/>
        </p:nvPicPr>
        <p:blipFill>
          <a:blip r:embed="rId256">
            <a:extLst>
              <a:ext uri="{28A0092B-C50C-407E-A947-70E740481C1C}">
                <a14:useLocalDpi xmlns:a14="http://schemas.microsoft.com/office/drawing/2010/main" val="0"/>
              </a:ext>
            </a:extLst>
          </a:blip>
          <a:stretch>
            <a:fillRect/>
          </a:stretch>
        </p:blipFill>
        <p:spPr>
          <a:xfrm>
            <a:off x="4639358" y="3933562"/>
            <a:ext cx="1501074" cy="514654"/>
          </a:xfrm>
          <a:prstGeom prst="rect">
            <a:avLst/>
          </a:prstGeom>
        </p:spPr>
      </p:pic>
      <p:pic>
        <p:nvPicPr>
          <p:cNvPr id="278" name="Picture 277"/>
          <p:cNvPicPr>
            <a:picLocks noChangeAspect="1"/>
          </p:cNvPicPr>
          <p:nvPr/>
        </p:nvPicPr>
        <p:blipFill>
          <a:blip r:embed="rId257">
            <a:extLst>
              <a:ext uri="{28A0092B-C50C-407E-A947-70E740481C1C}">
                <a14:useLocalDpi xmlns:a14="http://schemas.microsoft.com/office/drawing/2010/main" val="0"/>
              </a:ext>
            </a:extLst>
          </a:blip>
          <a:stretch>
            <a:fillRect/>
          </a:stretch>
        </p:blipFill>
        <p:spPr>
          <a:xfrm>
            <a:off x="4124071" y="4810065"/>
            <a:ext cx="1904762" cy="939683"/>
          </a:xfrm>
          <a:prstGeom prst="rect">
            <a:avLst/>
          </a:prstGeom>
        </p:spPr>
      </p:pic>
      <p:pic>
        <p:nvPicPr>
          <p:cNvPr id="279" name="Picture 278"/>
          <p:cNvPicPr>
            <a:picLocks noChangeAspect="1"/>
          </p:cNvPicPr>
          <p:nvPr/>
        </p:nvPicPr>
        <p:blipFill>
          <a:blip r:embed="rId258">
            <a:extLst>
              <a:ext uri="{28A0092B-C50C-407E-A947-70E740481C1C}">
                <a14:useLocalDpi xmlns:a14="http://schemas.microsoft.com/office/drawing/2010/main" val="0"/>
              </a:ext>
            </a:extLst>
          </a:blip>
          <a:stretch>
            <a:fillRect/>
          </a:stretch>
        </p:blipFill>
        <p:spPr>
          <a:xfrm>
            <a:off x="6086070" y="2856828"/>
            <a:ext cx="608451" cy="608451"/>
          </a:xfrm>
          <a:prstGeom prst="rect">
            <a:avLst/>
          </a:prstGeom>
        </p:spPr>
      </p:pic>
      <p:pic>
        <p:nvPicPr>
          <p:cNvPr id="280" name="Picture 279"/>
          <p:cNvPicPr>
            <a:picLocks noChangeAspect="1"/>
          </p:cNvPicPr>
          <p:nvPr/>
        </p:nvPicPr>
        <p:blipFill>
          <a:blip r:embed="rId259">
            <a:extLst>
              <a:ext uri="{28A0092B-C50C-407E-A947-70E740481C1C}">
                <a14:useLocalDpi xmlns:a14="http://schemas.microsoft.com/office/drawing/2010/main" val="0"/>
              </a:ext>
            </a:extLst>
          </a:blip>
          <a:stretch>
            <a:fillRect/>
          </a:stretch>
        </p:blipFill>
        <p:spPr>
          <a:xfrm>
            <a:off x="1058100" y="3769311"/>
            <a:ext cx="2468071" cy="1762088"/>
          </a:xfrm>
          <a:prstGeom prst="rect">
            <a:avLst/>
          </a:prstGeom>
        </p:spPr>
      </p:pic>
      <p:pic>
        <p:nvPicPr>
          <p:cNvPr id="281" name="Picture 280"/>
          <p:cNvPicPr>
            <a:picLocks noChangeAspect="1"/>
          </p:cNvPicPr>
          <p:nvPr/>
        </p:nvPicPr>
        <p:blipFill>
          <a:blip r:embed="rId260">
            <a:extLst>
              <a:ext uri="{28A0092B-C50C-407E-A947-70E740481C1C}">
                <a14:useLocalDpi xmlns:a14="http://schemas.microsoft.com/office/drawing/2010/main" val="0"/>
              </a:ext>
            </a:extLst>
          </a:blip>
          <a:stretch>
            <a:fillRect/>
          </a:stretch>
        </p:blipFill>
        <p:spPr>
          <a:xfrm>
            <a:off x="2351998" y="2924424"/>
            <a:ext cx="1428750" cy="285750"/>
          </a:xfrm>
          <a:prstGeom prst="rect">
            <a:avLst/>
          </a:prstGeom>
        </p:spPr>
      </p:pic>
      <p:pic>
        <p:nvPicPr>
          <p:cNvPr id="282" name="Picture 281"/>
          <p:cNvPicPr>
            <a:picLocks noChangeAspect="1"/>
          </p:cNvPicPr>
          <p:nvPr/>
        </p:nvPicPr>
        <p:blipFill>
          <a:blip r:embed="rId261">
            <a:extLst>
              <a:ext uri="{28A0092B-C50C-407E-A947-70E740481C1C}">
                <a14:useLocalDpi xmlns:a14="http://schemas.microsoft.com/office/drawing/2010/main" val="0"/>
              </a:ext>
            </a:extLst>
          </a:blip>
          <a:stretch>
            <a:fillRect/>
          </a:stretch>
        </p:blipFill>
        <p:spPr>
          <a:xfrm>
            <a:off x="3937914" y="4464051"/>
            <a:ext cx="1057275" cy="390525"/>
          </a:xfrm>
          <a:prstGeom prst="rect">
            <a:avLst/>
          </a:prstGeom>
        </p:spPr>
      </p:pic>
      <p:pic>
        <p:nvPicPr>
          <p:cNvPr id="283" name="Picture 282"/>
          <p:cNvPicPr>
            <a:picLocks noChangeAspect="1"/>
          </p:cNvPicPr>
          <p:nvPr/>
        </p:nvPicPr>
        <p:blipFill>
          <a:blip r:embed="rId262">
            <a:extLst>
              <a:ext uri="{28A0092B-C50C-407E-A947-70E740481C1C}">
                <a14:useLocalDpi xmlns:a14="http://schemas.microsoft.com/office/drawing/2010/main" val="0"/>
              </a:ext>
            </a:extLst>
          </a:blip>
          <a:stretch>
            <a:fillRect/>
          </a:stretch>
        </p:blipFill>
        <p:spPr>
          <a:xfrm>
            <a:off x="1850358" y="3390238"/>
            <a:ext cx="1428750" cy="771525"/>
          </a:xfrm>
          <a:prstGeom prst="rect">
            <a:avLst/>
          </a:prstGeom>
        </p:spPr>
      </p:pic>
      <p:pic>
        <p:nvPicPr>
          <p:cNvPr id="284" name="Picture 283"/>
          <p:cNvPicPr>
            <a:picLocks noChangeAspect="1"/>
          </p:cNvPicPr>
          <p:nvPr/>
        </p:nvPicPr>
        <p:blipFill>
          <a:blip r:embed="rId263">
            <a:extLst>
              <a:ext uri="{28A0092B-C50C-407E-A947-70E740481C1C}">
                <a14:useLocalDpi xmlns:a14="http://schemas.microsoft.com/office/drawing/2010/main" val="0"/>
              </a:ext>
            </a:extLst>
          </a:blip>
          <a:stretch>
            <a:fillRect/>
          </a:stretch>
        </p:blipFill>
        <p:spPr>
          <a:xfrm>
            <a:off x="1135403" y="3176811"/>
            <a:ext cx="1523810" cy="507937"/>
          </a:xfrm>
          <a:prstGeom prst="rect">
            <a:avLst/>
          </a:prstGeom>
        </p:spPr>
      </p:pic>
      <p:pic>
        <p:nvPicPr>
          <p:cNvPr id="285" name="Picture 284"/>
          <p:cNvPicPr>
            <a:picLocks noChangeAspect="1"/>
          </p:cNvPicPr>
          <p:nvPr/>
        </p:nvPicPr>
        <p:blipFill>
          <a:blip r:embed="rId264">
            <a:extLst>
              <a:ext uri="{28A0092B-C50C-407E-A947-70E740481C1C}">
                <a14:useLocalDpi xmlns:a14="http://schemas.microsoft.com/office/drawing/2010/main" val="0"/>
              </a:ext>
            </a:extLst>
          </a:blip>
          <a:stretch>
            <a:fillRect/>
          </a:stretch>
        </p:blipFill>
        <p:spPr>
          <a:xfrm>
            <a:off x="1996918" y="3039087"/>
            <a:ext cx="914324" cy="170674"/>
          </a:xfrm>
          <a:prstGeom prst="rect">
            <a:avLst/>
          </a:prstGeom>
        </p:spPr>
      </p:pic>
      <p:pic>
        <p:nvPicPr>
          <p:cNvPr id="286" name="Picture 285"/>
          <p:cNvPicPr>
            <a:picLocks noChangeAspect="1"/>
          </p:cNvPicPr>
          <p:nvPr/>
        </p:nvPicPr>
        <p:blipFill>
          <a:blip r:embed="rId265">
            <a:extLst>
              <a:ext uri="{28A0092B-C50C-407E-A947-70E740481C1C}">
                <a14:useLocalDpi xmlns:a14="http://schemas.microsoft.com/office/drawing/2010/main" val="0"/>
              </a:ext>
            </a:extLst>
          </a:blip>
          <a:stretch>
            <a:fillRect/>
          </a:stretch>
        </p:blipFill>
        <p:spPr>
          <a:xfrm>
            <a:off x="4603637" y="4392613"/>
            <a:ext cx="1428750" cy="923925"/>
          </a:xfrm>
          <a:prstGeom prst="rect">
            <a:avLst/>
          </a:prstGeom>
        </p:spPr>
      </p:pic>
      <p:pic>
        <p:nvPicPr>
          <p:cNvPr id="287" name="Picture 286"/>
          <p:cNvPicPr>
            <a:picLocks noChangeAspect="1"/>
          </p:cNvPicPr>
          <p:nvPr/>
        </p:nvPicPr>
        <p:blipFill>
          <a:blip r:embed="rId266">
            <a:extLst>
              <a:ext uri="{28A0092B-C50C-407E-A947-70E740481C1C}">
                <a14:useLocalDpi xmlns:a14="http://schemas.microsoft.com/office/drawing/2010/main" val="0"/>
              </a:ext>
            </a:extLst>
          </a:blip>
          <a:stretch>
            <a:fillRect/>
          </a:stretch>
        </p:blipFill>
        <p:spPr>
          <a:xfrm>
            <a:off x="3318168" y="3380808"/>
            <a:ext cx="3129164" cy="858701"/>
          </a:xfrm>
          <a:prstGeom prst="rect">
            <a:avLst/>
          </a:prstGeom>
        </p:spPr>
      </p:pic>
      <p:pic>
        <p:nvPicPr>
          <p:cNvPr id="288" name="Picture 287"/>
          <p:cNvPicPr>
            <a:picLocks noChangeAspect="1"/>
          </p:cNvPicPr>
          <p:nvPr/>
        </p:nvPicPr>
        <p:blipFill>
          <a:blip r:embed="rId267">
            <a:extLst>
              <a:ext uri="{28A0092B-C50C-407E-A947-70E740481C1C}">
                <a14:useLocalDpi xmlns:a14="http://schemas.microsoft.com/office/drawing/2010/main" val="0"/>
              </a:ext>
            </a:extLst>
          </a:blip>
          <a:stretch>
            <a:fillRect/>
          </a:stretch>
        </p:blipFill>
        <p:spPr>
          <a:xfrm>
            <a:off x="2893056" y="2346335"/>
            <a:ext cx="2105025" cy="914400"/>
          </a:xfrm>
          <a:prstGeom prst="rect">
            <a:avLst/>
          </a:prstGeom>
        </p:spPr>
      </p:pic>
      <p:pic>
        <p:nvPicPr>
          <p:cNvPr id="289" name="Picture 288"/>
          <p:cNvPicPr>
            <a:picLocks noChangeAspect="1"/>
          </p:cNvPicPr>
          <p:nvPr/>
        </p:nvPicPr>
        <p:blipFill>
          <a:blip r:embed="rId268">
            <a:extLst>
              <a:ext uri="{28A0092B-C50C-407E-A947-70E740481C1C}">
                <a14:useLocalDpi xmlns:a14="http://schemas.microsoft.com/office/drawing/2010/main" val="0"/>
              </a:ext>
            </a:extLst>
          </a:blip>
          <a:stretch>
            <a:fillRect/>
          </a:stretch>
        </p:blipFill>
        <p:spPr>
          <a:xfrm>
            <a:off x="2292135" y="4081652"/>
            <a:ext cx="1904762" cy="634921"/>
          </a:xfrm>
          <a:prstGeom prst="rect">
            <a:avLst/>
          </a:prstGeom>
        </p:spPr>
      </p:pic>
      <p:pic>
        <p:nvPicPr>
          <p:cNvPr id="290" name="Picture 289"/>
          <p:cNvPicPr>
            <a:picLocks noChangeAspect="1"/>
          </p:cNvPicPr>
          <p:nvPr/>
        </p:nvPicPr>
        <p:blipFill>
          <a:blip r:embed="rId269" cstate="print">
            <a:extLst>
              <a:ext uri="{28A0092B-C50C-407E-A947-70E740481C1C}">
                <a14:useLocalDpi xmlns:a14="http://schemas.microsoft.com/office/drawing/2010/main" val="0"/>
              </a:ext>
            </a:extLst>
          </a:blip>
          <a:stretch>
            <a:fillRect/>
          </a:stretch>
        </p:blipFill>
        <p:spPr>
          <a:xfrm>
            <a:off x="4921965" y="1707000"/>
            <a:ext cx="3436267" cy="985063"/>
          </a:xfrm>
          <a:prstGeom prst="rect">
            <a:avLst/>
          </a:prstGeom>
        </p:spPr>
      </p:pic>
      <p:pic>
        <p:nvPicPr>
          <p:cNvPr id="291" name="Picture 290"/>
          <p:cNvPicPr>
            <a:picLocks noChangeAspect="1"/>
          </p:cNvPicPr>
          <p:nvPr/>
        </p:nvPicPr>
        <p:blipFill>
          <a:blip r:embed="rId270">
            <a:extLst>
              <a:ext uri="{28A0092B-C50C-407E-A947-70E740481C1C}">
                <a14:useLocalDpi xmlns:a14="http://schemas.microsoft.com/office/drawing/2010/main" val="0"/>
              </a:ext>
            </a:extLst>
          </a:blip>
          <a:stretch>
            <a:fillRect/>
          </a:stretch>
        </p:blipFill>
        <p:spPr>
          <a:xfrm>
            <a:off x="6664061" y="2305273"/>
            <a:ext cx="1428750" cy="1095375"/>
          </a:xfrm>
          <a:prstGeom prst="rect">
            <a:avLst/>
          </a:prstGeom>
        </p:spPr>
      </p:pic>
      <p:pic>
        <p:nvPicPr>
          <p:cNvPr id="292" name="Picture 291"/>
          <p:cNvPicPr>
            <a:picLocks noChangeAspect="1"/>
          </p:cNvPicPr>
          <p:nvPr/>
        </p:nvPicPr>
        <p:blipFill>
          <a:blip r:embed="rId271">
            <a:extLst>
              <a:ext uri="{28A0092B-C50C-407E-A947-70E740481C1C}">
                <a14:useLocalDpi xmlns:a14="http://schemas.microsoft.com/office/drawing/2010/main" val="0"/>
              </a:ext>
            </a:extLst>
          </a:blip>
          <a:stretch>
            <a:fillRect/>
          </a:stretch>
        </p:blipFill>
        <p:spPr>
          <a:xfrm>
            <a:off x="2284009" y="4522711"/>
            <a:ext cx="1905434" cy="304869"/>
          </a:xfrm>
          <a:prstGeom prst="rect">
            <a:avLst/>
          </a:prstGeom>
        </p:spPr>
      </p:pic>
      <p:pic>
        <p:nvPicPr>
          <p:cNvPr id="293" name="Picture 292"/>
          <p:cNvPicPr>
            <a:picLocks noChangeAspect="1"/>
          </p:cNvPicPr>
          <p:nvPr/>
        </p:nvPicPr>
        <p:blipFill>
          <a:blip r:embed="rId272">
            <a:extLst>
              <a:ext uri="{28A0092B-C50C-407E-A947-70E740481C1C}">
                <a14:useLocalDpi xmlns:a14="http://schemas.microsoft.com/office/drawing/2010/main" val="0"/>
              </a:ext>
            </a:extLst>
          </a:blip>
          <a:stretch>
            <a:fillRect/>
          </a:stretch>
        </p:blipFill>
        <p:spPr>
          <a:xfrm>
            <a:off x="691256" y="1586705"/>
            <a:ext cx="2022217" cy="1309119"/>
          </a:xfrm>
          <a:prstGeom prst="rect">
            <a:avLst/>
          </a:prstGeom>
        </p:spPr>
      </p:pic>
      <p:pic>
        <p:nvPicPr>
          <p:cNvPr id="294" name="Picture 293"/>
          <p:cNvPicPr>
            <a:picLocks noChangeAspect="1"/>
          </p:cNvPicPr>
          <p:nvPr/>
        </p:nvPicPr>
        <p:blipFill>
          <a:blip r:embed="rId273">
            <a:extLst>
              <a:ext uri="{28A0092B-C50C-407E-A947-70E740481C1C}">
                <a14:useLocalDpi xmlns:a14="http://schemas.microsoft.com/office/drawing/2010/main" val="0"/>
              </a:ext>
            </a:extLst>
          </a:blip>
          <a:stretch>
            <a:fillRect/>
          </a:stretch>
        </p:blipFill>
        <p:spPr>
          <a:xfrm>
            <a:off x="1793607" y="4932561"/>
            <a:ext cx="1396825" cy="1244445"/>
          </a:xfrm>
          <a:prstGeom prst="rect">
            <a:avLst/>
          </a:prstGeom>
        </p:spPr>
      </p:pic>
      <p:pic>
        <p:nvPicPr>
          <p:cNvPr id="295" name="Picture 294"/>
          <p:cNvPicPr>
            <a:picLocks noChangeAspect="1"/>
          </p:cNvPicPr>
          <p:nvPr/>
        </p:nvPicPr>
        <p:blipFill>
          <a:blip r:embed="rId274">
            <a:extLst>
              <a:ext uri="{28A0092B-C50C-407E-A947-70E740481C1C}">
                <a14:useLocalDpi xmlns:a14="http://schemas.microsoft.com/office/drawing/2010/main" val="0"/>
              </a:ext>
            </a:extLst>
          </a:blip>
          <a:stretch>
            <a:fillRect/>
          </a:stretch>
        </p:blipFill>
        <p:spPr>
          <a:xfrm>
            <a:off x="4720614" y="1618940"/>
            <a:ext cx="1905434" cy="673253"/>
          </a:xfrm>
          <a:prstGeom prst="rect">
            <a:avLst/>
          </a:prstGeom>
        </p:spPr>
      </p:pic>
      <p:pic>
        <p:nvPicPr>
          <p:cNvPr id="296" name="Picture 295"/>
          <p:cNvPicPr>
            <a:picLocks noChangeAspect="1"/>
          </p:cNvPicPr>
          <p:nvPr/>
        </p:nvPicPr>
        <p:blipFill>
          <a:blip r:embed="rId275">
            <a:extLst>
              <a:ext uri="{28A0092B-C50C-407E-A947-70E740481C1C}">
                <a14:useLocalDpi xmlns:a14="http://schemas.microsoft.com/office/drawing/2010/main" val="0"/>
              </a:ext>
            </a:extLst>
          </a:blip>
          <a:stretch>
            <a:fillRect/>
          </a:stretch>
        </p:blipFill>
        <p:spPr>
          <a:xfrm>
            <a:off x="2376205" y="4751521"/>
            <a:ext cx="1600200" cy="390525"/>
          </a:xfrm>
          <a:prstGeom prst="rect">
            <a:avLst/>
          </a:prstGeom>
        </p:spPr>
      </p:pic>
      <p:pic>
        <p:nvPicPr>
          <p:cNvPr id="297" name="Picture 296"/>
          <p:cNvPicPr>
            <a:picLocks noChangeAspect="1"/>
          </p:cNvPicPr>
          <p:nvPr/>
        </p:nvPicPr>
        <p:blipFill>
          <a:blip r:embed="rId276">
            <a:extLst>
              <a:ext uri="{28A0092B-C50C-407E-A947-70E740481C1C}">
                <a14:useLocalDpi xmlns:a14="http://schemas.microsoft.com/office/drawing/2010/main" val="0"/>
              </a:ext>
            </a:extLst>
          </a:blip>
          <a:stretch>
            <a:fillRect/>
          </a:stretch>
        </p:blipFill>
        <p:spPr>
          <a:xfrm>
            <a:off x="2781230" y="5197706"/>
            <a:ext cx="3000375" cy="638175"/>
          </a:xfrm>
          <a:prstGeom prst="rect">
            <a:avLst/>
          </a:prstGeom>
        </p:spPr>
      </p:pic>
      <p:pic>
        <p:nvPicPr>
          <p:cNvPr id="298" name="Picture 297"/>
          <p:cNvPicPr>
            <a:picLocks noChangeAspect="1"/>
          </p:cNvPicPr>
          <p:nvPr/>
        </p:nvPicPr>
        <p:blipFill>
          <a:blip r:embed="rId277">
            <a:extLst>
              <a:ext uri="{28A0092B-C50C-407E-A947-70E740481C1C}">
                <a14:useLocalDpi xmlns:a14="http://schemas.microsoft.com/office/drawing/2010/main" val="0"/>
              </a:ext>
            </a:extLst>
          </a:blip>
          <a:stretch>
            <a:fillRect/>
          </a:stretch>
        </p:blipFill>
        <p:spPr>
          <a:xfrm>
            <a:off x="1078074" y="5076168"/>
            <a:ext cx="943784" cy="875676"/>
          </a:xfrm>
          <a:prstGeom prst="rect">
            <a:avLst/>
          </a:prstGeom>
        </p:spPr>
      </p:pic>
      <p:pic>
        <p:nvPicPr>
          <p:cNvPr id="299" name="Picture 298"/>
          <p:cNvPicPr>
            <a:picLocks noChangeAspect="1"/>
          </p:cNvPicPr>
          <p:nvPr/>
        </p:nvPicPr>
        <p:blipFill>
          <a:blip r:embed="rId278">
            <a:extLst>
              <a:ext uri="{28A0092B-C50C-407E-A947-70E740481C1C}">
                <a14:useLocalDpi xmlns:a14="http://schemas.microsoft.com/office/drawing/2010/main" val="0"/>
              </a:ext>
            </a:extLst>
          </a:blip>
          <a:stretch>
            <a:fillRect/>
          </a:stretch>
        </p:blipFill>
        <p:spPr>
          <a:xfrm>
            <a:off x="2846321" y="3880637"/>
            <a:ext cx="1460500" cy="635000"/>
          </a:xfrm>
          <a:prstGeom prst="rect">
            <a:avLst/>
          </a:prstGeom>
        </p:spPr>
      </p:pic>
    </p:spTree>
    <p:extLst>
      <p:ext uri="{BB962C8B-B14F-4D97-AF65-F5344CB8AC3E}">
        <p14:creationId xmlns:p14="http://schemas.microsoft.com/office/powerpoint/2010/main" val="23811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
                                        <p:tgtEl>
                                          <p:spTgt spid="20"/>
                                        </p:tgtEl>
                                      </p:cBhvr>
                                    </p:animEffect>
                                  </p:childTnLst>
                                </p:cTn>
                              </p:par>
                            </p:childTnLst>
                          </p:cTn>
                        </p:par>
                        <p:par>
                          <p:cTn id="8" fill="hold">
                            <p:stCondLst>
                              <p:cond delay="2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
                                        <p:tgtEl>
                                          <p:spTgt spid="21"/>
                                        </p:tgtEl>
                                      </p:cBhvr>
                                    </p:animEffect>
                                  </p:childTnLst>
                                </p:cTn>
                              </p:par>
                            </p:childTnLst>
                          </p:cTn>
                        </p:par>
                        <p:par>
                          <p:cTn id="12" fill="hold">
                            <p:stCondLst>
                              <p:cond delay="4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
                                        <p:tgtEl>
                                          <p:spTgt spid="22"/>
                                        </p:tgtEl>
                                      </p:cBhvr>
                                    </p:animEffect>
                                  </p:childTnLst>
                                </p:cTn>
                              </p:par>
                            </p:childTnLst>
                          </p:cTn>
                        </p:par>
                        <p:par>
                          <p:cTn id="16" fill="hold">
                            <p:stCondLst>
                              <p:cond delay="6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
                                        <p:tgtEl>
                                          <p:spTgt spid="23"/>
                                        </p:tgtEl>
                                      </p:cBhvr>
                                    </p:animEffect>
                                  </p:childTnLst>
                                </p:cTn>
                              </p:par>
                            </p:childTnLst>
                          </p:cTn>
                        </p:par>
                        <p:par>
                          <p:cTn id="20" fill="hold">
                            <p:stCondLst>
                              <p:cond delay="8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
                                        <p:tgtEl>
                                          <p:spTgt spid="24"/>
                                        </p:tgtEl>
                                      </p:cBhvr>
                                    </p:animEffect>
                                  </p:childTnLst>
                                </p:cTn>
                              </p:par>
                            </p:childTnLst>
                          </p:cTn>
                        </p:par>
                        <p:par>
                          <p:cTn id="24" fill="hold">
                            <p:stCondLst>
                              <p:cond delay="1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
                                        <p:tgtEl>
                                          <p:spTgt spid="25"/>
                                        </p:tgtEl>
                                      </p:cBhvr>
                                    </p:animEffect>
                                  </p:childTnLst>
                                </p:cTn>
                              </p:par>
                            </p:childTnLst>
                          </p:cTn>
                        </p:par>
                        <p:par>
                          <p:cTn id="28" fill="hold">
                            <p:stCondLst>
                              <p:cond delay="12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
                                        <p:tgtEl>
                                          <p:spTgt spid="26"/>
                                        </p:tgtEl>
                                      </p:cBhvr>
                                    </p:animEffect>
                                  </p:childTnLst>
                                </p:cTn>
                              </p:par>
                            </p:childTnLst>
                          </p:cTn>
                        </p:par>
                        <p:par>
                          <p:cTn id="32" fill="hold">
                            <p:stCondLst>
                              <p:cond delay="14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
                                        <p:tgtEl>
                                          <p:spTgt spid="27"/>
                                        </p:tgtEl>
                                      </p:cBhvr>
                                    </p:animEffect>
                                  </p:childTnLst>
                                </p:cTn>
                              </p:par>
                            </p:childTnLst>
                          </p:cTn>
                        </p:par>
                        <p:par>
                          <p:cTn id="36" fill="hold">
                            <p:stCondLst>
                              <p:cond delay="16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0"/>
                                        <p:tgtEl>
                                          <p:spTgt spid="28"/>
                                        </p:tgtEl>
                                      </p:cBhvr>
                                    </p:animEffect>
                                  </p:childTnLst>
                                </p:cTn>
                              </p:par>
                            </p:childTnLst>
                          </p:cTn>
                        </p:par>
                        <p:par>
                          <p:cTn id="40" fill="hold">
                            <p:stCondLst>
                              <p:cond delay="18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
                                        <p:tgtEl>
                                          <p:spTgt spid="29"/>
                                        </p:tgtEl>
                                      </p:cBhvr>
                                    </p:animEffect>
                                  </p:childTnLst>
                                </p:cTn>
                              </p:par>
                            </p:childTnLst>
                          </p:cTn>
                        </p:par>
                        <p:par>
                          <p:cTn id="44" fill="hold">
                            <p:stCondLst>
                              <p:cond delay="2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
                                        <p:tgtEl>
                                          <p:spTgt spid="30"/>
                                        </p:tgtEl>
                                      </p:cBhvr>
                                    </p:animEffect>
                                  </p:childTnLst>
                                </p:cTn>
                              </p:par>
                            </p:childTnLst>
                          </p:cTn>
                        </p:par>
                        <p:par>
                          <p:cTn id="48" fill="hold">
                            <p:stCondLst>
                              <p:cond delay="220"/>
                            </p:stCondLst>
                            <p:childTnLst>
                              <p:par>
                                <p:cTn id="49" presetID="10"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
                                        <p:tgtEl>
                                          <p:spTgt spid="31"/>
                                        </p:tgtEl>
                                      </p:cBhvr>
                                    </p:animEffect>
                                  </p:childTnLst>
                                </p:cTn>
                              </p:par>
                            </p:childTnLst>
                          </p:cTn>
                        </p:par>
                        <p:par>
                          <p:cTn id="52" fill="hold">
                            <p:stCondLst>
                              <p:cond delay="24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
                                        <p:tgtEl>
                                          <p:spTgt spid="32"/>
                                        </p:tgtEl>
                                      </p:cBhvr>
                                    </p:animEffect>
                                  </p:childTnLst>
                                </p:cTn>
                              </p:par>
                            </p:childTnLst>
                          </p:cTn>
                        </p:par>
                        <p:par>
                          <p:cTn id="56" fill="hold">
                            <p:stCondLst>
                              <p:cond delay="26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
                                        <p:tgtEl>
                                          <p:spTgt spid="33"/>
                                        </p:tgtEl>
                                      </p:cBhvr>
                                    </p:animEffect>
                                  </p:childTnLst>
                                </p:cTn>
                              </p:par>
                            </p:childTnLst>
                          </p:cTn>
                        </p:par>
                        <p:par>
                          <p:cTn id="60" fill="hold">
                            <p:stCondLst>
                              <p:cond delay="280"/>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20"/>
                                        <p:tgtEl>
                                          <p:spTgt spid="34"/>
                                        </p:tgtEl>
                                      </p:cBhvr>
                                    </p:animEffect>
                                  </p:childTnLst>
                                </p:cTn>
                              </p:par>
                            </p:childTnLst>
                          </p:cTn>
                        </p:par>
                        <p:par>
                          <p:cTn id="64" fill="hold">
                            <p:stCondLst>
                              <p:cond delay="300"/>
                            </p:stCondLst>
                            <p:childTnLst>
                              <p:par>
                                <p:cTn id="65" presetID="10"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20"/>
                                        <p:tgtEl>
                                          <p:spTgt spid="35"/>
                                        </p:tgtEl>
                                      </p:cBhvr>
                                    </p:animEffect>
                                  </p:childTnLst>
                                </p:cTn>
                              </p:par>
                            </p:childTnLst>
                          </p:cTn>
                        </p:par>
                        <p:par>
                          <p:cTn id="68" fill="hold">
                            <p:stCondLst>
                              <p:cond delay="320"/>
                            </p:stCondLst>
                            <p:childTnLst>
                              <p:par>
                                <p:cTn id="69" presetID="10"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20"/>
                                        <p:tgtEl>
                                          <p:spTgt spid="36"/>
                                        </p:tgtEl>
                                      </p:cBhvr>
                                    </p:animEffect>
                                  </p:childTnLst>
                                </p:cTn>
                              </p:par>
                            </p:childTnLst>
                          </p:cTn>
                        </p:par>
                        <p:par>
                          <p:cTn id="72" fill="hold">
                            <p:stCondLst>
                              <p:cond delay="34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
                                        <p:tgtEl>
                                          <p:spTgt spid="37"/>
                                        </p:tgtEl>
                                      </p:cBhvr>
                                    </p:animEffect>
                                  </p:childTnLst>
                                </p:cTn>
                              </p:par>
                            </p:childTnLst>
                          </p:cTn>
                        </p:par>
                        <p:par>
                          <p:cTn id="76" fill="hold">
                            <p:stCondLst>
                              <p:cond delay="360"/>
                            </p:stCondLst>
                            <p:childTnLst>
                              <p:par>
                                <p:cTn id="77" presetID="10"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0"/>
                                        <p:tgtEl>
                                          <p:spTgt spid="38"/>
                                        </p:tgtEl>
                                      </p:cBhvr>
                                    </p:animEffect>
                                  </p:childTnLst>
                                </p:cTn>
                              </p:par>
                            </p:childTnLst>
                          </p:cTn>
                        </p:par>
                        <p:par>
                          <p:cTn id="80" fill="hold">
                            <p:stCondLst>
                              <p:cond delay="380"/>
                            </p:stCondLst>
                            <p:childTnLst>
                              <p:par>
                                <p:cTn id="81" presetID="10"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20"/>
                                        <p:tgtEl>
                                          <p:spTgt spid="39"/>
                                        </p:tgtEl>
                                      </p:cBhvr>
                                    </p:animEffect>
                                  </p:childTnLst>
                                </p:cTn>
                              </p:par>
                            </p:childTnLst>
                          </p:cTn>
                        </p:par>
                        <p:par>
                          <p:cTn id="84" fill="hold">
                            <p:stCondLst>
                              <p:cond delay="400"/>
                            </p:stCondLst>
                            <p:childTnLst>
                              <p:par>
                                <p:cTn id="85" presetID="10"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20"/>
                                        <p:tgtEl>
                                          <p:spTgt spid="40"/>
                                        </p:tgtEl>
                                      </p:cBhvr>
                                    </p:animEffect>
                                  </p:childTnLst>
                                </p:cTn>
                              </p:par>
                            </p:childTnLst>
                          </p:cTn>
                        </p:par>
                        <p:par>
                          <p:cTn id="88" fill="hold">
                            <p:stCondLst>
                              <p:cond delay="420"/>
                            </p:stCondLst>
                            <p:childTnLst>
                              <p:par>
                                <p:cTn id="89" presetID="10"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20"/>
                                        <p:tgtEl>
                                          <p:spTgt spid="41"/>
                                        </p:tgtEl>
                                      </p:cBhvr>
                                    </p:animEffect>
                                  </p:childTnLst>
                                </p:cTn>
                              </p:par>
                            </p:childTnLst>
                          </p:cTn>
                        </p:par>
                        <p:par>
                          <p:cTn id="92" fill="hold">
                            <p:stCondLst>
                              <p:cond delay="440"/>
                            </p:stCondLst>
                            <p:childTnLst>
                              <p:par>
                                <p:cTn id="93" presetID="10" presetClass="entr" presetSubtype="0" fill="hold"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20"/>
                                        <p:tgtEl>
                                          <p:spTgt spid="42"/>
                                        </p:tgtEl>
                                      </p:cBhvr>
                                    </p:animEffect>
                                  </p:childTnLst>
                                </p:cTn>
                              </p:par>
                            </p:childTnLst>
                          </p:cTn>
                        </p:par>
                        <p:par>
                          <p:cTn id="96" fill="hold">
                            <p:stCondLst>
                              <p:cond delay="460"/>
                            </p:stCondLst>
                            <p:childTnLst>
                              <p:par>
                                <p:cTn id="97" presetID="10" presetClass="entr" presetSubtype="0" fill="hold"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0"/>
                                        <p:tgtEl>
                                          <p:spTgt spid="43"/>
                                        </p:tgtEl>
                                      </p:cBhvr>
                                    </p:animEffect>
                                  </p:childTnLst>
                                </p:cTn>
                              </p:par>
                            </p:childTnLst>
                          </p:cTn>
                        </p:par>
                        <p:par>
                          <p:cTn id="100" fill="hold">
                            <p:stCondLst>
                              <p:cond delay="480"/>
                            </p:stCondLst>
                            <p:childTnLst>
                              <p:par>
                                <p:cTn id="101" presetID="10" presetClass="entr" presetSubtype="0"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20"/>
                                        <p:tgtEl>
                                          <p:spTgt spid="44"/>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20"/>
                                        <p:tgtEl>
                                          <p:spTgt spid="45"/>
                                        </p:tgtEl>
                                      </p:cBhvr>
                                    </p:animEffect>
                                  </p:childTnLst>
                                </p:cTn>
                              </p:par>
                            </p:childTnLst>
                          </p:cTn>
                        </p:par>
                        <p:par>
                          <p:cTn id="108" fill="hold">
                            <p:stCondLst>
                              <p:cond delay="520"/>
                            </p:stCondLst>
                            <p:childTnLst>
                              <p:par>
                                <p:cTn id="109" presetID="10" presetClass="entr" presetSubtype="0"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20"/>
                                        <p:tgtEl>
                                          <p:spTgt spid="46"/>
                                        </p:tgtEl>
                                      </p:cBhvr>
                                    </p:animEffect>
                                  </p:childTnLst>
                                </p:cTn>
                              </p:par>
                            </p:childTnLst>
                          </p:cTn>
                        </p:par>
                        <p:par>
                          <p:cTn id="112" fill="hold">
                            <p:stCondLst>
                              <p:cond delay="540"/>
                            </p:stCondLst>
                            <p:childTnLst>
                              <p:par>
                                <p:cTn id="113" presetID="10" presetClass="entr" presetSubtype="0"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20"/>
                                        <p:tgtEl>
                                          <p:spTgt spid="47"/>
                                        </p:tgtEl>
                                      </p:cBhvr>
                                    </p:animEffect>
                                  </p:childTnLst>
                                </p:cTn>
                              </p:par>
                            </p:childTnLst>
                          </p:cTn>
                        </p:par>
                        <p:par>
                          <p:cTn id="116" fill="hold">
                            <p:stCondLst>
                              <p:cond delay="560"/>
                            </p:stCondLst>
                            <p:childTnLst>
                              <p:par>
                                <p:cTn id="117" presetID="10" presetClass="entr" presetSubtype="0"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fade">
                                      <p:cBhvr>
                                        <p:cTn id="119" dur="20"/>
                                        <p:tgtEl>
                                          <p:spTgt spid="48"/>
                                        </p:tgtEl>
                                      </p:cBhvr>
                                    </p:animEffect>
                                  </p:childTnLst>
                                </p:cTn>
                              </p:par>
                            </p:childTnLst>
                          </p:cTn>
                        </p:par>
                        <p:par>
                          <p:cTn id="120" fill="hold">
                            <p:stCondLst>
                              <p:cond delay="580"/>
                            </p:stCondLst>
                            <p:childTnLst>
                              <p:par>
                                <p:cTn id="121" presetID="10" presetClass="entr" presetSubtype="0" fill="hold"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20"/>
                                        <p:tgtEl>
                                          <p:spTgt spid="49"/>
                                        </p:tgtEl>
                                      </p:cBhvr>
                                    </p:animEffect>
                                  </p:childTnLst>
                                </p:cTn>
                              </p:par>
                            </p:childTnLst>
                          </p:cTn>
                        </p:par>
                        <p:par>
                          <p:cTn id="124" fill="hold">
                            <p:stCondLst>
                              <p:cond delay="600"/>
                            </p:stCondLst>
                            <p:childTnLst>
                              <p:par>
                                <p:cTn id="125" presetID="10" presetClass="entr" presetSubtype="0" fill="hold" nodeType="after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20"/>
                                        <p:tgtEl>
                                          <p:spTgt spid="50"/>
                                        </p:tgtEl>
                                      </p:cBhvr>
                                    </p:animEffect>
                                  </p:childTnLst>
                                </p:cTn>
                              </p:par>
                            </p:childTnLst>
                          </p:cTn>
                        </p:par>
                        <p:par>
                          <p:cTn id="128" fill="hold">
                            <p:stCondLst>
                              <p:cond delay="620"/>
                            </p:stCondLst>
                            <p:childTnLst>
                              <p:par>
                                <p:cTn id="129" presetID="10" presetClass="entr" presetSubtype="0" fill="hold" nodeType="after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fade">
                                      <p:cBhvr>
                                        <p:cTn id="131" dur="20"/>
                                        <p:tgtEl>
                                          <p:spTgt spid="51"/>
                                        </p:tgtEl>
                                      </p:cBhvr>
                                    </p:animEffect>
                                  </p:childTnLst>
                                </p:cTn>
                              </p:par>
                            </p:childTnLst>
                          </p:cTn>
                        </p:par>
                        <p:par>
                          <p:cTn id="132" fill="hold">
                            <p:stCondLst>
                              <p:cond delay="640"/>
                            </p:stCondLst>
                            <p:childTnLst>
                              <p:par>
                                <p:cTn id="133" presetID="10" presetClass="entr" presetSubtype="0" fill="hold" nodeType="after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fade">
                                      <p:cBhvr>
                                        <p:cTn id="135" dur="20"/>
                                        <p:tgtEl>
                                          <p:spTgt spid="52"/>
                                        </p:tgtEl>
                                      </p:cBhvr>
                                    </p:animEffect>
                                  </p:childTnLst>
                                </p:cTn>
                              </p:par>
                            </p:childTnLst>
                          </p:cTn>
                        </p:par>
                        <p:par>
                          <p:cTn id="136" fill="hold">
                            <p:stCondLst>
                              <p:cond delay="660"/>
                            </p:stCondLst>
                            <p:childTnLst>
                              <p:par>
                                <p:cTn id="137" presetID="10" presetClass="entr" presetSubtype="0" fill="hold" nodeType="after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20"/>
                                        <p:tgtEl>
                                          <p:spTgt spid="53"/>
                                        </p:tgtEl>
                                      </p:cBhvr>
                                    </p:animEffect>
                                  </p:childTnLst>
                                </p:cTn>
                              </p:par>
                            </p:childTnLst>
                          </p:cTn>
                        </p:par>
                        <p:par>
                          <p:cTn id="140" fill="hold">
                            <p:stCondLst>
                              <p:cond delay="680"/>
                            </p:stCondLst>
                            <p:childTnLst>
                              <p:par>
                                <p:cTn id="141" presetID="10" presetClass="entr" presetSubtype="0" fill="hold" nodeType="after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20"/>
                                        <p:tgtEl>
                                          <p:spTgt spid="54"/>
                                        </p:tgtEl>
                                      </p:cBhvr>
                                    </p:animEffect>
                                  </p:childTnLst>
                                </p:cTn>
                              </p:par>
                            </p:childTnLst>
                          </p:cTn>
                        </p:par>
                        <p:par>
                          <p:cTn id="144" fill="hold">
                            <p:stCondLst>
                              <p:cond delay="700"/>
                            </p:stCondLst>
                            <p:childTnLst>
                              <p:par>
                                <p:cTn id="145" presetID="10" presetClass="entr" presetSubtype="0" fill="hold"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20"/>
                                        <p:tgtEl>
                                          <p:spTgt spid="55"/>
                                        </p:tgtEl>
                                      </p:cBhvr>
                                    </p:animEffect>
                                  </p:childTnLst>
                                </p:cTn>
                              </p:par>
                            </p:childTnLst>
                          </p:cTn>
                        </p:par>
                        <p:par>
                          <p:cTn id="148" fill="hold">
                            <p:stCondLst>
                              <p:cond delay="720"/>
                            </p:stCondLst>
                            <p:childTnLst>
                              <p:par>
                                <p:cTn id="149" presetID="10" presetClass="entr" presetSubtype="0" fill="hold" nodeType="after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fade">
                                      <p:cBhvr>
                                        <p:cTn id="151" dur="20"/>
                                        <p:tgtEl>
                                          <p:spTgt spid="56"/>
                                        </p:tgtEl>
                                      </p:cBhvr>
                                    </p:animEffect>
                                  </p:childTnLst>
                                </p:cTn>
                              </p:par>
                            </p:childTnLst>
                          </p:cTn>
                        </p:par>
                        <p:par>
                          <p:cTn id="152" fill="hold">
                            <p:stCondLst>
                              <p:cond delay="740"/>
                            </p:stCondLst>
                            <p:childTnLst>
                              <p:par>
                                <p:cTn id="153" presetID="10" presetClass="entr" presetSubtype="0" fill="hold" nodeType="after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fade">
                                      <p:cBhvr>
                                        <p:cTn id="155" dur="20"/>
                                        <p:tgtEl>
                                          <p:spTgt spid="57"/>
                                        </p:tgtEl>
                                      </p:cBhvr>
                                    </p:animEffect>
                                  </p:childTnLst>
                                </p:cTn>
                              </p:par>
                            </p:childTnLst>
                          </p:cTn>
                        </p:par>
                        <p:par>
                          <p:cTn id="156" fill="hold">
                            <p:stCondLst>
                              <p:cond delay="760"/>
                            </p:stCondLst>
                            <p:childTnLst>
                              <p:par>
                                <p:cTn id="157" presetID="10" presetClass="entr" presetSubtype="0" fill="hold" nodeType="after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fade">
                                      <p:cBhvr>
                                        <p:cTn id="159" dur="20"/>
                                        <p:tgtEl>
                                          <p:spTgt spid="58"/>
                                        </p:tgtEl>
                                      </p:cBhvr>
                                    </p:animEffect>
                                  </p:childTnLst>
                                </p:cTn>
                              </p:par>
                            </p:childTnLst>
                          </p:cTn>
                        </p:par>
                        <p:par>
                          <p:cTn id="160" fill="hold">
                            <p:stCondLst>
                              <p:cond delay="780"/>
                            </p:stCondLst>
                            <p:childTnLst>
                              <p:par>
                                <p:cTn id="161" presetID="10" presetClass="entr" presetSubtype="0"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20"/>
                                        <p:tgtEl>
                                          <p:spTgt spid="59"/>
                                        </p:tgtEl>
                                      </p:cBhvr>
                                    </p:animEffect>
                                  </p:childTnLst>
                                </p:cTn>
                              </p:par>
                            </p:childTnLst>
                          </p:cTn>
                        </p:par>
                        <p:par>
                          <p:cTn id="164" fill="hold">
                            <p:stCondLst>
                              <p:cond delay="800"/>
                            </p:stCondLst>
                            <p:childTnLst>
                              <p:par>
                                <p:cTn id="165" presetID="10" presetClass="entr" presetSubtype="0"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20"/>
                                        <p:tgtEl>
                                          <p:spTgt spid="60"/>
                                        </p:tgtEl>
                                      </p:cBhvr>
                                    </p:animEffect>
                                  </p:childTnLst>
                                </p:cTn>
                              </p:par>
                            </p:childTnLst>
                          </p:cTn>
                        </p:par>
                        <p:par>
                          <p:cTn id="168" fill="hold">
                            <p:stCondLst>
                              <p:cond delay="820"/>
                            </p:stCondLst>
                            <p:childTnLst>
                              <p:par>
                                <p:cTn id="169" presetID="10" presetClass="entr" presetSubtype="0" fill="hold" nodeType="afterEffect">
                                  <p:stCondLst>
                                    <p:cond delay="0"/>
                                  </p:stCondLst>
                                  <p:childTnLst>
                                    <p:set>
                                      <p:cBhvr>
                                        <p:cTn id="170" dur="1" fill="hold">
                                          <p:stCondLst>
                                            <p:cond delay="0"/>
                                          </p:stCondLst>
                                        </p:cTn>
                                        <p:tgtEl>
                                          <p:spTgt spid="61"/>
                                        </p:tgtEl>
                                        <p:attrNameLst>
                                          <p:attrName>style.visibility</p:attrName>
                                        </p:attrNameLst>
                                      </p:cBhvr>
                                      <p:to>
                                        <p:strVal val="visible"/>
                                      </p:to>
                                    </p:set>
                                    <p:animEffect transition="in" filter="fade">
                                      <p:cBhvr>
                                        <p:cTn id="171" dur="20"/>
                                        <p:tgtEl>
                                          <p:spTgt spid="61"/>
                                        </p:tgtEl>
                                      </p:cBhvr>
                                    </p:animEffect>
                                  </p:childTnLst>
                                </p:cTn>
                              </p:par>
                            </p:childTnLst>
                          </p:cTn>
                        </p:par>
                        <p:par>
                          <p:cTn id="172" fill="hold">
                            <p:stCondLst>
                              <p:cond delay="840"/>
                            </p:stCondLst>
                            <p:childTnLst>
                              <p:par>
                                <p:cTn id="173" presetID="10" presetClass="entr" presetSubtype="0" fill="hold" nodeType="afterEffect">
                                  <p:stCondLst>
                                    <p:cond delay="0"/>
                                  </p:stCondLst>
                                  <p:childTnLst>
                                    <p:set>
                                      <p:cBhvr>
                                        <p:cTn id="174" dur="1" fill="hold">
                                          <p:stCondLst>
                                            <p:cond delay="0"/>
                                          </p:stCondLst>
                                        </p:cTn>
                                        <p:tgtEl>
                                          <p:spTgt spid="62"/>
                                        </p:tgtEl>
                                        <p:attrNameLst>
                                          <p:attrName>style.visibility</p:attrName>
                                        </p:attrNameLst>
                                      </p:cBhvr>
                                      <p:to>
                                        <p:strVal val="visible"/>
                                      </p:to>
                                    </p:set>
                                    <p:animEffect transition="in" filter="fade">
                                      <p:cBhvr>
                                        <p:cTn id="175" dur="20"/>
                                        <p:tgtEl>
                                          <p:spTgt spid="62"/>
                                        </p:tgtEl>
                                      </p:cBhvr>
                                    </p:animEffect>
                                  </p:childTnLst>
                                </p:cTn>
                              </p:par>
                            </p:childTnLst>
                          </p:cTn>
                        </p:par>
                        <p:par>
                          <p:cTn id="176" fill="hold">
                            <p:stCondLst>
                              <p:cond delay="860"/>
                            </p:stCondLst>
                            <p:childTnLst>
                              <p:par>
                                <p:cTn id="177" presetID="10" presetClass="entr" presetSubtype="0" fill="hold" nodeType="after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20"/>
                                        <p:tgtEl>
                                          <p:spTgt spid="63"/>
                                        </p:tgtEl>
                                      </p:cBhvr>
                                    </p:animEffect>
                                  </p:childTnLst>
                                </p:cTn>
                              </p:par>
                            </p:childTnLst>
                          </p:cTn>
                        </p:par>
                        <p:par>
                          <p:cTn id="180" fill="hold">
                            <p:stCondLst>
                              <p:cond delay="880"/>
                            </p:stCondLst>
                            <p:childTnLst>
                              <p:par>
                                <p:cTn id="181" presetID="10" presetClass="entr" presetSubtype="0" fill="hold" nodeType="afterEffect">
                                  <p:stCondLst>
                                    <p:cond delay="0"/>
                                  </p:stCondLst>
                                  <p:childTnLst>
                                    <p:set>
                                      <p:cBhvr>
                                        <p:cTn id="182" dur="1" fill="hold">
                                          <p:stCondLst>
                                            <p:cond delay="0"/>
                                          </p:stCondLst>
                                        </p:cTn>
                                        <p:tgtEl>
                                          <p:spTgt spid="64"/>
                                        </p:tgtEl>
                                        <p:attrNameLst>
                                          <p:attrName>style.visibility</p:attrName>
                                        </p:attrNameLst>
                                      </p:cBhvr>
                                      <p:to>
                                        <p:strVal val="visible"/>
                                      </p:to>
                                    </p:set>
                                    <p:animEffect transition="in" filter="fade">
                                      <p:cBhvr>
                                        <p:cTn id="183" dur="20"/>
                                        <p:tgtEl>
                                          <p:spTgt spid="64"/>
                                        </p:tgtEl>
                                      </p:cBhvr>
                                    </p:animEffect>
                                  </p:childTnLst>
                                </p:cTn>
                              </p:par>
                            </p:childTnLst>
                          </p:cTn>
                        </p:par>
                        <p:par>
                          <p:cTn id="184" fill="hold">
                            <p:stCondLst>
                              <p:cond delay="900"/>
                            </p:stCondLst>
                            <p:childTnLst>
                              <p:par>
                                <p:cTn id="185" presetID="10" presetClass="entr" presetSubtype="0" fill="hold" nodeType="after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20"/>
                                        <p:tgtEl>
                                          <p:spTgt spid="65"/>
                                        </p:tgtEl>
                                      </p:cBhvr>
                                    </p:animEffect>
                                  </p:childTnLst>
                                </p:cTn>
                              </p:par>
                            </p:childTnLst>
                          </p:cTn>
                        </p:par>
                        <p:par>
                          <p:cTn id="188" fill="hold">
                            <p:stCondLst>
                              <p:cond delay="920"/>
                            </p:stCondLst>
                            <p:childTnLst>
                              <p:par>
                                <p:cTn id="189" presetID="10" presetClass="entr" presetSubtype="0" fill="hold" nodeType="after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fade">
                                      <p:cBhvr>
                                        <p:cTn id="191" dur="20"/>
                                        <p:tgtEl>
                                          <p:spTgt spid="66"/>
                                        </p:tgtEl>
                                      </p:cBhvr>
                                    </p:animEffect>
                                  </p:childTnLst>
                                </p:cTn>
                              </p:par>
                            </p:childTnLst>
                          </p:cTn>
                        </p:par>
                        <p:par>
                          <p:cTn id="192" fill="hold">
                            <p:stCondLst>
                              <p:cond delay="940"/>
                            </p:stCondLst>
                            <p:childTnLst>
                              <p:par>
                                <p:cTn id="193" presetID="10" presetClass="entr" presetSubtype="0" fill="hold" nodeType="afterEffect">
                                  <p:stCondLst>
                                    <p:cond delay="0"/>
                                  </p:stCondLst>
                                  <p:childTnLst>
                                    <p:set>
                                      <p:cBhvr>
                                        <p:cTn id="194" dur="1" fill="hold">
                                          <p:stCondLst>
                                            <p:cond delay="0"/>
                                          </p:stCondLst>
                                        </p:cTn>
                                        <p:tgtEl>
                                          <p:spTgt spid="67"/>
                                        </p:tgtEl>
                                        <p:attrNameLst>
                                          <p:attrName>style.visibility</p:attrName>
                                        </p:attrNameLst>
                                      </p:cBhvr>
                                      <p:to>
                                        <p:strVal val="visible"/>
                                      </p:to>
                                    </p:set>
                                    <p:animEffect transition="in" filter="fade">
                                      <p:cBhvr>
                                        <p:cTn id="195" dur="20"/>
                                        <p:tgtEl>
                                          <p:spTgt spid="67"/>
                                        </p:tgtEl>
                                      </p:cBhvr>
                                    </p:animEffect>
                                  </p:childTnLst>
                                </p:cTn>
                              </p:par>
                            </p:childTnLst>
                          </p:cTn>
                        </p:par>
                        <p:par>
                          <p:cTn id="196" fill="hold">
                            <p:stCondLst>
                              <p:cond delay="960"/>
                            </p:stCondLst>
                            <p:childTnLst>
                              <p:par>
                                <p:cTn id="197" presetID="10" presetClass="entr" presetSubtype="0" fill="hold" nodeType="after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fade">
                                      <p:cBhvr>
                                        <p:cTn id="199" dur="20"/>
                                        <p:tgtEl>
                                          <p:spTgt spid="68"/>
                                        </p:tgtEl>
                                      </p:cBhvr>
                                    </p:animEffect>
                                  </p:childTnLst>
                                </p:cTn>
                              </p:par>
                            </p:childTnLst>
                          </p:cTn>
                        </p:par>
                        <p:par>
                          <p:cTn id="200" fill="hold">
                            <p:stCondLst>
                              <p:cond delay="980"/>
                            </p:stCondLst>
                            <p:childTnLst>
                              <p:par>
                                <p:cTn id="201" presetID="10" presetClass="entr" presetSubtype="0" fill="hold" nodeType="after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20"/>
                                        <p:tgtEl>
                                          <p:spTgt spid="69"/>
                                        </p:tgtEl>
                                      </p:cBhvr>
                                    </p:animEffect>
                                  </p:childTnLst>
                                </p:cTn>
                              </p:par>
                            </p:childTnLst>
                          </p:cTn>
                        </p:par>
                        <p:par>
                          <p:cTn id="204" fill="hold">
                            <p:stCondLst>
                              <p:cond delay="1000"/>
                            </p:stCondLst>
                            <p:childTnLst>
                              <p:par>
                                <p:cTn id="205" presetID="10" presetClass="entr" presetSubtype="0" fill="hold" nodeType="afterEffect">
                                  <p:stCondLst>
                                    <p:cond delay="0"/>
                                  </p:stCondLst>
                                  <p:childTnLst>
                                    <p:set>
                                      <p:cBhvr>
                                        <p:cTn id="206" dur="1" fill="hold">
                                          <p:stCondLst>
                                            <p:cond delay="0"/>
                                          </p:stCondLst>
                                        </p:cTn>
                                        <p:tgtEl>
                                          <p:spTgt spid="70"/>
                                        </p:tgtEl>
                                        <p:attrNameLst>
                                          <p:attrName>style.visibility</p:attrName>
                                        </p:attrNameLst>
                                      </p:cBhvr>
                                      <p:to>
                                        <p:strVal val="visible"/>
                                      </p:to>
                                    </p:set>
                                    <p:animEffect transition="in" filter="fade">
                                      <p:cBhvr>
                                        <p:cTn id="207" dur="20"/>
                                        <p:tgtEl>
                                          <p:spTgt spid="70"/>
                                        </p:tgtEl>
                                      </p:cBhvr>
                                    </p:animEffect>
                                  </p:childTnLst>
                                </p:cTn>
                              </p:par>
                            </p:childTnLst>
                          </p:cTn>
                        </p:par>
                        <p:par>
                          <p:cTn id="208" fill="hold">
                            <p:stCondLst>
                              <p:cond delay="1020"/>
                            </p:stCondLst>
                            <p:childTnLst>
                              <p:par>
                                <p:cTn id="209" presetID="10" presetClass="entr" presetSubtype="0" fill="hold" nodeType="afterEffect">
                                  <p:stCondLst>
                                    <p:cond delay="0"/>
                                  </p:stCondLst>
                                  <p:childTnLst>
                                    <p:set>
                                      <p:cBhvr>
                                        <p:cTn id="210" dur="1" fill="hold">
                                          <p:stCondLst>
                                            <p:cond delay="0"/>
                                          </p:stCondLst>
                                        </p:cTn>
                                        <p:tgtEl>
                                          <p:spTgt spid="71"/>
                                        </p:tgtEl>
                                        <p:attrNameLst>
                                          <p:attrName>style.visibility</p:attrName>
                                        </p:attrNameLst>
                                      </p:cBhvr>
                                      <p:to>
                                        <p:strVal val="visible"/>
                                      </p:to>
                                    </p:set>
                                    <p:animEffect transition="in" filter="fade">
                                      <p:cBhvr>
                                        <p:cTn id="211" dur="20"/>
                                        <p:tgtEl>
                                          <p:spTgt spid="71"/>
                                        </p:tgtEl>
                                      </p:cBhvr>
                                    </p:animEffect>
                                  </p:childTnLst>
                                </p:cTn>
                              </p:par>
                            </p:childTnLst>
                          </p:cTn>
                        </p:par>
                        <p:par>
                          <p:cTn id="212" fill="hold">
                            <p:stCondLst>
                              <p:cond delay="1040"/>
                            </p:stCondLst>
                            <p:childTnLst>
                              <p:par>
                                <p:cTn id="213" presetID="10" presetClass="entr" presetSubtype="0" fill="hold" nodeType="afterEffect">
                                  <p:stCondLst>
                                    <p:cond delay="0"/>
                                  </p:stCondLst>
                                  <p:childTnLst>
                                    <p:set>
                                      <p:cBhvr>
                                        <p:cTn id="214" dur="1" fill="hold">
                                          <p:stCondLst>
                                            <p:cond delay="0"/>
                                          </p:stCondLst>
                                        </p:cTn>
                                        <p:tgtEl>
                                          <p:spTgt spid="72"/>
                                        </p:tgtEl>
                                        <p:attrNameLst>
                                          <p:attrName>style.visibility</p:attrName>
                                        </p:attrNameLst>
                                      </p:cBhvr>
                                      <p:to>
                                        <p:strVal val="visible"/>
                                      </p:to>
                                    </p:set>
                                    <p:animEffect transition="in" filter="fade">
                                      <p:cBhvr>
                                        <p:cTn id="215" dur="20"/>
                                        <p:tgtEl>
                                          <p:spTgt spid="72"/>
                                        </p:tgtEl>
                                      </p:cBhvr>
                                    </p:animEffect>
                                  </p:childTnLst>
                                </p:cTn>
                              </p:par>
                            </p:childTnLst>
                          </p:cTn>
                        </p:par>
                        <p:par>
                          <p:cTn id="216" fill="hold">
                            <p:stCondLst>
                              <p:cond delay="1060"/>
                            </p:stCondLst>
                            <p:childTnLst>
                              <p:par>
                                <p:cTn id="217" presetID="10" presetClass="entr" presetSubtype="0" fill="hold" nodeType="afterEffect">
                                  <p:stCondLst>
                                    <p:cond delay="0"/>
                                  </p:stCondLst>
                                  <p:childTnLst>
                                    <p:set>
                                      <p:cBhvr>
                                        <p:cTn id="218" dur="1" fill="hold">
                                          <p:stCondLst>
                                            <p:cond delay="0"/>
                                          </p:stCondLst>
                                        </p:cTn>
                                        <p:tgtEl>
                                          <p:spTgt spid="73"/>
                                        </p:tgtEl>
                                        <p:attrNameLst>
                                          <p:attrName>style.visibility</p:attrName>
                                        </p:attrNameLst>
                                      </p:cBhvr>
                                      <p:to>
                                        <p:strVal val="visible"/>
                                      </p:to>
                                    </p:set>
                                    <p:animEffect transition="in" filter="fade">
                                      <p:cBhvr>
                                        <p:cTn id="219" dur="20"/>
                                        <p:tgtEl>
                                          <p:spTgt spid="73"/>
                                        </p:tgtEl>
                                      </p:cBhvr>
                                    </p:animEffect>
                                  </p:childTnLst>
                                </p:cTn>
                              </p:par>
                            </p:childTnLst>
                          </p:cTn>
                        </p:par>
                        <p:par>
                          <p:cTn id="220" fill="hold">
                            <p:stCondLst>
                              <p:cond delay="1080"/>
                            </p:stCondLst>
                            <p:childTnLst>
                              <p:par>
                                <p:cTn id="221" presetID="10" presetClass="entr" presetSubtype="0" fill="hold" nodeType="afterEffect">
                                  <p:stCondLst>
                                    <p:cond delay="0"/>
                                  </p:stCondLst>
                                  <p:childTnLst>
                                    <p:set>
                                      <p:cBhvr>
                                        <p:cTn id="222" dur="1" fill="hold">
                                          <p:stCondLst>
                                            <p:cond delay="0"/>
                                          </p:stCondLst>
                                        </p:cTn>
                                        <p:tgtEl>
                                          <p:spTgt spid="74"/>
                                        </p:tgtEl>
                                        <p:attrNameLst>
                                          <p:attrName>style.visibility</p:attrName>
                                        </p:attrNameLst>
                                      </p:cBhvr>
                                      <p:to>
                                        <p:strVal val="visible"/>
                                      </p:to>
                                    </p:set>
                                    <p:animEffect transition="in" filter="fade">
                                      <p:cBhvr>
                                        <p:cTn id="223" dur="20"/>
                                        <p:tgtEl>
                                          <p:spTgt spid="74"/>
                                        </p:tgtEl>
                                      </p:cBhvr>
                                    </p:animEffect>
                                  </p:childTnLst>
                                </p:cTn>
                              </p:par>
                            </p:childTnLst>
                          </p:cTn>
                        </p:par>
                        <p:par>
                          <p:cTn id="224" fill="hold">
                            <p:stCondLst>
                              <p:cond delay="1100"/>
                            </p:stCondLst>
                            <p:childTnLst>
                              <p:par>
                                <p:cTn id="225" presetID="10" presetClass="entr" presetSubtype="0" fill="hold"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20"/>
                                        <p:tgtEl>
                                          <p:spTgt spid="75"/>
                                        </p:tgtEl>
                                      </p:cBhvr>
                                    </p:animEffect>
                                  </p:childTnLst>
                                </p:cTn>
                              </p:par>
                            </p:childTnLst>
                          </p:cTn>
                        </p:par>
                        <p:par>
                          <p:cTn id="228" fill="hold">
                            <p:stCondLst>
                              <p:cond delay="1120"/>
                            </p:stCondLst>
                            <p:childTnLst>
                              <p:par>
                                <p:cTn id="229" presetID="10" presetClass="entr" presetSubtype="0" fill="hold" nodeType="afterEffect">
                                  <p:stCondLst>
                                    <p:cond delay="0"/>
                                  </p:stCondLst>
                                  <p:childTnLst>
                                    <p:set>
                                      <p:cBhvr>
                                        <p:cTn id="230" dur="1" fill="hold">
                                          <p:stCondLst>
                                            <p:cond delay="0"/>
                                          </p:stCondLst>
                                        </p:cTn>
                                        <p:tgtEl>
                                          <p:spTgt spid="76"/>
                                        </p:tgtEl>
                                        <p:attrNameLst>
                                          <p:attrName>style.visibility</p:attrName>
                                        </p:attrNameLst>
                                      </p:cBhvr>
                                      <p:to>
                                        <p:strVal val="visible"/>
                                      </p:to>
                                    </p:set>
                                    <p:animEffect transition="in" filter="fade">
                                      <p:cBhvr>
                                        <p:cTn id="231" dur="20"/>
                                        <p:tgtEl>
                                          <p:spTgt spid="76"/>
                                        </p:tgtEl>
                                      </p:cBhvr>
                                    </p:animEffect>
                                  </p:childTnLst>
                                </p:cTn>
                              </p:par>
                            </p:childTnLst>
                          </p:cTn>
                        </p:par>
                        <p:par>
                          <p:cTn id="232" fill="hold">
                            <p:stCondLst>
                              <p:cond delay="1140"/>
                            </p:stCondLst>
                            <p:childTnLst>
                              <p:par>
                                <p:cTn id="233" presetID="10" presetClass="entr" presetSubtype="0" fill="hold" nodeType="after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20"/>
                                        <p:tgtEl>
                                          <p:spTgt spid="77"/>
                                        </p:tgtEl>
                                      </p:cBhvr>
                                    </p:animEffect>
                                  </p:childTnLst>
                                </p:cTn>
                              </p:par>
                            </p:childTnLst>
                          </p:cTn>
                        </p:par>
                        <p:par>
                          <p:cTn id="236" fill="hold">
                            <p:stCondLst>
                              <p:cond delay="1160"/>
                            </p:stCondLst>
                            <p:childTnLst>
                              <p:par>
                                <p:cTn id="237" presetID="10" presetClass="entr" presetSubtype="0" fill="hold" nodeType="afterEffect">
                                  <p:stCondLst>
                                    <p:cond delay="0"/>
                                  </p:stCondLst>
                                  <p:childTnLst>
                                    <p:set>
                                      <p:cBhvr>
                                        <p:cTn id="238" dur="1" fill="hold">
                                          <p:stCondLst>
                                            <p:cond delay="0"/>
                                          </p:stCondLst>
                                        </p:cTn>
                                        <p:tgtEl>
                                          <p:spTgt spid="78"/>
                                        </p:tgtEl>
                                        <p:attrNameLst>
                                          <p:attrName>style.visibility</p:attrName>
                                        </p:attrNameLst>
                                      </p:cBhvr>
                                      <p:to>
                                        <p:strVal val="visible"/>
                                      </p:to>
                                    </p:set>
                                    <p:animEffect transition="in" filter="fade">
                                      <p:cBhvr>
                                        <p:cTn id="239" dur="20"/>
                                        <p:tgtEl>
                                          <p:spTgt spid="78"/>
                                        </p:tgtEl>
                                      </p:cBhvr>
                                    </p:animEffect>
                                  </p:childTnLst>
                                </p:cTn>
                              </p:par>
                            </p:childTnLst>
                          </p:cTn>
                        </p:par>
                        <p:par>
                          <p:cTn id="240" fill="hold">
                            <p:stCondLst>
                              <p:cond delay="1180"/>
                            </p:stCondLst>
                            <p:childTnLst>
                              <p:par>
                                <p:cTn id="241" presetID="10" presetClass="entr" presetSubtype="0" fill="hold" nodeType="afterEffect">
                                  <p:stCondLst>
                                    <p:cond delay="0"/>
                                  </p:stCondLst>
                                  <p:childTnLst>
                                    <p:set>
                                      <p:cBhvr>
                                        <p:cTn id="242" dur="1" fill="hold">
                                          <p:stCondLst>
                                            <p:cond delay="0"/>
                                          </p:stCondLst>
                                        </p:cTn>
                                        <p:tgtEl>
                                          <p:spTgt spid="79"/>
                                        </p:tgtEl>
                                        <p:attrNameLst>
                                          <p:attrName>style.visibility</p:attrName>
                                        </p:attrNameLst>
                                      </p:cBhvr>
                                      <p:to>
                                        <p:strVal val="visible"/>
                                      </p:to>
                                    </p:set>
                                    <p:animEffect transition="in" filter="fade">
                                      <p:cBhvr>
                                        <p:cTn id="243" dur="20"/>
                                        <p:tgtEl>
                                          <p:spTgt spid="79"/>
                                        </p:tgtEl>
                                      </p:cBhvr>
                                    </p:animEffect>
                                  </p:childTnLst>
                                </p:cTn>
                              </p:par>
                            </p:childTnLst>
                          </p:cTn>
                        </p:par>
                        <p:par>
                          <p:cTn id="244" fill="hold">
                            <p:stCondLst>
                              <p:cond delay="1200"/>
                            </p:stCondLst>
                            <p:childTnLst>
                              <p:par>
                                <p:cTn id="245" presetID="10" presetClass="entr" presetSubtype="0" fill="hold" nodeType="afterEffect">
                                  <p:stCondLst>
                                    <p:cond delay="0"/>
                                  </p:stCondLst>
                                  <p:childTnLst>
                                    <p:set>
                                      <p:cBhvr>
                                        <p:cTn id="246" dur="1" fill="hold">
                                          <p:stCondLst>
                                            <p:cond delay="0"/>
                                          </p:stCondLst>
                                        </p:cTn>
                                        <p:tgtEl>
                                          <p:spTgt spid="80"/>
                                        </p:tgtEl>
                                        <p:attrNameLst>
                                          <p:attrName>style.visibility</p:attrName>
                                        </p:attrNameLst>
                                      </p:cBhvr>
                                      <p:to>
                                        <p:strVal val="visible"/>
                                      </p:to>
                                    </p:set>
                                    <p:animEffect transition="in" filter="fade">
                                      <p:cBhvr>
                                        <p:cTn id="247" dur="20"/>
                                        <p:tgtEl>
                                          <p:spTgt spid="80"/>
                                        </p:tgtEl>
                                      </p:cBhvr>
                                    </p:animEffect>
                                  </p:childTnLst>
                                </p:cTn>
                              </p:par>
                            </p:childTnLst>
                          </p:cTn>
                        </p:par>
                        <p:par>
                          <p:cTn id="248" fill="hold">
                            <p:stCondLst>
                              <p:cond delay="1220"/>
                            </p:stCondLst>
                            <p:childTnLst>
                              <p:par>
                                <p:cTn id="249" presetID="10" presetClass="entr" presetSubtype="0" fill="hold" nodeType="afterEffect">
                                  <p:stCondLst>
                                    <p:cond delay="0"/>
                                  </p:stCondLst>
                                  <p:childTnLst>
                                    <p:set>
                                      <p:cBhvr>
                                        <p:cTn id="250" dur="1" fill="hold">
                                          <p:stCondLst>
                                            <p:cond delay="0"/>
                                          </p:stCondLst>
                                        </p:cTn>
                                        <p:tgtEl>
                                          <p:spTgt spid="81"/>
                                        </p:tgtEl>
                                        <p:attrNameLst>
                                          <p:attrName>style.visibility</p:attrName>
                                        </p:attrNameLst>
                                      </p:cBhvr>
                                      <p:to>
                                        <p:strVal val="visible"/>
                                      </p:to>
                                    </p:set>
                                    <p:animEffect transition="in" filter="fade">
                                      <p:cBhvr>
                                        <p:cTn id="251" dur="20"/>
                                        <p:tgtEl>
                                          <p:spTgt spid="81"/>
                                        </p:tgtEl>
                                      </p:cBhvr>
                                    </p:animEffect>
                                  </p:childTnLst>
                                </p:cTn>
                              </p:par>
                            </p:childTnLst>
                          </p:cTn>
                        </p:par>
                        <p:par>
                          <p:cTn id="252" fill="hold">
                            <p:stCondLst>
                              <p:cond delay="1240"/>
                            </p:stCondLst>
                            <p:childTnLst>
                              <p:par>
                                <p:cTn id="253" presetID="10" presetClass="entr" presetSubtype="0" fill="hold" nodeType="afterEffect">
                                  <p:stCondLst>
                                    <p:cond delay="0"/>
                                  </p:stCondLst>
                                  <p:childTnLst>
                                    <p:set>
                                      <p:cBhvr>
                                        <p:cTn id="254" dur="1" fill="hold">
                                          <p:stCondLst>
                                            <p:cond delay="0"/>
                                          </p:stCondLst>
                                        </p:cTn>
                                        <p:tgtEl>
                                          <p:spTgt spid="82"/>
                                        </p:tgtEl>
                                        <p:attrNameLst>
                                          <p:attrName>style.visibility</p:attrName>
                                        </p:attrNameLst>
                                      </p:cBhvr>
                                      <p:to>
                                        <p:strVal val="visible"/>
                                      </p:to>
                                    </p:set>
                                    <p:animEffect transition="in" filter="fade">
                                      <p:cBhvr>
                                        <p:cTn id="255" dur="20"/>
                                        <p:tgtEl>
                                          <p:spTgt spid="82"/>
                                        </p:tgtEl>
                                      </p:cBhvr>
                                    </p:animEffect>
                                  </p:childTnLst>
                                </p:cTn>
                              </p:par>
                            </p:childTnLst>
                          </p:cTn>
                        </p:par>
                        <p:par>
                          <p:cTn id="256" fill="hold">
                            <p:stCondLst>
                              <p:cond delay="1260"/>
                            </p:stCondLst>
                            <p:childTnLst>
                              <p:par>
                                <p:cTn id="257" presetID="10" presetClass="entr" presetSubtype="0" fill="hold" nodeType="afterEffect">
                                  <p:stCondLst>
                                    <p:cond delay="0"/>
                                  </p:stCondLst>
                                  <p:childTnLst>
                                    <p:set>
                                      <p:cBhvr>
                                        <p:cTn id="258" dur="1" fill="hold">
                                          <p:stCondLst>
                                            <p:cond delay="0"/>
                                          </p:stCondLst>
                                        </p:cTn>
                                        <p:tgtEl>
                                          <p:spTgt spid="83"/>
                                        </p:tgtEl>
                                        <p:attrNameLst>
                                          <p:attrName>style.visibility</p:attrName>
                                        </p:attrNameLst>
                                      </p:cBhvr>
                                      <p:to>
                                        <p:strVal val="visible"/>
                                      </p:to>
                                    </p:set>
                                    <p:animEffect transition="in" filter="fade">
                                      <p:cBhvr>
                                        <p:cTn id="259" dur="20"/>
                                        <p:tgtEl>
                                          <p:spTgt spid="83"/>
                                        </p:tgtEl>
                                      </p:cBhvr>
                                    </p:animEffect>
                                  </p:childTnLst>
                                </p:cTn>
                              </p:par>
                            </p:childTnLst>
                          </p:cTn>
                        </p:par>
                        <p:par>
                          <p:cTn id="260" fill="hold">
                            <p:stCondLst>
                              <p:cond delay="1280"/>
                            </p:stCondLst>
                            <p:childTnLst>
                              <p:par>
                                <p:cTn id="261" presetID="10" presetClass="entr" presetSubtype="0" fill="hold" nodeType="afterEffect">
                                  <p:stCondLst>
                                    <p:cond delay="0"/>
                                  </p:stCondLst>
                                  <p:childTnLst>
                                    <p:set>
                                      <p:cBhvr>
                                        <p:cTn id="262" dur="1" fill="hold">
                                          <p:stCondLst>
                                            <p:cond delay="0"/>
                                          </p:stCondLst>
                                        </p:cTn>
                                        <p:tgtEl>
                                          <p:spTgt spid="84"/>
                                        </p:tgtEl>
                                        <p:attrNameLst>
                                          <p:attrName>style.visibility</p:attrName>
                                        </p:attrNameLst>
                                      </p:cBhvr>
                                      <p:to>
                                        <p:strVal val="visible"/>
                                      </p:to>
                                    </p:set>
                                    <p:animEffect transition="in" filter="fade">
                                      <p:cBhvr>
                                        <p:cTn id="263" dur="20"/>
                                        <p:tgtEl>
                                          <p:spTgt spid="84"/>
                                        </p:tgtEl>
                                      </p:cBhvr>
                                    </p:animEffect>
                                  </p:childTnLst>
                                </p:cTn>
                              </p:par>
                            </p:childTnLst>
                          </p:cTn>
                        </p:par>
                        <p:par>
                          <p:cTn id="264" fill="hold">
                            <p:stCondLst>
                              <p:cond delay="1300"/>
                            </p:stCondLst>
                            <p:childTnLst>
                              <p:par>
                                <p:cTn id="265" presetID="10" presetClass="entr" presetSubtype="0" fill="hold" nodeType="afterEffect">
                                  <p:stCondLst>
                                    <p:cond delay="0"/>
                                  </p:stCondLst>
                                  <p:childTnLst>
                                    <p:set>
                                      <p:cBhvr>
                                        <p:cTn id="266" dur="1" fill="hold">
                                          <p:stCondLst>
                                            <p:cond delay="0"/>
                                          </p:stCondLst>
                                        </p:cTn>
                                        <p:tgtEl>
                                          <p:spTgt spid="85"/>
                                        </p:tgtEl>
                                        <p:attrNameLst>
                                          <p:attrName>style.visibility</p:attrName>
                                        </p:attrNameLst>
                                      </p:cBhvr>
                                      <p:to>
                                        <p:strVal val="visible"/>
                                      </p:to>
                                    </p:set>
                                    <p:animEffect transition="in" filter="fade">
                                      <p:cBhvr>
                                        <p:cTn id="267" dur="20"/>
                                        <p:tgtEl>
                                          <p:spTgt spid="85"/>
                                        </p:tgtEl>
                                      </p:cBhvr>
                                    </p:animEffect>
                                  </p:childTnLst>
                                </p:cTn>
                              </p:par>
                            </p:childTnLst>
                          </p:cTn>
                        </p:par>
                        <p:par>
                          <p:cTn id="268" fill="hold">
                            <p:stCondLst>
                              <p:cond delay="1320"/>
                            </p:stCondLst>
                            <p:childTnLst>
                              <p:par>
                                <p:cTn id="269" presetID="10" presetClass="entr" presetSubtype="0" fill="hold" nodeType="afterEffect">
                                  <p:stCondLst>
                                    <p:cond delay="0"/>
                                  </p:stCondLst>
                                  <p:childTnLst>
                                    <p:set>
                                      <p:cBhvr>
                                        <p:cTn id="270" dur="1" fill="hold">
                                          <p:stCondLst>
                                            <p:cond delay="0"/>
                                          </p:stCondLst>
                                        </p:cTn>
                                        <p:tgtEl>
                                          <p:spTgt spid="86"/>
                                        </p:tgtEl>
                                        <p:attrNameLst>
                                          <p:attrName>style.visibility</p:attrName>
                                        </p:attrNameLst>
                                      </p:cBhvr>
                                      <p:to>
                                        <p:strVal val="visible"/>
                                      </p:to>
                                    </p:set>
                                    <p:animEffect transition="in" filter="fade">
                                      <p:cBhvr>
                                        <p:cTn id="271" dur="20"/>
                                        <p:tgtEl>
                                          <p:spTgt spid="86"/>
                                        </p:tgtEl>
                                      </p:cBhvr>
                                    </p:animEffect>
                                  </p:childTnLst>
                                </p:cTn>
                              </p:par>
                            </p:childTnLst>
                          </p:cTn>
                        </p:par>
                        <p:par>
                          <p:cTn id="272" fill="hold">
                            <p:stCondLst>
                              <p:cond delay="1340"/>
                            </p:stCondLst>
                            <p:childTnLst>
                              <p:par>
                                <p:cTn id="273" presetID="10" presetClass="entr" presetSubtype="0" fill="hold" nodeType="afterEffect">
                                  <p:stCondLst>
                                    <p:cond delay="0"/>
                                  </p:stCondLst>
                                  <p:childTnLst>
                                    <p:set>
                                      <p:cBhvr>
                                        <p:cTn id="274" dur="1" fill="hold">
                                          <p:stCondLst>
                                            <p:cond delay="0"/>
                                          </p:stCondLst>
                                        </p:cTn>
                                        <p:tgtEl>
                                          <p:spTgt spid="87"/>
                                        </p:tgtEl>
                                        <p:attrNameLst>
                                          <p:attrName>style.visibility</p:attrName>
                                        </p:attrNameLst>
                                      </p:cBhvr>
                                      <p:to>
                                        <p:strVal val="visible"/>
                                      </p:to>
                                    </p:set>
                                    <p:animEffect transition="in" filter="fade">
                                      <p:cBhvr>
                                        <p:cTn id="275" dur="20"/>
                                        <p:tgtEl>
                                          <p:spTgt spid="87"/>
                                        </p:tgtEl>
                                      </p:cBhvr>
                                    </p:animEffect>
                                  </p:childTnLst>
                                </p:cTn>
                              </p:par>
                            </p:childTnLst>
                          </p:cTn>
                        </p:par>
                        <p:par>
                          <p:cTn id="276" fill="hold">
                            <p:stCondLst>
                              <p:cond delay="1360"/>
                            </p:stCondLst>
                            <p:childTnLst>
                              <p:par>
                                <p:cTn id="277" presetID="10" presetClass="entr" presetSubtype="0" fill="hold" nodeType="afterEffect">
                                  <p:stCondLst>
                                    <p:cond delay="0"/>
                                  </p:stCondLst>
                                  <p:childTnLst>
                                    <p:set>
                                      <p:cBhvr>
                                        <p:cTn id="278" dur="1" fill="hold">
                                          <p:stCondLst>
                                            <p:cond delay="0"/>
                                          </p:stCondLst>
                                        </p:cTn>
                                        <p:tgtEl>
                                          <p:spTgt spid="88"/>
                                        </p:tgtEl>
                                        <p:attrNameLst>
                                          <p:attrName>style.visibility</p:attrName>
                                        </p:attrNameLst>
                                      </p:cBhvr>
                                      <p:to>
                                        <p:strVal val="visible"/>
                                      </p:to>
                                    </p:set>
                                    <p:animEffect transition="in" filter="fade">
                                      <p:cBhvr>
                                        <p:cTn id="279" dur="20"/>
                                        <p:tgtEl>
                                          <p:spTgt spid="88"/>
                                        </p:tgtEl>
                                      </p:cBhvr>
                                    </p:animEffect>
                                  </p:childTnLst>
                                </p:cTn>
                              </p:par>
                            </p:childTnLst>
                          </p:cTn>
                        </p:par>
                        <p:par>
                          <p:cTn id="280" fill="hold">
                            <p:stCondLst>
                              <p:cond delay="1380"/>
                            </p:stCondLst>
                            <p:childTnLst>
                              <p:par>
                                <p:cTn id="281" presetID="10" presetClass="entr" presetSubtype="0" fill="hold" nodeType="afterEffect">
                                  <p:stCondLst>
                                    <p:cond delay="0"/>
                                  </p:stCondLst>
                                  <p:childTnLst>
                                    <p:set>
                                      <p:cBhvr>
                                        <p:cTn id="282" dur="1" fill="hold">
                                          <p:stCondLst>
                                            <p:cond delay="0"/>
                                          </p:stCondLst>
                                        </p:cTn>
                                        <p:tgtEl>
                                          <p:spTgt spid="89"/>
                                        </p:tgtEl>
                                        <p:attrNameLst>
                                          <p:attrName>style.visibility</p:attrName>
                                        </p:attrNameLst>
                                      </p:cBhvr>
                                      <p:to>
                                        <p:strVal val="visible"/>
                                      </p:to>
                                    </p:set>
                                    <p:animEffect transition="in" filter="fade">
                                      <p:cBhvr>
                                        <p:cTn id="283" dur="20"/>
                                        <p:tgtEl>
                                          <p:spTgt spid="89"/>
                                        </p:tgtEl>
                                      </p:cBhvr>
                                    </p:animEffect>
                                  </p:childTnLst>
                                </p:cTn>
                              </p:par>
                            </p:childTnLst>
                          </p:cTn>
                        </p:par>
                        <p:par>
                          <p:cTn id="284" fill="hold">
                            <p:stCondLst>
                              <p:cond delay="1400"/>
                            </p:stCondLst>
                            <p:childTnLst>
                              <p:par>
                                <p:cTn id="285" presetID="10" presetClass="entr" presetSubtype="0" fill="hold" nodeType="afterEffect">
                                  <p:stCondLst>
                                    <p:cond delay="0"/>
                                  </p:stCondLst>
                                  <p:childTnLst>
                                    <p:set>
                                      <p:cBhvr>
                                        <p:cTn id="286" dur="1" fill="hold">
                                          <p:stCondLst>
                                            <p:cond delay="0"/>
                                          </p:stCondLst>
                                        </p:cTn>
                                        <p:tgtEl>
                                          <p:spTgt spid="90"/>
                                        </p:tgtEl>
                                        <p:attrNameLst>
                                          <p:attrName>style.visibility</p:attrName>
                                        </p:attrNameLst>
                                      </p:cBhvr>
                                      <p:to>
                                        <p:strVal val="visible"/>
                                      </p:to>
                                    </p:set>
                                    <p:animEffect transition="in" filter="fade">
                                      <p:cBhvr>
                                        <p:cTn id="287" dur="20"/>
                                        <p:tgtEl>
                                          <p:spTgt spid="90"/>
                                        </p:tgtEl>
                                      </p:cBhvr>
                                    </p:animEffect>
                                  </p:childTnLst>
                                </p:cTn>
                              </p:par>
                            </p:childTnLst>
                          </p:cTn>
                        </p:par>
                        <p:par>
                          <p:cTn id="288" fill="hold">
                            <p:stCondLst>
                              <p:cond delay="1420"/>
                            </p:stCondLst>
                            <p:childTnLst>
                              <p:par>
                                <p:cTn id="289" presetID="10" presetClass="entr" presetSubtype="0" fill="hold" nodeType="afterEffect">
                                  <p:stCondLst>
                                    <p:cond delay="0"/>
                                  </p:stCondLst>
                                  <p:childTnLst>
                                    <p:set>
                                      <p:cBhvr>
                                        <p:cTn id="290" dur="1" fill="hold">
                                          <p:stCondLst>
                                            <p:cond delay="0"/>
                                          </p:stCondLst>
                                        </p:cTn>
                                        <p:tgtEl>
                                          <p:spTgt spid="91"/>
                                        </p:tgtEl>
                                        <p:attrNameLst>
                                          <p:attrName>style.visibility</p:attrName>
                                        </p:attrNameLst>
                                      </p:cBhvr>
                                      <p:to>
                                        <p:strVal val="visible"/>
                                      </p:to>
                                    </p:set>
                                    <p:animEffect transition="in" filter="fade">
                                      <p:cBhvr>
                                        <p:cTn id="291" dur="20"/>
                                        <p:tgtEl>
                                          <p:spTgt spid="91"/>
                                        </p:tgtEl>
                                      </p:cBhvr>
                                    </p:animEffect>
                                  </p:childTnLst>
                                </p:cTn>
                              </p:par>
                            </p:childTnLst>
                          </p:cTn>
                        </p:par>
                        <p:par>
                          <p:cTn id="292" fill="hold">
                            <p:stCondLst>
                              <p:cond delay="1440"/>
                            </p:stCondLst>
                            <p:childTnLst>
                              <p:par>
                                <p:cTn id="293" presetID="10" presetClass="entr" presetSubtype="0" fill="hold" nodeType="afterEffect">
                                  <p:stCondLst>
                                    <p:cond delay="0"/>
                                  </p:stCondLst>
                                  <p:childTnLst>
                                    <p:set>
                                      <p:cBhvr>
                                        <p:cTn id="294" dur="1" fill="hold">
                                          <p:stCondLst>
                                            <p:cond delay="0"/>
                                          </p:stCondLst>
                                        </p:cTn>
                                        <p:tgtEl>
                                          <p:spTgt spid="92"/>
                                        </p:tgtEl>
                                        <p:attrNameLst>
                                          <p:attrName>style.visibility</p:attrName>
                                        </p:attrNameLst>
                                      </p:cBhvr>
                                      <p:to>
                                        <p:strVal val="visible"/>
                                      </p:to>
                                    </p:set>
                                    <p:animEffect transition="in" filter="fade">
                                      <p:cBhvr>
                                        <p:cTn id="295" dur="20"/>
                                        <p:tgtEl>
                                          <p:spTgt spid="92"/>
                                        </p:tgtEl>
                                      </p:cBhvr>
                                    </p:animEffect>
                                  </p:childTnLst>
                                </p:cTn>
                              </p:par>
                            </p:childTnLst>
                          </p:cTn>
                        </p:par>
                        <p:par>
                          <p:cTn id="296" fill="hold">
                            <p:stCondLst>
                              <p:cond delay="1460"/>
                            </p:stCondLst>
                            <p:childTnLst>
                              <p:par>
                                <p:cTn id="297" presetID="10" presetClass="entr" presetSubtype="0" fill="hold" nodeType="afterEffect">
                                  <p:stCondLst>
                                    <p:cond delay="0"/>
                                  </p:stCondLst>
                                  <p:childTnLst>
                                    <p:set>
                                      <p:cBhvr>
                                        <p:cTn id="298" dur="1" fill="hold">
                                          <p:stCondLst>
                                            <p:cond delay="0"/>
                                          </p:stCondLst>
                                        </p:cTn>
                                        <p:tgtEl>
                                          <p:spTgt spid="93"/>
                                        </p:tgtEl>
                                        <p:attrNameLst>
                                          <p:attrName>style.visibility</p:attrName>
                                        </p:attrNameLst>
                                      </p:cBhvr>
                                      <p:to>
                                        <p:strVal val="visible"/>
                                      </p:to>
                                    </p:set>
                                    <p:animEffect transition="in" filter="fade">
                                      <p:cBhvr>
                                        <p:cTn id="299" dur="20"/>
                                        <p:tgtEl>
                                          <p:spTgt spid="93"/>
                                        </p:tgtEl>
                                      </p:cBhvr>
                                    </p:animEffect>
                                  </p:childTnLst>
                                </p:cTn>
                              </p:par>
                            </p:childTnLst>
                          </p:cTn>
                        </p:par>
                        <p:par>
                          <p:cTn id="300" fill="hold">
                            <p:stCondLst>
                              <p:cond delay="1480"/>
                            </p:stCondLst>
                            <p:childTnLst>
                              <p:par>
                                <p:cTn id="301" presetID="10" presetClass="entr" presetSubtype="0" fill="hold" nodeType="afterEffect">
                                  <p:stCondLst>
                                    <p:cond delay="0"/>
                                  </p:stCondLst>
                                  <p:childTnLst>
                                    <p:set>
                                      <p:cBhvr>
                                        <p:cTn id="302" dur="1" fill="hold">
                                          <p:stCondLst>
                                            <p:cond delay="0"/>
                                          </p:stCondLst>
                                        </p:cTn>
                                        <p:tgtEl>
                                          <p:spTgt spid="94"/>
                                        </p:tgtEl>
                                        <p:attrNameLst>
                                          <p:attrName>style.visibility</p:attrName>
                                        </p:attrNameLst>
                                      </p:cBhvr>
                                      <p:to>
                                        <p:strVal val="visible"/>
                                      </p:to>
                                    </p:set>
                                    <p:animEffect transition="in" filter="fade">
                                      <p:cBhvr>
                                        <p:cTn id="303" dur="20"/>
                                        <p:tgtEl>
                                          <p:spTgt spid="94"/>
                                        </p:tgtEl>
                                      </p:cBhvr>
                                    </p:animEffect>
                                  </p:childTnLst>
                                </p:cTn>
                              </p:par>
                            </p:childTnLst>
                          </p:cTn>
                        </p:par>
                        <p:par>
                          <p:cTn id="304" fill="hold">
                            <p:stCondLst>
                              <p:cond delay="1500"/>
                            </p:stCondLst>
                            <p:childTnLst>
                              <p:par>
                                <p:cTn id="305" presetID="10" presetClass="entr" presetSubtype="0" fill="hold" nodeType="afterEffect">
                                  <p:stCondLst>
                                    <p:cond delay="0"/>
                                  </p:stCondLst>
                                  <p:childTnLst>
                                    <p:set>
                                      <p:cBhvr>
                                        <p:cTn id="306" dur="1" fill="hold">
                                          <p:stCondLst>
                                            <p:cond delay="0"/>
                                          </p:stCondLst>
                                        </p:cTn>
                                        <p:tgtEl>
                                          <p:spTgt spid="95"/>
                                        </p:tgtEl>
                                        <p:attrNameLst>
                                          <p:attrName>style.visibility</p:attrName>
                                        </p:attrNameLst>
                                      </p:cBhvr>
                                      <p:to>
                                        <p:strVal val="visible"/>
                                      </p:to>
                                    </p:set>
                                    <p:animEffect transition="in" filter="fade">
                                      <p:cBhvr>
                                        <p:cTn id="307" dur="20"/>
                                        <p:tgtEl>
                                          <p:spTgt spid="95"/>
                                        </p:tgtEl>
                                      </p:cBhvr>
                                    </p:animEffect>
                                  </p:childTnLst>
                                </p:cTn>
                              </p:par>
                            </p:childTnLst>
                          </p:cTn>
                        </p:par>
                        <p:par>
                          <p:cTn id="308" fill="hold">
                            <p:stCondLst>
                              <p:cond delay="1520"/>
                            </p:stCondLst>
                            <p:childTnLst>
                              <p:par>
                                <p:cTn id="309" presetID="10" presetClass="entr" presetSubtype="0" fill="hold" nodeType="afterEffect">
                                  <p:stCondLst>
                                    <p:cond delay="0"/>
                                  </p:stCondLst>
                                  <p:childTnLst>
                                    <p:set>
                                      <p:cBhvr>
                                        <p:cTn id="310" dur="1" fill="hold">
                                          <p:stCondLst>
                                            <p:cond delay="0"/>
                                          </p:stCondLst>
                                        </p:cTn>
                                        <p:tgtEl>
                                          <p:spTgt spid="96"/>
                                        </p:tgtEl>
                                        <p:attrNameLst>
                                          <p:attrName>style.visibility</p:attrName>
                                        </p:attrNameLst>
                                      </p:cBhvr>
                                      <p:to>
                                        <p:strVal val="visible"/>
                                      </p:to>
                                    </p:set>
                                    <p:animEffect transition="in" filter="fade">
                                      <p:cBhvr>
                                        <p:cTn id="311" dur="20"/>
                                        <p:tgtEl>
                                          <p:spTgt spid="96"/>
                                        </p:tgtEl>
                                      </p:cBhvr>
                                    </p:animEffect>
                                  </p:childTnLst>
                                </p:cTn>
                              </p:par>
                            </p:childTnLst>
                          </p:cTn>
                        </p:par>
                        <p:par>
                          <p:cTn id="312" fill="hold">
                            <p:stCondLst>
                              <p:cond delay="1540"/>
                            </p:stCondLst>
                            <p:childTnLst>
                              <p:par>
                                <p:cTn id="313" presetID="10" presetClass="entr" presetSubtype="0" fill="hold" nodeType="afterEffect">
                                  <p:stCondLst>
                                    <p:cond delay="0"/>
                                  </p:stCondLst>
                                  <p:childTnLst>
                                    <p:set>
                                      <p:cBhvr>
                                        <p:cTn id="314" dur="1" fill="hold">
                                          <p:stCondLst>
                                            <p:cond delay="0"/>
                                          </p:stCondLst>
                                        </p:cTn>
                                        <p:tgtEl>
                                          <p:spTgt spid="97"/>
                                        </p:tgtEl>
                                        <p:attrNameLst>
                                          <p:attrName>style.visibility</p:attrName>
                                        </p:attrNameLst>
                                      </p:cBhvr>
                                      <p:to>
                                        <p:strVal val="visible"/>
                                      </p:to>
                                    </p:set>
                                    <p:animEffect transition="in" filter="fade">
                                      <p:cBhvr>
                                        <p:cTn id="315" dur="20"/>
                                        <p:tgtEl>
                                          <p:spTgt spid="97"/>
                                        </p:tgtEl>
                                      </p:cBhvr>
                                    </p:animEffect>
                                  </p:childTnLst>
                                </p:cTn>
                              </p:par>
                            </p:childTnLst>
                          </p:cTn>
                        </p:par>
                        <p:par>
                          <p:cTn id="316" fill="hold">
                            <p:stCondLst>
                              <p:cond delay="1560"/>
                            </p:stCondLst>
                            <p:childTnLst>
                              <p:par>
                                <p:cTn id="317" presetID="10" presetClass="entr" presetSubtype="0" fill="hold" nodeType="afterEffect">
                                  <p:stCondLst>
                                    <p:cond delay="0"/>
                                  </p:stCondLst>
                                  <p:childTnLst>
                                    <p:set>
                                      <p:cBhvr>
                                        <p:cTn id="318" dur="1" fill="hold">
                                          <p:stCondLst>
                                            <p:cond delay="0"/>
                                          </p:stCondLst>
                                        </p:cTn>
                                        <p:tgtEl>
                                          <p:spTgt spid="98"/>
                                        </p:tgtEl>
                                        <p:attrNameLst>
                                          <p:attrName>style.visibility</p:attrName>
                                        </p:attrNameLst>
                                      </p:cBhvr>
                                      <p:to>
                                        <p:strVal val="visible"/>
                                      </p:to>
                                    </p:set>
                                    <p:animEffect transition="in" filter="fade">
                                      <p:cBhvr>
                                        <p:cTn id="319" dur="20"/>
                                        <p:tgtEl>
                                          <p:spTgt spid="98"/>
                                        </p:tgtEl>
                                      </p:cBhvr>
                                    </p:animEffect>
                                  </p:childTnLst>
                                </p:cTn>
                              </p:par>
                            </p:childTnLst>
                          </p:cTn>
                        </p:par>
                        <p:par>
                          <p:cTn id="320" fill="hold">
                            <p:stCondLst>
                              <p:cond delay="1580"/>
                            </p:stCondLst>
                            <p:childTnLst>
                              <p:par>
                                <p:cTn id="321" presetID="10" presetClass="entr" presetSubtype="0" fill="hold" nodeType="afterEffect">
                                  <p:stCondLst>
                                    <p:cond delay="0"/>
                                  </p:stCondLst>
                                  <p:childTnLst>
                                    <p:set>
                                      <p:cBhvr>
                                        <p:cTn id="322" dur="1" fill="hold">
                                          <p:stCondLst>
                                            <p:cond delay="0"/>
                                          </p:stCondLst>
                                        </p:cTn>
                                        <p:tgtEl>
                                          <p:spTgt spid="99"/>
                                        </p:tgtEl>
                                        <p:attrNameLst>
                                          <p:attrName>style.visibility</p:attrName>
                                        </p:attrNameLst>
                                      </p:cBhvr>
                                      <p:to>
                                        <p:strVal val="visible"/>
                                      </p:to>
                                    </p:set>
                                    <p:animEffect transition="in" filter="fade">
                                      <p:cBhvr>
                                        <p:cTn id="323" dur="20"/>
                                        <p:tgtEl>
                                          <p:spTgt spid="99"/>
                                        </p:tgtEl>
                                      </p:cBhvr>
                                    </p:animEffect>
                                  </p:childTnLst>
                                </p:cTn>
                              </p:par>
                            </p:childTnLst>
                          </p:cTn>
                        </p:par>
                        <p:par>
                          <p:cTn id="324" fill="hold">
                            <p:stCondLst>
                              <p:cond delay="1600"/>
                            </p:stCondLst>
                            <p:childTnLst>
                              <p:par>
                                <p:cTn id="325" presetID="10" presetClass="entr" presetSubtype="0" fill="hold" nodeType="afterEffect">
                                  <p:stCondLst>
                                    <p:cond delay="0"/>
                                  </p:stCondLst>
                                  <p:childTnLst>
                                    <p:set>
                                      <p:cBhvr>
                                        <p:cTn id="326" dur="1" fill="hold">
                                          <p:stCondLst>
                                            <p:cond delay="0"/>
                                          </p:stCondLst>
                                        </p:cTn>
                                        <p:tgtEl>
                                          <p:spTgt spid="100"/>
                                        </p:tgtEl>
                                        <p:attrNameLst>
                                          <p:attrName>style.visibility</p:attrName>
                                        </p:attrNameLst>
                                      </p:cBhvr>
                                      <p:to>
                                        <p:strVal val="visible"/>
                                      </p:to>
                                    </p:set>
                                    <p:animEffect transition="in" filter="fade">
                                      <p:cBhvr>
                                        <p:cTn id="327" dur="20"/>
                                        <p:tgtEl>
                                          <p:spTgt spid="100"/>
                                        </p:tgtEl>
                                      </p:cBhvr>
                                    </p:animEffect>
                                  </p:childTnLst>
                                </p:cTn>
                              </p:par>
                            </p:childTnLst>
                          </p:cTn>
                        </p:par>
                        <p:par>
                          <p:cTn id="328" fill="hold">
                            <p:stCondLst>
                              <p:cond delay="1620"/>
                            </p:stCondLst>
                            <p:childTnLst>
                              <p:par>
                                <p:cTn id="329" presetID="10" presetClass="entr" presetSubtype="0" fill="hold" nodeType="afterEffect">
                                  <p:stCondLst>
                                    <p:cond delay="0"/>
                                  </p:stCondLst>
                                  <p:childTnLst>
                                    <p:set>
                                      <p:cBhvr>
                                        <p:cTn id="330" dur="1" fill="hold">
                                          <p:stCondLst>
                                            <p:cond delay="0"/>
                                          </p:stCondLst>
                                        </p:cTn>
                                        <p:tgtEl>
                                          <p:spTgt spid="101"/>
                                        </p:tgtEl>
                                        <p:attrNameLst>
                                          <p:attrName>style.visibility</p:attrName>
                                        </p:attrNameLst>
                                      </p:cBhvr>
                                      <p:to>
                                        <p:strVal val="visible"/>
                                      </p:to>
                                    </p:set>
                                    <p:animEffect transition="in" filter="fade">
                                      <p:cBhvr>
                                        <p:cTn id="331" dur="20"/>
                                        <p:tgtEl>
                                          <p:spTgt spid="101"/>
                                        </p:tgtEl>
                                      </p:cBhvr>
                                    </p:animEffect>
                                  </p:childTnLst>
                                </p:cTn>
                              </p:par>
                            </p:childTnLst>
                          </p:cTn>
                        </p:par>
                        <p:par>
                          <p:cTn id="332" fill="hold">
                            <p:stCondLst>
                              <p:cond delay="1640"/>
                            </p:stCondLst>
                            <p:childTnLst>
                              <p:par>
                                <p:cTn id="333" presetID="10" presetClass="entr" presetSubtype="0" fill="hold" nodeType="afterEffect">
                                  <p:stCondLst>
                                    <p:cond delay="0"/>
                                  </p:stCondLst>
                                  <p:childTnLst>
                                    <p:set>
                                      <p:cBhvr>
                                        <p:cTn id="334" dur="1" fill="hold">
                                          <p:stCondLst>
                                            <p:cond delay="0"/>
                                          </p:stCondLst>
                                        </p:cTn>
                                        <p:tgtEl>
                                          <p:spTgt spid="102"/>
                                        </p:tgtEl>
                                        <p:attrNameLst>
                                          <p:attrName>style.visibility</p:attrName>
                                        </p:attrNameLst>
                                      </p:cBhvr>
                                      <p:to>
                                        <p:strVal val="visible"/>
                                      </p:to>
                                    </p:set>
                                    <p:animEffect transition="in" filter="fade">
                                      <p:cBhvr>
                                        <p:cTn id="335" dur="20"/>
                                        <p:tgtEl>
                                          <p:spTgt spid="102"/>
                                        </p:tgtEl>
                                      </p:cBhvr>
                                    </p:animEffect>
                                  </p:childTnLst>
                                </p:cTn>
                              </p:par>
                            </p:childTnLst>
                          </p:cTn>
                        </p:par>
                        <p:par>
                          <p:cTn id="336" fill="hold">
                            <p:stCondLst>
                              <p:cond delay="1660"/>
                            </p:stCondLst>
                            <p:childTnLst>
                              <p:par>
                                <p:cTn id="337" presetID="10" presetClass="entr" presetSubtype="0" fill="hold" nodeType="afterEffect">
                                  <p:stCondLst>
                                    <p:cond delay="0"/>
                                  </p:stCondLst>
                                  <p:childTnLst>
                                    <p:set>
                                      <p:cBhvr>
                                        <p:cTn id="338" dur="1" fill="hold">
                                          <p:stCondLst>
                                            <p:cond delay="0"/>
                                          </p:stCondLst>
                                        </p:cTn>
                                        <p:tgtEl>
                                          <p:spTgt spid="103"/>
                                        </p:tgtEl>
                                        <p:attrNameLst>
                                          <p:attrName>style.visibility</p:attrName>
                                        </p:attrNameLst>
                                      </p:cBhvr>
                                      <p:to>
                                        <p:strVal val="visible"/>
                                      </p:to>
                                    </p:set>
                                    <p:animEffect transition="in" filter="fade">
                                      <p:cBhvr>
                                        <p:cTn id="339" dur="20"/>
                                        <p:tgtEl>
                                          <p:spTgt spid="103"/>
                                        </p:tgtEl>
                                      </p:cBhvr>
                                    </p:animEffect>
                                  </p:childTnLst>
                                </p:cTn>
                              </p:par>
                            </p:childTnLst>
                          </p:cTn>
                        </p:par>
                        <p:par>
                          <p:cTn id="340" fill="hold">
                            <p:stCondLst>
                              <p:cond delay="1680"/>
                            </p:stCondLst>
                            <p:childTnLst>
                              <p:par>
                                <p:cTn id="341" presetID="10" presetClass="entr" presetSubtype="0" fill="hold" nodeType="afterEffect">
                                  <p:stCondLst>
                                    <p:cond delay="0"/>
                                  </p:stCondLst>
                                  <p:childTnLst>
                                    <p:set>
                                      <p:cBhvr>
                                        <p:cTn id="342" dur="1" fill="hold">
                                          <p:stCondLst>
                                            <p:cond delay="0"/>
                                          </p:stCondLst>
                                        </p:cTn>
                                        <p:tgtEl>
                                          <p:spTgt spid="104"/>
                                        </p:tgtEl>
                                        <p:attrNameLst>
                                          <p:attrName>style.visibility</p:attrName>
                                        </p:attrNameLst>
                                      </p:cBhvr>
                                      <p:to>
                                        <p:strVal val="visible"/>
                                      </p:to>
                                    </p:set>
                                    <p:animEffect transition="in" filter="fade">
                                      <p:cBhvr>
                                        <p:cTn id="343" dur="20"/>
                                        <p:tgtEl>
                                          <p:spTgt spid="104"/>
                                        </p:tgtEl>
                                      </p:cBhvr>
                                    </p:animEffect>
                                  </p:childTnLst>
                                </p:cTn>
                              </p:par>
                            </p:childTnLst>
                          </p:cTn>
                        </p:par>
                        <p:par>
                          <p:cTn id="344" fill="hold">
                            <p:stCondLst>
                              <p:cond delay="1700"/>
                            </p:stCondLst>
                            <p:childTnLst>
                              <p:par>
                                <p:cTn id="345" presetID="10" presetClass="entr" presetSubtype="0" fill="hold" nodeType="afterEffect">
                                  <p:stCondLst>
                                    <p:cond delay="0"/>
                                  </p:stCondLst>
                                  <p:childTnLst>
                                    <p:set>
                                      <p:cBhvr>
                                        <p:cTn id="346" dur="1" fill="hold">
                                          <p:stCondLst>
                                            <p:cond delay="0"/>
                                          </p:stCondLst>
                                        </p:cTn>
                                        <p:tgtEl>
                                          <p:spTgt spid="105"/>
                                        </p:tgtEl>
                                        <p:attrNameLst>
                                          <p:attrName>style.visibility</p:attrName>
                                        </p:attrNameLst>
                                      </p:cBhvr>
                                      <p:to>
                                        <p:strVal val="visible"/>
                                      </p:to>
                                    </p:set>
                                    <p:animEffect transition="in" filter="fade">
                                      <p:cBhvr>
                                        <p:cTn id="347" dur="20"/>
                                        <p:tgtEl>
                                          <p:spTgt spid="105"/>
                                        </p:tgtEl>
                                      </p:cBhvr>
                                    </p:animEffect>
                                  </p:childTnLst>
                                </p:cTn>
                              </p:par>
                            </p:childTnLst>
                          </p:cTn>
                        </p:par>
                        <p:par>
                          <p:cTn id="348" fill="hold">
                            <p:stCondLst>
                              <p:cond delay="1720"/>
                            </p:stCondLst>
                            <p:childTnLst>
                              <p:par>
                                <p:cTn id="349" presetID="10" presetClass="entr" presetSubtype="0" fill="hold" nodeType="afterEffect">
                                  <p:stCondLst>
                                    <p:cond delay="0"/>
                                  </p:stCondLst>
                                  <p:childTnLst>
                                    <p:set>
                                      <p:cBhvr>
                                        <p:cTn id="350" dur="1" fill="hold">
                                          <p:stCondLst>
                                            <p:cond delay="0"/>
                                          </p:stCondLst>
                                        </p:cTn>
                                        <p:tgtEl>
                                          <p:spTgt spid="106"/>
                                        </p:tgtEl>
                                        <p:attrNameLst>
                                          <p:attrName>style.visibility</p:attrName>
                                        </p:attrNameLst>
                                      </p:cBhvr>
                                      <p:to>
                                        <p:strVal val="visible"/>
                                      </p:to>
                                    </p:set>
                                    <p:animEffect transition="in" filter="fade">
                                      <p:cBhvr>
                                        <p:cTn id="351" dur="20"/>
                                        <p:tgtEl>
                                          <p:spTgt spid="106"/>
                                        </p:tgtEl>
                                      </p:cBhvr>
                                    </p:animEffect>
                                  </p:childTnLst>
                                </p:cTn>
                              </p:par>
                            </p:childTnLst>
                          </p:cTn>
                        </p:par>
                        <p:par>
                          <p:cTn id="352" fill="hold">
                            <p:stCondLst>
                              <p:cond delay="1740"/>
                            </p:stCondLst>
                            <p:childTnLst>
                              <p:par>
                                <p:cTn id="353" presetID="10" presetClass="entr" presetSubtype="0" fill="hold" nodeType="afterEffect">
                                  <p:stCondLst>
                                    <p:cond delay="0"/>
                                  </p:stCondLst>
                                  <p:childTnLst>
                                    <p:set>
                                      <p:cBhvr>
                                        <p:cTn id="354" dur="1" fill="hold">
                                          <p:stCondLst>
                                            <p:cond delay="0"/>
                                          </p:stCondLst>
                                        </p:cTn>
                                        <p:tgtEl>
                                          <p:spTgt spid="107"/>
                                        </p:tgtEl>
                                        <p:attrNameLst>
                                          <p:attrName>style.visibility</p:attrName>
                                        </p:attrNameLst>
                                      </p:cBhvr>
                                      <p:to>
                                        <p:strVal val="visible"/>
                                      </p:to>
                                    </p:set>
                                    <p:animEffect transition="in" filter="fade">
                                      <p:cBhvr>
                                        <p:cTn id="355" dur="20"/>
                                        <p:tgtEl>
                                          <p:spTgt spid="107"/>
                                        </p:tgtEl>
                                      </p:cBhvr>
                                    </p:animEffect>
                                  </p:childTnLst>
                                </p:cTn>
                              </p:par>
                            </p:childTnLst>
                          </p:cTn>
                        </p:par>
                        <p:par>
                          <p:cTn id="356" fill="hold">
                            <p:stCondLst>
                              <p:cond delay="1760"/>
                            </p:stCondLst>
                            <p:childTnLst>
                              <p:par>
                                <p:cTn id="357" presetID="10" presetClass="entr" presetSubtype="0" fill="hold" nodeType="afterEffect">
                                  <p:stCondLst>
                                    <p:cond delay="0"/>
                                  </p:stCondLst>
                                  <p:childTnLst>
                                    <p:set>
                                      <p:cBhvr>
                                        <p:cTn id="358" dur="1" fill="hold">
                                          <p:stCondLst>
                                            <p:cond delay="0"/>
                                          </p:stCondLst>
                                        </p:cTn>
                                        <p:tgtEl>
                                          <p:spTgt spid="142"/>
                                        </p:tgtEl>
                                        <p:attrNameLst>
                                          <p:attrName>style.visibility</p:attrName>
                                        </p:attrNameLst>
                                      </p:cBhvr>
                                      <p:to>
                                        <p:strVal val="visible"/>
                                      </p:to>
                                    </p:set>
                                    <p:animEffect transition="in" filter="fade">
                                      <p:cBhvr>
                                        <p:cTn id="359" dur="20"/>
                                        <p:tgtEl>
                                          <p:spTgt spid="142"/>
                                        </p:tgtEl>
                                      </p:cBhvr>
                                    </p:animEffect>
                                  </p:childTnLst>
                                </p:cTn>
                              </p:par>
                            </p:childTnLst>
                          </p:cTn>
                        </p:par>
                        <p:par>
                          <p:cTn id="360" fill="hold">
                            <p:stCondLst>
                              <p:cond delay="1780"/>
                            </p:stCondLst>
                            <p:childTnLst>
                              <p:par>
                                <p:cTn id="361" presetID="10" presetClass="entr" presetSubtype="0" fill="hold" nodeType="afterEffect">
                                  <p:stCondLst>
                                    <p:cond delay="0"/>
                                  </p:stCondLst>
                                  <p:childTnLst>
                                    <p:set>
                                      <p:cBhvr>
                                        <p:cTn id="362" dur="1" fill="hold">
                                          <p:stCondLst>
                                            <p:cond delay="0"/>
                                          </p:stCondLst>
                                        </p:cTn>
                                        <p:tgtEl>
                                          <p:spTgt spid="108"/>
                                        </p:tgtEl>
                                        <p:attrNameLst>
                                          <p:attrName>style.visibility</p:attrName>
                                        </p:attrNameLst>
                                      </p:cBhvr>
                                      <p:to>
                                        <p:strVal val="visible"/>
                                      </p:to>
                                    </p:set>
                                    <p:animEffect transition="in" filter="fade">
                                      <p:cBhvr>
                                        <p:cTn id="363" dur="20"/>
                                        <p:tgtEl>
                                          <p:spTgt spid="108"/>
                                        </p:tgtEl>
                                      </p:cBhvr>
                                    </p:animEffect>
                                  </p:childTnLst>
                                </p:cTn>
                              </p:par>
                            </p:childTnLst>
                          </p:cTn>
                        </p:par>
                        <p:par>
                          <p:cTn id="364" fill="hold">
                            <p:stCondLst>
                              <p:cond delay="1800"/>
                            </p:stCondLst>
                            <p:childTnLst>
                              <p:par>
                                <p:cTn id="365" presetID="10" presetClass="entr" presetSubtype="0" fill="hold" nodeType="afterEffect">
                                  <p:stCondLst>
                                    <p:cond delay="0"/>
                                  </p:stCondLst>
                                  <p:childTnLst>
                                    <p:set>
                                      <p:cBhvr>
                                        <p:cTn id="366" dur="1" fill="hold">
                                          <p:stCondLst>
                                            <p:cond delay="0"/>
                                          </p:stCondLst>
                                        </p:cTn>
                                        <p:tgtEl>
                                          <p:spTgt spid="109"/>
                                        </p:tgtEl>
                                        <p:attrNameLst>
                                          <p:attrName>style.visibility</p:attrName>
                                        </p:attrNameLst>
                                      </p:cBhvr>
                                      <p:to>
                                        <p:strVal val="visible"/>
                                      </p:to>
                                    </p:set>
                                    <p:animEffect transition="in" filter="fade">
                                      <p:cBhvr>
                                        <p:cTn id="367" dur="20"/>
                                        <p:tgtEl>
                                          <p:spTgt spid="109"/>
                                        </p:tgtEl>
                                      </p:cBhvr>
                                    </p:animEffect>
                                  </p:childTnLst>
                                </p:cTn>
                              </p:par>
                            </p:childTnLst>
                          </p:cTn>
                        </p:par>
                        <p:par>
                          <p:cTn id="368" fill="hold">
                            <p:stCondLst>
                              <p:cond delay="1820"/>
                            </p:stCondLst>
                            <p:childTnLst>
                              <p:par>
                                <p:cTn id="369" presetID="10" presetClass="entr" presetSubtype="0" fill="hold" nodeType="afterEffect">
                                  <p:stCondLst>
                                    <p:cond delay="0"/>
                                  </p:stCondLst>
                                  <p:childTnLst>
                                    <p:set>
                                      <p:cBhvr>
                                        <p:cTn id="370" dur="1" fill="hold">
                                          <p:stCondLst>
                                            <p:cond delay="0"/>
                                          </p:stCondLst>
                                        </p:cTn>
                                        <p:tgtEl>
                                          <p:spTgt spid="110"/>
                                        </p:tgtEl>
                                        <p:attrNameLst>
                                          <p:attrName>style.visibility</p:attrName>
                                        </p:attrNameLst>
                                      </p:cBhvr>
                                      <p:to>
                                        <p:strVal val="visible"/>
                                      </p:to>
                                    </p:set>
                                    <p:animEffect transition="in" filter="fade">
                                      <p:cBhvr>
                                        <p:cTn id="371" dur="20"/>
                                        <p:tgtEl>
                                          <p:spTgt spid="110"/>
                                        </p:tgtEl>
                                      </p:cBhvr>
                                    </p:animEffect>
                                  </p:childTnLst>
                                </p:cTn>
                              </p:par>
                            </p:childTnLst>
                          </p:cTn>
                        </p:par>
                        <p:par>
                          <p:cTn id="372" fill="hold">
                            <p:stCondLst>
                              <p:cond delay="1840"/>
                            </p:stCondLst>
                            <p:childTnLst>
                              <p:par>
                                <p:cTn id="373" presetID="10" presetClass="entr" presetSubtype="0" fill="hold" nodeType="afterEffect">
                                  <p:stCondLst>
                                    <p:cond delay="0"/>
                                  </p:stCondLst>
                                  <p:childTnLst>
                                    <p:set>
                                      <p:cBhvr>
                                        <p:cTn id="374" dur="1" fill="hold">
                                          <p:stCondLst>
                                            <p:cond delay="0"/>
                                          </p:stCondLst>
                                        </p:cTn>
                                        <p:tgtEl>
                                          <p:spTgt spid="111"/>
                                        </p:tgtEl>
                                        <p:attrNameLst>
                                          <p:attrName>style.visibility</p:attrName>
                                        </p:attrNameLst>
                                      </p:cBhvr>
                                      <p:to>
                                        <p:strVal val="visible"/>
                                      </p:to>
                                    </p:set>
                                    <p:animEffect transition="in" filter="fade">
                                      <p:cBhvr>
                                        <p:cTn id="375" dur="20"/>
                                        <p:tgtEl>
                                          <p:spTgt spid="111"/>
                                        </p:tgtEl>
                                      </p:cBhvr>
                                    </p:animEffect>
                                  </p:childTnLst>
                                </p:cTn>
                              </p:par>
                            </p:childTnLst>
                          </p:cTn>
                        </p:par>
                        <p:par>
                          <p:cTn id="376" fill="hold">
                            <p:stCondLst>
                              <p:cond delay="1860"/>
                            </p:stCondLst>
                            <p:childTnLst>
                              <p:par>
                                <p:cTn id="377" presetID="10" presetClass="entr" presetSubtype="0" fill="hold" nodeType="afterEffect">
                                  <p:stCondLst>
                                    <p:cond delay="0"/>
                                  </p:stCondLst>
                                  <p:childTnLst>
                                    <p:set>
                                      <p:cBhvr>
                                        <p:cTn id="378" dur="1" fill="hold">
                                          <p:stCondLst>
                                            <p:cond delay="0"/>
                                          </p:stCondLst>
                                        </p:cTn>
                                        <p:tgtEl>
                                          <p:spTgt spid="112"/>
                                        </p:tgtEl>
                                        <p:attrNameLst>
                                          <p:attrName>style.visibility</p:attrName>
                                        </p:attrNameLst>
                                      </p:cBhvr>
                                      <p:to>
                                        <p:strVal val="visible"/>
                                      </p:to>
                                    </p:set>
                                    <p:animEffect transition="in" filter="fade">
                                      <p:cBhvr>
                                        <p:cTn id="379" dur="20"/>
                                        <p:tgtEl>
                                          <p:spTgt spid="112"/>
                                        </p:tgtEl>
                                      </p:cBhvr>
                                    </p:animEffect>
                                  </p:childTnLst>
                                </p:cTn>
                              </p:par>
                            </p:childTnLst>
                          </p:cTn>
                        </p:par>
                        <p:par>
                          <p:cTn id="380" fill="hold">
                            <p:stCondLst>
                              <p:cond delay="1880"/>
                            </p:stCondLst>
                            <p:childTnLst>
                              <p:par>
                                <p:cTn id="381" presetID="10" presetClass="entr" presetSubtype="0" fill="hold" nodeType="afterEffect">
                                  <p:stCondLst>
                                    <p:cond delay="0"/>
                                  </p:stCondLst>
                                  <p:childTnLst>
                                    <p:set>
                                      <p:cBhvr>
                                        <p:cTn id="382" dur="1" fill="hold">
                                          <p:stCondLst>
                                            <p:cond delay="0"/>
                                          </p:stCondLst>
                                        </p:cTn>
                                        <p:tgtEl>
                                          <p:spTgt spid="113"/>
                                        </p:tgtEl>
                                        <p:attrNameLst>
                                          <p:attrName>style.visibility</p:attrName>
                                        </p:attrNameLst>
                                      </p:cBhvr>
                                      <p:to>
                                        <p:strVal val="visible"/>
                                      </p:to>
                                    </p:set>
                                    <p:animEffect transition="in" filter="fade">
                                      <p:cBhvr>
                                        <p:cTn id="383" dur="20"/>
                                        <p:tgtEl>
                                          <p:spTgt spid="113"/>
                                        </p:tgtEl>
                                      </p:cBhvr>
                                    </p:animEffect>
                                  </p:childTnLst>
                                </p:cTn>
                              </p:par>
                            </p:childTnLst>
                          </p:cTn>
                        </p:par>
                        <p:par>
                          <p:cTn id="384" fill="hold">
                            <p:stCondLst>
                              <p:cond delay="1900"/>
                            </p:stCondLst>
                            <p:childTnLst>
                              <p:par>
                                <p:cTn id="385" presetID="10" presetClass="entr" presetSubtype="0" fill="hold" nodeType="afterEffect">
                                  <p:stCondLst>
                                    <p:cond delay="0"/>
                                  </p:stCondLst>
                                  <p:childTnLst>
                                    <p:set>
                                      <p:cBhvr>
                                        <p:cTn id="386" dur="1" fill="hold">
                                          <p:stCondLst>
                                            <p:cond delay="0"/>
                                          </p:stCondLst>
                                        </p:cTn>
                                        <p:tgtEl>
                                          <p:spTgt spid="143"/>
                                        </p:tgtEl>
                                        <p:attrNameLst>
                                          <p:attrName>style.visibility</p:attrName>
                                        </p:attrNameLst>
                                      </p:cBhvr>
                                      <p:to>
                                        <p:strVal val="visible"/>
                                      </p:to>
                                    </p:set>
                                    <p:animEffect transition="in" filter="fade">
                                      <p:cBhvr>
                                        <p:cTn id="387" dur="20"/>
                                        <p:tgtEl>
                                          <p:spTgt spid="143"/>
                                        </p:tgtEl>
                                      </p:cBhvr>
                                    </p:animEffect>
                                  </p:childTnLst>
                                </p:cTn>
                              </p:par>
                            </p:childTnLst>
                          </p:cTn>
                        </p:par>
                        <p:par>
                          <p:cTn id="388" fill="hold">
                            <p:stCondLst>
                              <p:cond delay="1920"/>
                            </p:stCondLst>
                            <p:childTnLst>
                              <p:par>
                                <p:cTn id="389" presetID="10" presetClass="entr" presetSubtype="0" fill="hold" nodeType="afterEffect">
                                  <p:stCondLst>
                                    <p:cond delay="0"/>
                                  </p:stCondLst>
                                  <p:childTnLst>
                                    <p:set>
                                      <p:cBhvr>
                                        <p:cTn id="390" dur="1" fill="hold">
                                          <p:stCondLst>
                                            <p:cond delay="0"/>
                                          </p:stCondLst>
                                        </p:cTn>
                                        <p:tgtEl>
                                          <p:spTgt spid="144"/>
                                        </p:tgtEl>
                                        <p:attrNameLst>
                                          <p:attrName>style.visibility</p:attrName>
                                        </p:attrNameLst>
                                      </p:cBhvr>
                                      <p:to>
                                        <p:strVal val="visible"/>
                                      </p:to>
                                    </p:set>
                                    <p:animEffect transition="in" filter="fade">
                                      <p:cBhvr>
                                        <p:cTn id="391" dur="20"/>
                                        <p:tgtEl>
                                          <p:spTgt spid="144"/>
                                        </p:tgtEl>
                                      </p:cBhvr>
                                    </p:animEffect>
                                  </p:childTnLst>
                                </p:cTn>
                              </p:par>
                            </p:childTnLst>
                          </p:cTn>
                        </p:par>
                        <p:par>
                          <p:cTn id="392" fill="hold">
                            <p:stCondLst>
                              <p:cond delay="1940"/>
                            </p:stCondLst>
                            <p:childTnLst>
                              <p:par>
                                <p:cTn id="393" presetID="10" presetClass="entr" presetSubtype="0" fill="hold" nodeType="afterEffect">
                                  <p:stCondLst>
                                    <p:cond delay="0"/>
                                  </p:stCondLst>
                                  <p:childTnLst>
                                    <p:set>
                                      <p:cBhvr>
                                        <p:cTn id="394" dur="1" fill="hold">
                                          <p:stCondLst>
                                            <p:cond delay="0"/>
                                          </p:stCondLst>
                                        </p:cTn>
                                        <p:tgtEl>
                                          <p:spTgt spid="146"/>
                                        </p:tgtEl>
                                        <p:attrNameLst>
                                          <p:attrName>style.visibility</p:attrName>
                                        </p:attrNameLst>
                                      </p:cBhvr>
                                      <p:to>
                                        <p:strVal val="visible"/>
                                      </p:to>
                                    </p:set>
                                    <p:animEffect transition="in" filter="fade">
                                      <p:cBhvr>
                                        <p:cTn id="395" dur="20"/>
                                        <p:tgtEl>
                                          <p:spTgt spid="146"/>
                                        </p:tgtEl>
                                      </p:cBhvr>
                                    </p:animEffect>
                                  </p:childTnLst>
                                </p:cTn>
                              </p:par>
                            </p:childTnLst>
                          </p:cTn>
                        </p:par>
                        <p:par>
                          <p:cTn id="396" fill="hold">
                            <p:stCondLst>
                              <p:cond delay="1960"/>
                            </p:stCondLst>
                            <p:childTnLst>
                              <p:par>
                                <p:cTn id="397" presetID="10" presetClass="entr" presetSubtype="0" fill="hold" nodeType="afterEffect">
                                  <p:stCondLst>
                                    <p:cond delay="0"/>
                                  </p:stCondLst>
                                  <p:childTnLst>
                                    <p:set>
                                      <p:cBhvr>
                                        <p:cTn id="398" dur="1" fill="hold">
                                          <p:stCondLst>
                                            <p:cond delay="0"/>
                                          </p:stCondLst>
                                        </p:cTn>
                                        <p:tgtEl>
                                          <p:spTgt spid="147"/>
                                        </p:tgtEl>
                                        <p:attrNameLst>
                                          <p:attrName>style.visibility</p:attrName>
                                        </p:attrNameLst>
                                      </p:cBhvr>
                                      <p:to>
                                        <p:strVal val="visible"/>
                                      </p:to>
                                    </p:set>
                                    <p:animEffect transition="in" filter="fade">
                                      <p:cBhvr>
                                        <p:cTn id="399" dur="20"/>
                                        <p:tgtEl>
                                          <p:spTgt spid="147"/>
                                        </p:tgtEl>
                                      </p:cBhvr>
                                    </p:animEffect>
                                  </p:childTnLst>
                                </p:cTn>
                              </p:par>
                            </p:childTnLst>
                          </p:cTn>
                        </p:par>
                        <p:par>
                          <p:cTn id="400" fill="hold">
                            <p:stCondLst>
                              <p:cond delay="2000"/>
                            </p:stCondLst>
                            <p:childTnLst>
                              <p:par>
                                <p:cTn id="401" presetID="10" presetClass="entr" presetSubtype="0" fill="hold" nodeType="afterEffect">
                                  <p:stCondLst>
                                    <p:cond delay="0"/>
                                  </p:stCondLst>
                                  <p:childTnLst>
                                    <p:set>
                                      <p:cBhvr>
                                        <p:cTn id="402" dur="1" fill="hold">
                                          <p:stCondLst>
                                            <p:cond delay="0"/>
                                          </p:stCondLst>
                                        </p:cTn>
                                        <p:tgtEl>
                                          <p:spTgt spid="149"/>
                                        </p:tgtEl>
                                        <p:attrNameLst>
                                          <p:attrName>style.visibility</p:attrName>
                                        </p:attrNameLst>
                                      </p:cBhvr>
                                      <p:to>
                                        <p:strVal val="visible"/>
                                      </p:to>
                                    </p:set>
                                    <p:animEffect transition="in" filter="fade">
                                      <p:cBhvr>
                                        <p:cTn id="403" dur="20"/>
                                        <p:tgtEl>
                                          <p:spTgt spid="149"/>
                                        </p:tgtEl>
                                      </p:cBhvr>
                                    </p:animEffect>
                                  </p:childTnLst>
                                </p:cTn>
                              </p:par>
                            </p:childTnLst>
                          </p:cTn>
                        </p:par>
                        <p:par>
                          <p:cTn id="404" fill="hold">
                            <p:stCondLst>
                              <p:cond delay="2020"/>
                            </p:stCondLst>
                            <p:childTnLst>
                              <p:par>
                                <p:cTn id="405" presetID="10" presetClass="entr" presetSubtype="0" fill="hold" nodeType="afterEffect">
                                  <p:stCondLst>
                                    <p:cond delay="0"/>
                                  </p:stCondLst>
                                  <p:childTnLst>
                                    <p:set>
                                      <p:cBhvr>
                                        <p:cTn id="406" dur="1" fill="hold">
                                          <p:stCondLst>
                                            <p:cond delay="0"/>
                                          </p:stCondLst>
                                        </p:cTn>
                                        <p:tgtEl>
                                          <p:spTgt spid="150"/>
                                        </p:tgtEl>
                                        <p:attrNameLst>
                                          <p:attrName>style.visibility</p:attrName>
                                        </p:attrNameLst>
                                      </p:cBhvr>
                                      <p:to>
                                        <p:strVal val="visible"/>
                                      </p:to>
                                    </p:set>
                                    <p:animEffect transition="in" filter="fade">
                                      <p:cBhvr>
                                        <p:cTn id="407" dur="20"/>
                                        <p:tgtEl>
                                          <p:spTgt spid="150"/>
                                        </p:tgtEl>
                                      </p:cBhvr>
                                    </p:animEffect>
                                  </p:childTnLst>
                                </p:cTn>
                              </p:par>
                            </p:childTnLst>
                          </p:cTn>
                        </p:par>
                        <p:par>
                          <p:cTn id="408" fill="hold">
                            <p:stCondLst>
                              <p:cond delay="2040"/>
                            </p:stCondLst>
                            <p:childTnLst>
                              <p:par>
                                <p:cTn id="409" presetID="10" presetClass="entr" presetSubtype="0" fill="hold" nodeType="afterEffect">
                                  <p:stCondLst>
                                    <p:cond delay="0"/>
                                  </p:stCondLst>
                                  <p:childTnLst>
                                    <p:set>
                                      <p:cBhvr>
                                        <p:cTn id="410" dur="1" fill="hold">
                                          <p:stCondLst>
                                            <p:cond delay="0"/>
                                          </p:stCondLst>
                                        </p:cTn>
                                        <p:tgtEl>
                                          <p:spTgt spid="151"/>
                                        </p:tgtEl>
                                        <p:attrNameLst>
                                          <p:attrName>style.visibility</p:attrName>
                                        </p:attrNameLst>
                                      </p:cBhvr>
                                      <p:to>
                                        <p:strVal val="visible"/>
                                      </p:to>
                                    </p:set>
                                    <p:animEffect transition="in" filter="fade">
                                      <p:cBhvr>
                                        <p:cTn id="411" dur="20"/>
                                        <p:tgtEl>
                                          <p:spTgt spid="151"/>
                                        </p:tgtEl>
                                      </p:cBhvr>
                                    </p:animEffect>
                                  </p:childTnLst>
                                </p:cTn>
                              </p:par>
                            </p:childTnLst>
                          </p:cTn>
                        </p:par>
                        <p:par>
                          <p:cTn id="412" fill="hold">
                            <p:stCondLst>
                              <p:cond delay="2060"/>
                            </p:stCondLst>
                            <p:childTnLst>
                              <p:par>
                                <p:cTn id="413" presetID="10" presetClass="entr" presetSubtype="0" fill="hold" nodeType="afterEffect">
                                  <p:stCondLst>
                                    <p:cond delay="0"/>
                                  </p:stCondLst>
                                  <p:childTnLst>
                                    <p:set>
                                      <p:cBhvr>
                                        <p:cTn id="414" dur="1" fill="hold">
                                          <p:stCondLst>
                                            <p:cond delay="0"/>
                                          </p:stCondLst>
                                        </p:cTn>
                                        <p:tgtEl>
                                          <p:spTgt spid="152"/>
                                        </p:tgtEl>
                                        <p:attrNameLst>
                                          <p:attrName>style.visibility</p:attrName>
                                        </p:attrNameLst>
                                      </p:cBhvr>
                                      <p:to>
                                        <p:strVal val="visible"/>
                                      </p:to>
                                    </p:set>
                                    <p:animEffect transition="in" filter="fade">
                                      <p:cBhvr>
                                        <p:cTn id="415" dur="20"/>
                                        <p:tgtEl>
                                          <p:spTgt spid="152"/>
                                        </p:tgtEl>
                                      </p:cBhvr>
                                    </p:animEffect>
                                  </p:childTnLst>
                                </p:cTn>
                              </p:par>
                            </p:childTnLst>
                          </p:cTn>
                        </p:par>
                        <p:par>
                          <p:cTn id="416" fill="hold">
                            <p:stCondLst>
                              <p:cond delay="2080"/>
                            </p:stCondLst>
                            <p:childTnLst>
                              <p:par>
                                <p:cTn id="417" presetID="10" presetClass="entr" presetSubtype="0" fill="hold" nodeType="afterEffect">
                                  <p:stCondLst>
                                    <p:cond delay="0"/>
                                  </p:stCondLst>
                                  <p:childTnLst>
                                    <p:set>
                                      <p:cBhvr>
                                        <p:cTn id="418" dur="1" fill="hold">
                                          <p:stCondLst>
                                            <p:cond delay="0"/>
                                          </p:stCondLst>
                                        </p:cTn>
                                        <p:tgtEl>
                                          <p:spTgt spid="153"/>
                                        </p:tgtEl>
                                        <p:attrNameLst>
                                          <p:attrName>style.visibility</p:attrName>
                                        </p:attrNameLst>
                                      </p:cBhvr>
                                      <p:to>
                                        <p:strVal val="visible"/>
                                      </p:to>
                                    </p:set>
                                    <p:animEffect transition="in" filter="fade">
                                      <p:cBhvr>
                                        <p:cTn id="419" dur="20"/>
                                        <p:tgtEl>
                                          <p:spTgt spid="153"/>
                                        </p:tgtEl>
                                      </p:cBhvr>
                                    </p:animEffect>
                                  </p:childTnLst>
                                </p:cTn>
                              </p:par>
                            </p:childTnLst>
                          </p:cTn>
                        </p:par>
                        <p:par>
                          <p:cTn id="420" fill="hold">
                            <p:stCondLst>
                              <p:cond delay="2100"/>
                            </p:stCondLst>
                            <p:childTnLst>
                              <p:par>
                                <p:cTn id="421" presetID="10" presetClass="entr" presetSubtype="0" fill="hold" nodeType="afterEffect">
                                  <p:stCondLst>
                                    <p:cond delay="0"/>
                                  </p:stCondLst>
                                  <p:childTnLst>
                                    <p:set>
                                      <p:cBhvr>
                                        <p:cTn id="422" dur="1" fill="hold">
                                          <p:stCondLst>
                                            <p:cond delay="0"/>
                                          </p:stCondLst>
                                        </p:cTn>
                                        <p:tgtEl>
                                          <p:spTgt spid="148"/>
                                        </p:tgtEl>
                                        <p:attrNameLst>
                                          <p:attrName>style.visibility</p:attrName>
                                        </p:attrNameLst>
                                      </p:cBhvr>
                                      <p:to>
                                        <p:strVal val="visible"/>
                                      </p:to>
                                    </p:set>
                                    <p:animEffect transition="in" filter="fade">
                                      <p:cBhvr>
                                        <p:cTn id="423" dur="20"/>
                                        <p:tgtEl>
                                          <p:spTgt spid="148"/>
                                        </p:tgtEl>
                                      </p:cBhvr>
                                    </p:animEffect>
                                  </p:childTnLst>
                                </p:cTn>
                              </p:par>
                            </p:childTnLst>
                          </p:cTn>
                        </p:par>
                        <p:par>
                          <p:cTn id="424" fill="hold">
                            <p:stCondLst>
                              <p:cond delay="2120"/>
                            </p:stCondLst>
                            <p:childTnLst>
                              <p:par>
                                <p:cTn id="425" presetID="10" presetClass="entr" presetSubtype="0" fill="hold" nodeType="afterEffect">
                                  <p:stCondLst>
                                    <p:cond delay="0"/>
                                  </p:stCondLst>
                                  <p:childTnLst>
                                    <p:set>
                                      <p:cBhvr>
                                        <p:cTn id="426" dur="1" fill="hold">
                                          <p:stCondLst>
                                            <p:cond delay="0"/>
                                          </p:stCondLst>
                                        </p:cTn>
                                        <p:tgtEl>
                                          <p:spTgt spid="154"/>
                                        </p:tgtEl>
                                        <p:attrNameLst>
                                          <p:attrName>style.visibility</p:attrName>
                                        </p:attrNameLst>
                                      </p:cBhvr>
                                      <p:to>
                                        <p:strVal val="visible"/>
                                      </p:to>
                                    </p:set>
                                    <p:animEffect transition="in" filter="fade">
                                      <p:cBhvr>
                                        <p:cTn id="427" dur="20"/>
                                        <p:tgtEl>
                                          <p:spTgt spid="154"/>
                                        </p:tgtEl>
                                      </p:cBhvr>
                                    </p:animEffect>
                                  </p:childTnLst>
                                </p:cTn>
                              </p:par>
                            </p:childTnLst>
                          </p:cTn>
                        </p:par>
                        <p:par>
                          <p:cTn id="428" fill="hold">
                            <p:stCondLst>
                              <p:cond delay="2140"/>
                            </p:stCondLst>
                            <p:childTnLst>
                              <p:par>
                                <p:cTn id="429" presetID="10" presetClass="entr" presetSubtype="0" fill="hold" nodeType="afterEffect">
                                  <p:stCondLst>
                                    <p:cond delay="0"/>
                                  </p:stCondLst>
                                  <p:childTnLst>
                                    <p:set>
                                      <p:cBhvr>
                                        <p:cTn id="430" dur="1" fill="hold">
                                          <p:stCondLst>
                                            <p:cond delay="0"/>
                                          </p:stCondLst>
                                        </p:cTn>
                                        <p:tgtEl>
                                          <p:spTgt spid="155"/>
                                        </p:tgtEl>
                                        <p:attrNameLst>
                                          <p:attrName>style.visibility</p:attrName>
                                        </p:attrNameLst>
                                      </p:cBhvr>
                                      <p:to>
                                        <p:strVal val="visible"/>
                                      </p:to>
                                    </p:set>
                                    <p:animEffect transition="in" filter="fade">
                                      <p:cBhvr>
                                        <p:cTn id="431" dur="20"/>
                                        <p:tgtEl>
                                          <p:spTgt spid="155"/>
                                        </p:tgtEl>
                                      </p:cBhvr>
                                    </p:animEffect>
                                  </p:childTnLst>
                                </p:cTn>
                              </p:par>
                            </p:childTnLst>
                          </p:cTn>
                        </p:par>
                        <p:par>
                          <p:cTn id="432" fill="hold">
                            <p:stCondLst>
                              <p:cond delay="2160"/>
                            </p:stCondLst>
                            <p:childTnLst>
                              <p:par>
                                <p:cTn id="433" presetID="10" presetClass="entr" presetSubtype="0" fill="hold" nodeType="afterEffect">
                                  <p:stCondLst>
                                    <p:cond delay="0"/>
                                  </p:stCondLst>
                                  <p:childTnLst>
                                    <p:set>
                                      <p:cBhvr>
                                        <p:cTn id="434" dur="1" fill="hold">
                                          <p:stCondLst>
                                            <p:cond delay="0"/>
                                          </p:stCondLst>
                                        </p:cTn>
                                        <p:tgtEl>
                                          <p:spTgt spid="114"/>
                                        </p:tgtEl>
                                        <p:attrNameLst>
                                          <p:attrName>style.visibility</p:attrName>
                                        </p:attrNameLst>
                                      </p:cBhvr>
                                      <p:to>
                                        <p:strVal val="visible"/>
                                      </p:to>
                                    </p:set>
                                    <p:animEffect transition="in" filter="fade">
                                      <p:cBhvr>
                                        <p:cTn id="435" dur="20"/>
                                        <p:tgtEl>
                                          <p:spTgt spid="114"/>
                                        </p:tgtEl>
                                      </p:cBhvr>
                                    </p:animEffect>
                                  </p:childTnLst>
                                </p:cTn>
                              </p:par>
                            </p:childTnLst>
                          </p:cTn>
                        </p:par>
                        <p:par>
                          <p:cTn id="436" fill="hold">
                            <p:stCondLst>
                              <p:cond delay="2180"/>
                            </p:stCondLst>
                            <p:childTnLst>
                              <p:par>
                                <p:cTn id="437" presetID="10" presetClass="entr" presetSubtype="0" fill="hold" nodeType="afterEffect">
                                  <p:stCondLst>
                                    <p:cond delay="0"/>
                                  </p:stCondLst>
                                  <p:childTnLst>
                                    <p:set>
                                      <p:cBhvr>
                                        <p:cTn id="438" dur="1" fill="hold">
                                          <p:stCondLst>
                                            <p:cond delay="0"/>
                                          </p:stCondLst>
                                        </p:cTn>
                                        <p:tgtEl>
                                          <p:spTgt spid="115"/>
                                        </p:tgtEl>
                                        <p:attrNameLst>
                                          <p:attrName>style.visibility</p:attrName>
                                        </p:attrNameLst>
                                      </p:cBhvr>
                                      <p:to>
                                        <p:strVal val="visible"/>
                                      </p:to>
                                    </p:set>
                                    <p:animEffect transition="in" filter="fade">
                                      <p:cBhvr>
                                        <p:cTn id="439" dur="20"/>
                                        <p:tgtEl>
                                          <p:spTgt spid="115"/>
                                        </p:tgtEl>
                                      </p:cBhvr>
                                    </p:animEffect>
                                  </p:childTnLst>
                                </p:cTn>
                              </p:par>
                            </p:childTnLst>
                          </p:cTn>
                        </p:par>
                        <p:par>
                          <p:cTn id="440" fill="hold">
                            <p:stCondLst>
                              <p:cond delay="2200"/>
                            </p:stCondLst>
                            <p:childTnLst>
                              <p:par>
                                <p:cTn id="441" presetID="10" presetClass="entr" presetSubtype="0" fill="hold" nodeType="afterEffect">
                                  <p:stCondLst>
                                    <p:cond delay="0"/>
                                  </p:stCondLst>
                                  <p:childTnLst>
                                    <p:set>
                                      <p:cBhvr>
                                        <p:cTn id="442" dur="1" fill="hold">
                                          <p:stCondLst>
                                            <p:cond delay="0"/>
                                          </p:stCondLst>
                                        </p:cTn>
                                        <p:tgtEl>
                                          <p:spTgt spid="116"/>
                                        </p:tgtEl>
                                        <p:attrNameLst>
                                          <p:attrName>style.visibility</p:attrName>
                                        </p:attrNameLst>
                                      </p:cBhvr>
                                      <p:to>
                                        <p:strVal val="visible"/>
                                      </p:to>
                                    </p:set>
                                    <p:animEffect transition="in" filter="fade">
                                      <p:cBhvr>
                                        <p:cTn id="443" dur="20"/>
                                        <p:tgtEl>
                                          <p:spTgt spid="116"/>
                                        </p:tgtEl>
                                      </p:cBhvr>
                                    </p:animEffect>
                                  </p:childTnLst>
                                </p:cTn>
                              </p:par>
                            </p:childTnLst>
                          </p:cTn>
                        </p:par>
                        <p:par>
                          <p:cTn id="444" fill="hold">
                            <p:stCondLst>
                              <p:cond delay="2220"/>
                            </p:stCondLst>
                            <p:childTnLst>
                              <p:par>
                                <p:cTn id="445" presetID="10" presetClass="entr" presetSubtype="0" fill="hold" nodeType="afterEffect">
                                  <p:stCondLst>
                                    <p:cond delay="0"/>
                                  </p:stCondLst>
                                  <p:childTnLst>
                                    <p:set>
                                      <p:cBhvr>
                                        <p:cTn id="446" dur="1" fill="hold">
                                          <p:stCondLst>
                                            <p:cond delay="0"/>
                                          </p:stCondLst>
                                        </p:cTn>
                                        <p:tgtEl>
                                          <p:spTgt spid="117"/>
                                        </p:tgtEl>
                                        <p:attrNameLst>
                                          <p:attrName>style.visibility</p:attrName>
                                        </p:attrNameLst>
                                      </p:cBhvr>
                                      <p:to>
                                        <p:strVal val="visible"/>
                                      </p:to>
                                    </p:set>
                                    <p:animEffect transition="in" filter="fade">
                                      <p:cBhvr>
                                        <p:cTn id="447" dur="20"/>
                                        <p:tgtEl>
                                          <p:spTgt spid="117"/>
                                        </p:tgtEl>
                                      </p:cBhvr>
                                    </p:animEffect>
                                  </p:childTnLst>
                                </p:cTn>
                              </p:par>
                            </p:childTnLst>
                          </p:cTn>
                        </p:par>
                        <p:par>
                          <p:cTn id="448" fill="hold">
                            <p:stCondLst>
                              <p:cond delay="2240"/>
                            </p:stCondLst>
                            <p:childTnLst>
                              <p:par>
                                <p:cTn id="449" presetID="10" presetClass="entr" presetSubtype="0" fill="hold" nodeType="afterEffect">
                                  <p:stCondLst>
                                    <p:cond delay="0"/>
                                  </p:stCondLst>
                                  <p:childTnLst>
                                    <p:set>
                                      <p:cBhvr>
                                        <p:cTn id="450" dur="1" fill="hold">
                                          <p:stCondLst>
                                            <p:cond delay="0"/>
                                          </p:stCondLst>
                                        </p:cTn>
                                        <p:tgtEl>
                                          <p:spTgt spid="118"/>
                                        </p:tgtEl>
                                        <p:attrNameLst>
                                          <p:attrName>style.visibility</p:attrName>
                                        </p:attrNameLst>
                                      </p:cBhvr>
                                      <p:to>
                                        <p:strVal val="visible"/>
                                      </p:to>
                                    </p:set>
                                    <p:animEffect transition="in" filter="fade">
                                      <p:cBhvr>
                                        <p:cTn id="451" dur="20"/>
                                        <p:tgtEl>
                                          <p:spTgt spid="118"/>
                                        </p:tgtEl>
                                      </p:cBhvr>
                                    </p:animEffect>
                                  </p:childTnLst>
                                </p:cTn>
                              </p:par>
                            </p:childTnLst>
                          </p:cTn>
                        </p:par>
                        <p:par>
                          <p:cTn id="452" fill="hold">
                            <p:stCondLst>
                              <p:cond delay="2260"/>
                            </p:stCondLst>
                            <p:childTnLst>
                              <p:par>
                                <p:cTn id="453" presetID="10" presetClass="entr" presetSubtype="0" fill="hold" nodeType="afterEffect">
                                  <p:stCondLst>
                                    <p:cond delay="0"/>
                                  </p:stCondLst>
                                  <p:childTnLst>
                                    <p:set>
                                      <p:cBhvr>
                                        <p:cTn id="454" dur="1" fill="hold">
                                          <p:stCondLst>
                                            <p:cond delay="0"/>
                                          </p:stCondLst>
                                        </p:cTn>
                                        <p:tgtEl>
                                          <p:spTgt spid="119"/>
                                        </p:tgtEl>
                                        <p:attrNameLst>
                                          <p:attrName>style.visibility</p:attrName>
                                        </p:attrNameLst>
                                      </p:cBhvr>
                                      <p:to>
                                        <p:strVal val="visible"/>
                                      </p:to>
                                    </p:set>
                                    <p:animEffect transition="in" filter="fade">
                                      <p:cBhvr>
                                        <p:cTn id="455" dur="20"/>
                                        <p:tgtEl>
                                          <p:spTgt spid="119"/>
                                        </p:tgtEl>
                                      </p:cBhvr>
                                    </p:animEffect>
                                  </p:childTnLst>
                                </p:cTn>
                              </p:par>
                            </p:childTnLst>
                          </p:cTn>
                        </p:par>
                        <p:par>
                          <p:cTn id="456" fill="hold">
                            <p:stCondLst>
                              <p:cond delay="2280"/>
                            </p:stCondLst>
                            <p:childTnLst>
                              <p:par>
                                <p:cTn id="457" presetID="10" presetClass="entr" presetSubtype="0" fill="hold" nodeType="afterEffect">
                                  <p:stCondLst>
                                    <p:cond delay="0"/>
                                  </p:stCondLst>
                                  <p:childTnLst>
                                    <p:set>
                                      <p:cBhvr>
                                        <p:cTn id="458" dur="1" fill="hold">
                                          <p:stCondLst>
                                            <p:cond delay="0"/>
                                          </p:stCondLst>
                                        </p:cTn>
                                        <p:tgtEl>
                                          <p:spTgt spid="120"/>
                                        </p:tgtEl>
                                        <p:attrNameLst>
                                          <p:attrName>style.visibility</p:attrName>
                                        </p:attrNameLst>
                                      </p:cBhvr>
                                      <p:to>
                                        <p:strVal val="visible"/>
                                      </p:to>
                                    </p:set>
                                    <p:animEffect transition="in" filter="fade">
                                      <p:cBhvr>
                                        <p:cTn id="459" dur="20"/>
                                        <p:tgtEl>
                                          <p:spTgt spid="120"/>
                                        </p:tgtEl>
                                      </p:cBhvr>
                                    </p:animEffect>
                                  </p:childTnLst>
                                </p:cTn>
                              </p:par>
                            </p:childTnLst>
                          </p:cTn>
                        </p:par>
                        <p:par>
                          <p:cTn id="460" fill="hold">
                            <p:stCondLst>
                              <p:cond delay="2300"/>
                            </p:stCondLst>
                            <p:childTnLst>
                              <p:par>
                                <p:cTn id="461" presetID="10" presetClass="entr" presetSubtype="0" fill="hold" nodeType="afterEffect">
                                  <p:stCondLst>
                                    <p:cond delay="0"/>
                                  </p:stCondLst>
                                  <p:childTnLst>
                                    <p:set>
                                      <p:cBhvr>
                                        <p:cTn id="462" dur="1" fill="hold">
                                          <p:stCondLst>
                                            <p:cond delay="0"/>
                                          </p:stCondLst>
                                        </p:cTn>
                                        <p:tgtEl>
                                          <p:spTgt spid="121"/>
                                        </p:tgtEl>
                                        <p:attrNameLst>
                                          <p:attrName>style.visibility</p:attrName>
                                        </p:attrNameLst>
                                      </p:cBhvr>
                                      <p:to>
                                        <p:strVal val="visible"/>
                                      </p:to>
                                    </p:set>
                                    <p:animEffect transition="in" filter="fade">
                                      <p:cBhvr>
                                        <p:cTn id="463" dur="20"/>
                                        <p:tgtEl>
                                          <p:spTgt spid="121"/>
                                        </p:tgtEl>
                                      </p:cBhvr>
                                    </p:animEffect>
                                  </p:childTnLst>
                                </p:cTn>
                              </p:par>
                            </p:childTnLst>
                          </p:cTn>
                        </p:par>
                        <p:par>
                          <p:cTn id="464" fill="hold">
                            <p:stCondLst>
                              <p:cond delay="2320"/>
                            </p:stCondLst>
                            <p:childTnLst>
                              <p:par>
                                <p:cTn id="465" presetID="10" presetClass="entr" presetSubtype="0" fill="hold" nodeType="afterEffect">
                                  <p:stCondLst>
                                    <p:cond delay="0"/>
                                  </p:stCondLst>
                                  <p:childTnLst>
                                    <p:set>
                                      <p:cBhvr>
                                        <p:cTn id="466" dur="1" fill="hold">
                                          <p:stCondLst>
                                            <p:cond delay="0"/>
                                          </p:stCondLst>
                                        </p:cTn>
                                        <p:tgtEl>
                                          <p:spTgt spid="122"/>
                                        </p:tgtEl>
                                        <p:attrNameLst>
                                          <p:attrName>style.visibility</p:attrName>
                                        </p:attrNameLst>
                                      </p:cBhvr>
                                      <p:to>
                                        <p:strVal val="visible"/>
                                      </p:to>
                                    </p:set>
                                    <p:animEffect transition="in" filter="fade">
                                      <p:cBhvr>
                                        <p:cTn id="467" dur="20"/>
                                        <p:tgtEl>
                                          <p:spTgt spid="122"/>
                                        </p:tgtEl>
                                      </p:cBhvr>
                                    </p:animEffect>
                                  </p:childTnLst>
                                </p:cTn>
                              </p:par>
                            </p:childTnLst>
                          </p:cTn>
                        </p:par>
                        <p:par>
                          <p:cTn id="468" fill="hold">
                            <p:stCondLst>
                              <p:cond delay="2340"/>
                            </p:stCondLst>
                            <p:childTnLst>
                              <p:par>
                                <p:cTn id="469" presetID="10" presetClass="entr" presetSubtype="0" fill="hold" nodeType="afterEffect">
                                  <p:stCondLst>
                                    <p:cond delay="0"/>
                                  </p:stCondLst>
                                  <p:childTnLst>
                                    <p:set>
                                      <p:cBhvr>
                                        <p:cTn id="470" dur="1" fill="hold">
                                          <p:stCondLst>
                                            <p:cond delay="0"/>
                                          </p:stCondLst>
                                        </p:cTn>
                                        <p:tgtEl>
                                          <p:spTgt spid="123"/>
                                        </p:tgtEl>
                                        <p:attrNameLst>
                                          <p:attrName>style.visibility</p:attrName>
                                        </p:attrNameLst>
                                      </p:cBhvr>
                                      <p:to>
                                        <p:strVal val="visible"/>
                                      </p:to>
                                    </p:set>
                                    <p:animEffect transition="in" filter="fade">
                                      <p:cBhvr>
                                        <p:cTn id="471" dur="20"/>
                                        <p:tgtEl>
                                          <p:spTgt spid="123"/>
                                        </p:tgtEl>
                                      </p:cBhvr>
                                    </p:animEffect>
                                  </p:childTnLst>
                                </p:cTn>
                              </p:par>
                            </p:childTnLst>
                          </p:cTn>
                        </p:par>
                        <p:par>
                          <p:cTn id="472" fill="hold">
                            <p:stCondLst>
                              <p:cond delay="2360"/>
                            </p:stCondLst>
                            <p:childTnLst>
                              <p:par>
                                <p:cTn id="473" presetID="10" presetClass="entr" presetSubtype="0" fill="hold" nodeType="afterEffect">
                                  <p:stCondLst>
                                    <p:cond delay="0"/>
                                  </p:stCondLst>
                                  <p:childTnLst>
                                    <p:set>
                                      <p:cBhvr>
                                        <p:cTn id="474" dur="1" fill="hold">
                                          <p:stCondLst>
                                            <p:cond delay="0"/>
                                          </p:stCondLst>
                                        </p:cTn>
                                        <p:tgtEl>
                                          <p:spTgt spid="124"/>
                                        </p:tgtEl>
                                        <p:attrNameLst>
                                          <p:attrName>style.visibility</p:attrName>
                                        </p:attrNameLst>
                                      </p:cBhvr>
                                      <p:to>
                                        <p:strVal val="visible"/>
                                      </p:to>
                                    </p:set>
                                    <p:animEffect transition="in" filter="fade">
                                      <p:cBhvr>
                                        <p:cTn id="475" dur="20"/>
                                        <p:tgtEl>
                                          <p:spTgt spid="124"/>
                                        </p:tgtEl>
                                      </p:cBhvr>
                                    </p:animEffect>
                                  </p:childTnLst>
                                </p:cTn>
                              </p:par>
                            </p:childTnLst>
                          </p:cTn>
                        </p:par>
                        <p:par>
                          <p:cTn id="476" fill="hold">
                            <p:stCondLst>
                              <p:cond delay="2380"/>
                            </p:stCondLst>
                            <p:childTnLst>
                              <p:par>
                                <p:cTn id="477" presetID="10" presetClass="entr" presetSubtype="0" fill="hold" nodeType="afterEffect">
                                  <p:stCondLst>
                                    <p:cond delay="0"/>
                                  </p:stCondLst>
                                  <p:childTnLst>
                                    <p:set>
                                      <p:cBhvr>
                                        <p:cTn id="478" dur="1" fill="hold">
                                          <p:stCondLst>
                                            <p:cond delay="0"/>
                                          </p:stCondLst>
                                        </p:cTn>
                                        <p:tgtEl>
                                          <p:spTgt spid="125"/>
                                        </p:tgtEl>
                                        <p:attrNameLst>
                                          <p:attrName>style.visibility</p:attrName>
                                        </p:attrNameLst>
                                      </p:cBhvr>
                                      <p:to>
                                        <p:strVal val="visible"/>
                                      </p:to>
                                    </p:set>
                                    <p:animEffect transition="in" filter="fade">
                                      <p:cBhvr>
                                        <p:cTn id="479" dur="20"/>
                                        <p:tgtEl>
                                          <p:spTgt spid="125"/>
                                        </p:tgtEl>
                                      </p:cBhvr>
                                    </p:animEffect>
                                  </p:childTnLst>
                                </p:cTn>
                              </p:par>
                            </p:childTnLst>
                          </p:cTn>
                        </p:par>
                        <p:par>
                          <p:cTn id="480" fill="hold">
                            <p:stCondLst>
                              <p:cond delay="2400"/>
                            </p:stCondLst>
                            <p:childTnLst>
                              <p:par>
                                <p:cTn id="481" presetID="10" presetClass="entr" presetSubtype="0" fill="hold" nodeType="afterEffect">
                                  <p:stCondLst>
                                    <p:cond delay="0"/>
                                  </p:stCondLst>
                                  <p:childTnLst>
                                    <p:set>
                                      <p:cBhvr>
                                        <p:cTn id="482" dur="1" fill="hold">
                                          <p:stCondLst>
                                            <p:cond delay="0"/>
                                          </p:stCondLst>
                                        </p:cTn>
                                        <p:tgtEl>
                                          <p:spTgt spid="126"/>
                                        </p:tgtEl>
                                        <p:attrNameLst>
                                          <p:attrName>style.visibility</p:attrName>
                                        </p:attrNameLst>
                                      </p:cBhvr>
                                      <p:to>
                                        <p:strVal val="visible"/>
                                      </p:to>
                                    </p:set>
                                    <p:animEffect transition="in" filter="fade">
                                      <p:cBhvr>
                                        <p:cTn id="483" dur="20"/>
                                        <p:tgtEl>
                                          <p:spTgt spid="126"/>
                                        </p:tgtEl>
                                      </p:cBhvr>
                                    </p:animEffect>
                                  </p:childTnLst>
                                </p:cTn>
                              </p:par>
                            </p:childTnLst>
                          </p:cTn>
                        </p:par>
                        <p:par>
                          <p:cTn id="484" fill="hold">
                            <p:stCondLst>
                              <p:cond delay="2420"/>
                            </p:stCondLst>
                            <p:childTnLst>
                              <p:par>
                                <p:cTn id="485" presetID="10" presetClass="entr" presetSubtype="0" fill="hold" nodeType="afterEffect">
                                  <p:stCondLst>
                                    <p:cond delay="0"/>
                                  </p:stCondLst>
                                  <p:childTnLst>
                                    <p:set>
                                      <p:cBhvr>
                                        <p:cTn id="486" dur="1" fill="hold">
                                          <p:stCondLst>
                                            <p:cond delay="0"/>
                                          </p:stCondLst>
                                        </p:cTn>
                                        <p:tgtEl>
                                          <p:spTgt spid="127"/>
                                        </p:tgtEl>
                                        <p:attrNameLst>
                                          <p:attrName>style.visibility</p:attrName>
                                        </p:attrNameLst>
                                      </p:cBhvr>
                                      <p:to>
                                        <p:strVal val="visible"/>
                                      </p:to>
                                    </p:set>
                                    <p:animEffect transition="in" filter="fade">
                                      <p:cBhvr>
                                        <p:cTn id="487" dur="20"/>
                                        <p:tgtEl>
                                          <p:spTgt spid="127"/>
                                        </p:tgtEl>
                                      </p:cBhvr>
                                    </p:animEffect>
                                  </p:childTnLst>
                                </p:cTn>
                              </p:par>
                            </p:childTnLst>
                          </p:cTn>
                        </p:par>
                        <p:par>
                          <p:cTn id="488" fill="hold">
                            <p:stCondLst>
                              <p:cond delay="2440"/>
                            </p:stCondLst>
                            <p:childTnLst>
                              <p:par>
                                <p:cTn id="489" presetID="10" presetClass="entr" presetSubtype="0" fill="hold" nodeType="afterEffect">
                                  <p:stCondLst>
                                    <p:cond delay="0"/>
                                  </p:stCondLst>
                                  <p:childTnLst>
                                    <p:set>
                                      <p:cBhvr>
                                        <p:cTn id="490" dur="1" fill="hold">
                                          <p:stCondLst>
                                            <p:cond delay="0"/>
                                          </p:stCondLst>
                                        </p:cTn>
                                        <p:tgtEl>
                                          <p:spTgt spid="128"/>
                                        </p:tgtEl>
                                        <p:attrNameLst>
                                          <p:attrName>style.visibility</p:attrName>
                                        </p:attrNameLst>
                                      </p:cBhvr>
                                      <p:to>
                                        <p:strVal val="visible"/>
                                      </p:to>
                                    </p:set>
                                    <p:animEffect transition="in" filter="fade">
                                      <p:cBhvr>
                                        <p:cTn id="491" dur="20"/>
                                        <p:tgtEl>
                                          <p:spTgt spid="128"/>
                                        </p:tgtEl>
                                      </p:cBhvr>
                                    </p:animEffect>
                                  </p:childTnLst>
                                </p:cTn>
                              </p:par>
                            </p:childTnLst>
                          </p:cTn>
                        </p:par>
                        <p:par>
                          <p:cTn id="492" fill="hold">
                            <p:stCondLst>
                              <p:cond delay="2460"/>
                            </p:stCondLst>
                            <p:childTnLst>
                              <p:par>
                                <p:cTn id="493" presetID="10" presetClass="entr" presetSubtype="0" fill="hold" nodeType="afterEffect">
                                  <p:stCondLst>
                                    <p:cond delay="0"/>
                                  </p:stCondLst>
                                  <p:childTnLst>
                                    <p:set>
                                      <p:cBhvr>
                                        <p:cTn id="494" dur="1" fill="hold">
                                          <p:stCondLst>
                                            <p:cond delay="0"/>
                                          </p:stCondLst>
                                        </p:cTn>
                                        <p:tgtEl>
                                          <p:spTgt spid="129"/>
                                        </p:tgtEl>
                                        <p:attrNameLst>
                                          <p:attrName>style.visibility</p:attrName>
                                        </p:attrNameLst>
                                      </p:cBhvr>
                                      <p:to>
                                        <p:strVal val="visible"/>
                                      </p:to>
                                    </p:set>
                                    <p:animEffect transition="in" filter="fade">
                                      <p:cBhvr>
                                        <p:cTn id="495" dur="20"/>
                                        <p:tgtEl>
                                          <p:spTgt spid="129"/>
                                        </p:tgtEl>
                                      </p:cBhvr>
                                    </p:animEffect>
                                  </p:childTnLst>
                                </p:cTn>
                              </p:par>
                            </p:childTnLst>
                          </p:cTn>
                        </p:par>
                        <p:par>
                          <p:cTn id="496" fill="hold">
                            <p:stCondLst>
                              <p:cond delay="2480"/>
                            </p:stCondLst>
                            <p:childTnLst>
                              <p:par>
                                <p:cTn id="497" presetID="10" presetClass="entr" presetSubtype="0" fill="hold" nodeType="afterEffect">
                                  <p:stCondLst>
                                    <p:cond delay="0"/>
                                  </p:stCondLst>
                                  <p:childTnLst>
                                    <p:set>
                                      <p:cBhvr>
                                        <p:cTn id="498" dur="1" fill="hold">
                                          <p:stCondLst>
                                            <p:cond delay="0"/>
                                          </p:stCondLst>
                                        </p:cTn>
                                        <p:tgtEl>
                                          <p:spTgt spid="130"/>
                                        </p:tgtEl>
                                        <p:attrNameLst>
                                          <p:attrName>style.visibility</p:attrName>
                                        </p:attrNameLst>
                                      </p:cBhvr>
                                      <p:to>
                                        <p:strVal val="visible"/>
                                      </p:to>
                                    </p:set>
                                    <p:animEffect transition="in" filter="fade">
                                      <p:cBhvr>
                                        <p:cTn id="499" dur="20"/>
                                        <p:tgtEl>
                                          <p:spTgt spid="130"/>
                                        </p:tgtEl>
                                      </p:cBhvr>
                                    </p:animEffect>
                                  </p:childTnLst>
                                </p:cTn>
                              </p:par>
                            </p:childTnLst>
                          </p:cTn>
                        </p:par>
                        <p:par>
                          <p:cTn id="500" fill="hold">
                            <p:stCondLst>
                              <p:cond delay="2500"/>
                            </p:stCondLst>
                            <p:childTnLst>
                              <p:par>
                                <p:cTn id="501" presetID="10" presetClass="entr" presetSubtype="0" fill="hold" nodeType="afterEffect">
                                  <p:stCondLst>
                                    <p:cond delay="0"/>
                                  </p:stCondLst>
                                  <p:childTnLst>
                                    <p:set>
                                      <p:cBhvr>
                                        <p:cTn id="502" dur="1" fill="hold">
                                          <p:stCondLst>
                                            <p:cond delay="0"/>
                                          </p:stCondLst>
                                        </p:cTn>
                                        <p:tgtEl>
                                          <p:spTgt spid="131"/>
                                        </p:tgtEl>
                                        <p:attrNameLst>
                                          <p:attrName>style.visibility</p:attrName>
                                        </p:attrNameLst>
                                      </p:cBhvr>
                                      <p:to>
                                        <p:strVal val="visible"/>
                                      </p:to>
                                    </p:set>
                                    <p:animEffect transition="in" filter="fade">
                                      <p:cBhvr>
                                        <p:cTn id="503" dur="20"/>
                                        <p:tgtEl>
                                          <p:spTgt spid="131"/>
                                        </p:tgtEl>
                                      </p:cBhvr>
                                    </p:animEffect>
                                  </p:childTnLst>
                                </p:cTn>
                              </p:par>
                            </p:childTnLst>
                          </p:cTn>
                        </p:par>
                        <p:par>
                          <p:cTn id="504" fill="hold">
                            <p:stCondLst>
                              <p:cond delay="2520"/>
                            </p:stCondLst>
                            <p:childTnLst>
                              <p:par>
                                <p:cTn id="505" presetID="10" presetClass="entr" presetSubtype="0" fill="hold" nodeType="afterEffect">
                                  <p:stCondLst>
                                    <p:cond delay="0"/>
                                  </p:stCondLst>
                                  <p:childTnLst>
                                    <p:set>
                                      <p:cBhvr>
                                        <p:cTn id="506" dur="1" fill="hold">
                                          <p:stCondLst>
                                            <p:cond delay="0"/>
                                          </p:stCondLst>
                                        </p:cTn>
                                        <p:tgtEl>
                                          <p:spTgt spid="132"/>
                                        </p:tgtEl>
                                        <p:attrNameLst>
                                          <p:attrName>style.visibility</p:attrName>
                                        </p:attrNameLst>
                                      </p:cBhvr>
                                      <p:to>
                                        <p:strVal val="visible"/>
                                      </p:to>
                                    </p:set>
                                    <p:animEffect transition="in" filter="fade">
                                      <p:cBhvr>
                                        <p:cTn id="507" dur="20"/>
                                        <p:tgtEl>
                                          <p:spTgt spid="132"/>
                                        </p:tgtEl>
                                      </p:cBhvr>
                                    </p:animEffect>
                                  </p:childTnLst>
                                </p:cTn>
                              </p:par>
                            </p:childTnLst>
                          </p:cTn>
                        </p:par>
                        <p:par>
                          <p:cTn id="508" fill="hold">
                            <p:stCondLst>
                              <p:cond delay="2540"/>
                            </p:stCondLst>
                            <p:childTnLst>
                              <p:par>
                                <p:cTn id="509" presetID="10" presetClass="entr" presetSubtype="0" fill="hold" nodeType="afterEffect">
                                  <p:stCondLst>
                                    <p:cond delay="0"/>
                                  </p:stCondLst>
                                  <p:childTnLst>
                                    <p:set>
                                      <p:cBhvr>
                                        <p:cTn id="510" dur="1" fill="hold">
                                          <p:stCondLst>
                                            <p:cond delay="0"/>
                                          </p:stCondLst>
                                        </p:cTn>
                                        <p:tgtEl>
                                          <p:spTgt spid="133"/>
                                        </p:tgtEl>
                                        <p:attrNameLst>
                                          <p:attrName>style.visibility</p:attrName>
                                        </p:attrNameLst>
                                      </p:cBhvr>
                                      <p:to>
                                        <p:strVal val="visible"/>
                                      </p:to>
                                    </p:set>
                                    <p:animEffect transition="in" filter="fade">
                                      <p:cBhvr>
                                        <p:cTn id="511" dur="20"/>
                                        <p:tgtEl>
                                          <p:spTgt spid="133"/>
                                        </p:tgtEl>
                                      </p:cBhvr>
                                    </p:animEffect>
                                  </p:childTnLst>
                                </p:cTn>
                              </p:par>
                            </p:childTnLst>
                          </p:cTn>
                        </p:par>
                        <p:par>
                          <p:cTn id="512" fill="hold">
                            <p:stCondLst>
                              <p:cond delay="2560"/>
                            </p:stCondLst>
                            <p:childTnLst>
                              <p:par>
                                <p:cTn id="513" presetID="10" presetClass="entr" presetSubtype="0" fill="hold" nodeType="afterEffect">
                                  <p:stCondLst>
                                    <p:cond delay="0"/>
                                  </p:stCondLst>
                                  <p:childTnLst>
                                    <p:set>
                                      <p:cBhvr>
                                        <p:cTn id="514" dur="1" fill="hold">
                                          <p:stCondLst>
                                            <p:cond delay="0"/>
                                          </p:stCondLst>
                                        </p:cTn>
                                        <p:tgtEl>
                                          <p:spTgt spid="134"/>
                                        </p:tgtEl>
                                        <p:attrNameLst>
                                          <p:attrName>style.visibility</p:attrName>
                                        </p:attrNameLst>
                                      </p:cBhvr>
                                      <p:to>
                                        <p:strVal val="visible"/>
                                      </p:to>
                                    </p:set>
                                    <p:animEffect transition="in" filter="fade">
                                      <p:cBhvr>
                                        <p:cTn id="515" dur="20"/>
                                        <p:tgtEl>
                                          <p:spTgt spid="134"/>
                                        </p:tgtEl>
                                      </p:cBhvr>
                                    </p:animEffect>
                                  </p:childTnLst>
                                </p:cTn>
                              </p:par>
                            </p:childTnLst>
                          </p:cTn>
                        </p:par>
                        <p:par>
                          <p:cTn id="516" fill="hold">
                            <p:stCondLst>
                              <p:cond delay="2580"/>
                            </p:stCondLst>
                            <p:childTnLst>
                              <p:par>
                                <p:cTn id="517" presetID="10" presetClass="entr" presetSubtype="0" fill="hold" nodeType="afterEffect">
                                  <p:stCondLst>
                                    <p:cond delay="0"/>
                                  </p:stCondLst>
                                  <p:childTnLst>
                                    <p:set>
                                      <p:cBhvr>
                                        <p:cTn id="518" dur="1" fill="hold">
                                          <p:stCondLst>
                                            <p:cond delay="0"/>
                                          </p:stCondLst>
                                        </p:cTn>
                                        <p:tgtEl>
                                          <p:spTgt spid="135"/>
                                        </p:tgtEl>
                                        <p:attrNameLst>
                                          <p:attrName>style.visibility</p:attrName>
                                        </p:attrNameLst>
                                      </p:cBhvr>
                                      <p:to>
                                        <p:strVal val="visible"/>
                                      </p:to>
                                    </p:set>
                                    <p:animEffect transition="in" filter="fade">
                                      <p:cBhvr>
                                        <p:cTn id="519" dur="20"/>
                                        <p:tgtEl>
                                          <p:spTgt spid="135"/>
                                        </p:tgtEl>
                                      </p:cBhvr>
                                    </p:animEffect>
                                  </p:childTnLst>
                                </p:cTn>
                              </p:par>
                            </p:childTnLst>
                          </p:cTn>
                        </p:par>
                        <p:par>
                          <p:cTn id="520" fill="hold">
                            <p:stCondLst>
                              <p:cond delay="2600"/>
                            </p:stCondLst>
                            <p:childTnLst>
                              <p:par>
                                <p:cTn id="521" presetID="10" presetClass="entr" presetSubtype="0" fill="hold" nodeType="afterEffect">
                                  <p:stCondLst>
                                    <p:cond delay="0"/>
                                  </p:stCondLst>
                                  <p:childTnLst>
                                    <p:set>
                                      <p:cBhvr>
                                        <p:cTn id="522" dur="1" fill="hold">
                                          <p:stCondLst>
                                            <p:cond delay="0"/>
                                          </p:stCondLst>
                                        </p:cTn>
                                        <p:tgtEl>
                                          <p:spTgt spid="136"/>
                                        </p:tgtEl>
                                        <p:attrNameLst>
                                          <p:attrName>style.visibility</p:attrName>
                                        </p:attrNameLst>
                                      </p:cBhvr>
                                      <p:to>
                                        <p:strVal val="visible"/>
                                      </p:to>
                                    </p:set>
                                    <p:animEffect transition="in" filter="fade">
                                      <p:cBhvr>
                                        <p:cTn id="523" dur="20"/>
                                        <p:tgtEl>
                                          <p:spTgt spid="136"/>
                                        </p:tgtEl>
                                      </p:cBhvr>
                                    </p:animEffect>
                                  </p:childTnLst>
                                </p:cTn>
                              </p:par>
                            </p:childTnLst>
                          </p:cTn>
                        </p:par>
                        <p:par>
                          <p:cTn id="524" fill="hold">
                            <p:stCondLst>
                              <p:cond delay="2620"/>
                            </p:stCondLst>
                            <p:childTnLst>
                              <p:par>
                                <p:cTn id="525" presetID="10" presetClass="entr" presetSubtype="0" fill="hold" nodeType="afterEffect">
                                  <p:stCondLst>
                                    <p:cond delay="0"/>
                                  </p:stCondLst>
                                  <p:childTnLst>
                                    <p:set>
                                      <p:cBhvr>
                                        <p:cTn id="526" dur="1" fill="hold">
                                          <p:stCondLst>
                                            <p:cond delay="0"/>
                                          </p:stCondLst>
                                        </p:cTn>
                                        <p:tgtEl>
                                          <p:spTgt spid="137"/>
                                        </p:tgtEl>
                                        <p:attrNameLst>
                                          <p:attrName>style.visibility</p:attrName>
                                        </p:attrNameLst>
                                      </p:cBhvr>
                                      <p:to>
                                        <p:strVal val="visible"/>
                                      </p:to>
                                    </p:set>
                                    <p:animEffect transition="in" filter="fade">
                                      <p:cBhvr>
                                        <p:cTn id="527" dur="20"/>
                                        <p:tgtEl>
                                          <p:spTgt spid="137"/>
                                        </p:tgtEl>
                                      </p:cBhvr>
                                    </p:animEffect>
                                  </p:childTnLst>
                                </p:cTn>
                              </p:par>
                            </p:childTnLst>
                          </p:cTn>
                        </p:par>
                        <p:par>
                          <p:cTn id="528" fill="hold">
                            <p:stCondLst>
                              <p:cond delay="2640"/>
                            </p:stCondLst>
                            <p:childTnLst>
                              <p:par>
                                <p:cTn id="529" presetID="10" presetClass="entr" presetSubtype="0" fill="hold" nodeType="afterEffect">
                                  <p:stCondLst>
                                    <p:cond delay="0"/>
                                  </p:stCondLst>
                                  <p:childTnLst>
                                    <p:set>
                                      <p:cBhvr>
                                        <p:cTn id="530" dur="1" fill="hold">
                                          <p:stCondLst>
                                            <p:cond delay="0"/>
                                          </p:stCondLst>
                                        </p:cTn>
                                        <p:tgtEl>
                                          <p:spTgt spid="138"/>
                                        </p:tgtEl>
                                        <p:attrNameLst>
                                          <p:attrName>style.visibility</p:attrName>
                                        </p:attrNameLst>
                                      </p:cBhvr>
                                      <p:to>
                                        <p:strVal val="visible"/>
                                      </p:to>
                                    </p:set>
                                    <p:animEffect transition="in" filter="fade">
                                      <p:cBhvr>
                                        <p:cTn id="531" dur="20"/>
                                        <p:tgtEl>
                                          <p:spTgt spid="138"/>
                                        </p:tgtEl>
                                      </p:cBhvr>
                                    </p:animEffect>
                                  </p:childTnLst>
                                </p:cTn>
                              </p:par>
                            </p:childTnLst>
                          </p:cTn>
                        </p:par>
                        <p:par>
                          <p:cTn id="532" fill="hold">
                            <p:stCondLst>
                              <p:cond delay="2660"/>
                            </p:stCondLst>
                            <p:childTnLst>
                              <p:par>
                                <p:cTn id="533" presetID="10" presetClass="entr" presetSubtype="0" fill="hold" nodeType="afterEffect">
                                  <p:stCondLst>
                                    <p:cond delay="0"/>
                                  </p:stCondLst>
                                  <p:childTnLst>
                                    <p:set>
                                      <p:cBhvr>
                                        <p:cTn id="534" dur="1" fill="hold">
                                          <p:stCondLst>
                                            <p:cond delay="0"/>
                                          </p:stCondLst>
                                        </p:cTn>
                                        <p:tgtEl>
                                          <p:spTgt spid="139"/>
                                        </p:tgtEl>
                                        <p:attrNameLst>
                                          <p:attrName>style.visibility</p:attrName>
                                        </p:attrNameLst>
                                      </p:cBhvr>
                                      <p:to>
                                        <p:strVal val="visible"/>
                                      </p:to>
                                    </p:set>
                                    <p:animEffect transition="in" filter="fade">
                                      <p:cBhvr>
                                        <p:cTn id="535" dur="20"/>
                                        <p:tgtEl>
                                          <p:spTgt spid="139"/>
                                        </p:tgtEl>
                                      </p:cBhvr>
                                    </p:animEffect>
                                  </p:childTnLst>
                                </p:cTn>
                              </p:par>
                            </p:childTnLst>
                          </p:cTn>
                        </p:par>
                        <p:par>
                          <p:cTn id="536" fill="hold">
                            <p:stCondLst>
                              <p:cond delay="2680"/>
                            </p:stCondLst>
                            <p:childTnLst>
                              <p:par>
                                <p:cTn id="537" presetID="10" presetClass="entr" presetSubtype="0" fill="hold" nodeType="afterEffect">
                                  <p:stCondLst>
                                    <p:cond delay="0"/>
                                  </p:stCondLst>
                                  <p:childTnLst>
                                    <p:set>
                                      <p:cBhvr>
                                        <p:cTn id="538" dur="1" fill="hold">
                                          <p:stCondLst>
                                            <p:cond delay="0"/>
                                          </p:stCondLst>
                                        </p:cTn>
                                        <p:tgtEl>
                                          <p:spTgt spid="140"/>
                                        </p:tgtEl>
                                        <p:attrNameLst>
                                          <p:attrName>style.visibility</p:attrName>
                                        </p:attrNameLst>
                                      </p:cBhvr>
                                      <p:to>
                                        <p:strVal val="visible"/>
                                      </p:to>
                                    </p:set>
                                    <p:animEffect transition="in" filter="fade">
                                      <p:cBhvr>
                                        <p:cTn id="539" dur="20"/>
                                        <p:tgtEl>
                                          <p:spTgt spid="140"/>
                                        </p:tgtEl>
                                      </p:cBhvr>
                                    </p:animEffect>
                                  </p:childTnLst>
                                </p:cTn>
                              </p:par>
                            </p:childTnLst>
                          </p:cTn>
                        </p:par>
                        <p:par>
                          <p:cTn id="540" fill="hold">
                            <p:stCondLst>
                              <p:cond delay="2700"/>
                            </p:stCondLst>
                            <p:childTnLst>
                              <p:par>
                                <p:cTn id="541" presetID="10" presetClass="entr" presetSubtype="0" fill="hold" nodeType="afterEffect">
                                  <p:stCondLst>
                                    <p:cond delay="0"/>
                                  </p:stCondLst>
                                  <p:childTnLst>
                                    <p:set>
                                      <p:cBhvr>
                                        <p:cTn id="542" dur="1" fill="hold">
                                          <p:stCondLst>
                                            <p:cond delay="0"/>
                                          </p:stCondLst>
                                        </p:cTn>
                                        <p:tgtEl>
                                          <p:spTgt spid="141"/>
                                        </p:tgtEl>
                                        <p:attrNameLst>
                                          <p:attrName>style.visibility</p:attrName>
                                        </p:attrNameLst>
                                      </p:cBhvr>
                                      <p:to>
                                        <p:strVal val="visible"/>
                                      </p:to>
                                    </p:set>
                                    <p:animEffect transition="in" filter="fade">
                                      <p:cBhvr>
                                        <p:cTn id="543" dur="20"/>
                                        <p:tgtEl>
                                          <p:spTgt spid="141"/>
                                        </p:tgtEl>
                                      </p:cBhvr>
                                    </p:animEffect>
                                  </p:childTnLst>
                                </p:cTn>
                              </p:par>
                            </p:childTnLst>
                          </p:cTn>
                        </p:par>
                        <p:par>
                          <p:cTn id="544" fill="hold">
                            <p:stCondLst>
                              <p:cond delay="2720"/>
                            </p:stCondLst>
                            <p:childTnLst>
                              <p:par>
                                <p:cTn id="545" presetID="10" presetClass="entr" presetSubtype="0" fill="hold" nodeType="afterEffect">
                                  <p:stCondLst>
                                    <p:cond delay="0"/>
                                  </p:stCondLst>
                                  <p:childTnLst>
                                    <p:set>
                                      <p:cBhvr>
                                        <p:cTn id="546" dur="1" fill="hold">
                                          <p:stCondLst>
                                            <p:cond delay="0"/>
                                          </p:stCondLst>
                                        </p:cTn>
                                        <p:tgtEl>
                                          <p:spTgt spid="156"/>
                                        </p:tgtEl>
                                        <p:attrNameLst>
                                          <p:attrName>style.visibility</p:attrName>
                                        </p:attrNameLst>
                                      </p:cBhvr>
                                      <p:to>
                                        <p:strVal val="visible"/>
                                      </p:to>
                                    </p:set>
                                    <p:animEffect transition="in" filter="fade">
                                      <p:cBhvr>
                                        <p:cTn id="547" dur="20"/>
                                        <p:tgtEl>
                                          <p:spTgt spid="156"/>
                                        </p:tgtEl>
                                      </p:cBhvr>
                                    </p:animEffect>
                                  </p:childTnLst>
                                </p:cTn>
                              </p:par>
                            </p:childTnLst>
                          </p:cTn>
                        </p:par>
                        <p:par>
                          <p:cTn id="548" fill="hold">
                            <p:stCondLst>
                              <p:cond delay="2740"/>
                            </p:stCondLst>
                            <p:childTnLst>
                              <p:par>
                                <p:cTn id="549" presetID="10" presetClass="entr" presetSubtype="0" fill="hold" nodeType="afterEffect">
                                  <p:stCondLst>
                                    <p:cond delay="0"/>
                                  </p:stCondLst>
                                  <p:childTnLst>
                                    <p:set>
                                      <p:cBhvr>
                                        <p:cTn id="550" dur="1" fill="hold">
                                          <p:stCondLst>
                                            <p:cond delay="0"/>
                                          </p:stCondLst>
                                        </p:cTn>
                                        <p:tgtEl>
                                          <p:spTgt spid="157"/>
                                        </p:tgtEl>
                                        <p:attrNameLst>
                                          <p:attrName>style.visibility</p:attrName>
                                        </p:attrNameLst>
                                      </p:cBhvr>
                                      <p:to>
                                        <p:strVal val="visible"/>
                                      </p:to>
                                    </p:set>
                                    <p:animEffect transition="in" filter="fade">
                                      <p:cBhvr>
                                        <p:cTn id="551" dur="20"/>
                                        <p:tgtEl>
                                          <p:spTgt spid="157"/>
                                        </p:tgtEl>
                                      </p:cBhvr>
                                    </p:animEffect>
                                  </p:childTnLst>
                                </p:cTn>
                              </p:par>
                            </p:childTnLst>
                          </p:cTn>
                        </p:par>
                        <p:par>
                          <p:cTn id="552" fill="hold">
                            <p:stCondLst>
                              <p:cond delay="2760"/>
                            </p:stCondLst>
                            <p:childTnLst>
                              <p:par>
                                <p:cTn id="553" presetID="10" presetClass="entr" presetSubtype="0" fill="hold" nodeType="afterEffect">
                                  <p:stCondLst>
                                    <p:cond delay="0"/>
                                  </p:stCondLst>
                                  <p:childTnLst>
                                    <p:set>
                                      <p:cBhvr>
                                        <p:cTn id="554" dur="1" fill="hold">
                                          <p:stCondLst>
                                            <p:cond delay="0"/>
                                          </p:stCondLst>
                                        </p:cTn>
                                        <p:tgtEl>
                                          <p:spTgt spid="158"/>
                                        </p:tgtEl>
                                        <p:attrNameLst>
                                          <p:attrName>style.visibility</p:attrName>
                                        </p:attrNameLst>
                                      </p:cBhvr>
                                      <p:to>
                                        <p:strVal val="visible"/>
                                      </p:to>
                                    </p:set>
                                    <p:animEffect transition="in" filter="fade">
                                      <p:cBhvr>
                                        <p:cTn id="555" dur="20"/>
                                        <p:tgtEl>
                                          <p:spTgt spid="158"/>
                                        </p:tgtEl>
                                      </p:cBhvr>
                                    </p:animEffect>
                                  </p:childTnLst>
                                </p:cTn>
                              </p:par>
                            </p:childTnLst>
                          </p:cTn>
                        </p:par>
                        <p:par>
                          <p:cTn id="556" fill="hold">
                            <p:stCondLst>
                              <p:cond delay="2780"/>
                            </p:stCondLst>
                            <p:childTnLst>
                              <p:par>
                                <p:cTn id="557" presetID="10" presetClass="entr" presetSubtype="0" fill="hold" nodeType="afterEffect">
                                  <p:stCondLst>
                                    <p:cond delay="0"/>
                                  </p:stCondLst>
                                  <p:childTnLst>
                                    <p:set>
                                      <p:cBhvr>
                                        <p:cTn id="558" dur="1" fill="hold">
                                          <p:stCondLst>
                                            <p:cond delay="0"/>
                                          </p:stCondLst>
                                        </p:cTn>
                                        <p:tgtEl>
                                          <p:spTgt spid="159"/>
                                        </p:tgtEl>
                                        <p:attrNameLst>
                                          <p:attrName>style.visibility</p:attrName>
                                        </p:attrNameLst>
                                      </p:cBhvr>
                                      <p:to>
                                        <p:strVal val="visible"/>
                                      </p:to>
                                    </p:set>
                                    <p:animEffect transition="in" filter="fade">
                                      <p:cBhvr>
                                        <p:cTn id="559" dur="20"/>
                                        <p:tgtEl>
                                          <p:spTgt spid="159"/>
                                        </p:tgtEl>
                                      </p:cBhvr>
                                    </p:animEffect>
                                  </p:childTnLst>
                                </p:cTn>
                              </p:par>
                            </p:childTnLst>
                          </p:cTn>
                        </p:par>
                        <p:par>
                          <p:cTn id="560" fill="hold">
                            <p:stCondLst>
                              <p:cond delay="2800"/>
                            </p:stCondLst>
                            <p:childTnLst>
                              <p:par>
                                <p:cTn id="561" presetID="10" presetClass="entr" presetSubtype="0" fill="hold" nodeType="afterEffect">
                                  <p:stCondLst>
                                    <p:cond delay="0"/>
                                  </p:stCondLst>
                                  <p:childTnLst>
                                    <p:set>
                                      <p:cBhvr>
                                        <p:cTn id="562" dur="1" fill="hold">
                                          <p:stCondLst>
                                            <p:cond delay="0"/>
                                          </p:stCondLst>
                                        </p:cTn>
                                        <p:tgtEl>
                                          <p:spTgt spid="160"/>
                                        </p:tgtEl>
                                        <p:attrNameLst>
                                          <p:attrName>style.visibility</p:attrName>
                                        </p:attrNameLst>
                                      </p:cBhvr>
                                      <p:to>
                                        <p:strVal val="visible"/>
                                      </p:to>
                                    </p:set>
                                    <p:animEffect transition="in" filter="fade">
                                      <p:cBhvr>
                                        <p:cTn id="563" dur="20"/>
                                        <p:tgtEl>
                                          <p:spTgt spid="160"/>
                                        </p:tgtEl>
                                      </p:cBhvr>
                                    </p:animEffect>
                                  </p:childTnLst>
                                </p:cTn>
                              </p:par>
                            </p:childTnLst>
                          </p:cTn>
                        </p:par>
                        <p:par>
                          <p:cTn id="564" fill="hold">
                            <p:stCondLst>
                              <p:cond delay="2820"/>
                            </p:stCondLst>
                            <p:childTnLst>
                              <p:par>
                                <p:cTn id="565" presetID="10" presetClass="entr" presetSubtype="0" fill="hold" nodeType="afterEffect">
                                  <p:stCondLst>
                                    <p:cond delay="0"/>
                                  </p:stCondLst>
                                  <p:childTnLst>
                                    <p:set>
                                      <p:cBhvr>
                                        <p:cTn id="566" dur="1" fill="hold">
                                          <p:stCondLst>
                                            <p:cond delay="0"/>
                                          </p:stCondLst>
                                        </p:cTn>
                                        <p:tgtEl>
                                          <p:spTgt spid="161"/>
                                        </p:tgtEl>
                                        <p:attrNameLst>
                                          <p:attrName>style.visibility</p:attrName>
                                        </p:attrNameLst>
                                      </p:cBhvr>
                                      <p:to>
                                        <p:strVal val="visible"/>
                                      </p:to>
                                    </p:set>
                                    <p:animEffect transition="in" filter="fade">
                                      <p:cBhvr>
                                        <p:cTn id="567" dur="20"/>
                                        <p:tgtEl>
                                          <p:spTgt spid="161"/>
                                        </p:tgtEl>
                                      </p:cBhvr>
                                    </p:animEffect>
                                  </p:childTnLst>
                                </p:cTn>
                              </p:par>
                            </p:childTnLst>
                          </p:cTn>
                        </p:par>
                        <p:par>
                          <p:cTn id="568" fill="hold">
                            <p:stCondLst>
                              <p:cond delay="2840"/>
                            </p:stCondLst>
                            <p:childTnLst>
                              <p:par>
                                <p:cTn id="569" presetID="10" presetClass="entr" presetSubtype="0" fill="hold" nodeType="afterEffect">
                                  <p:stCondLst>
                                    <p:cond delay="0"/>
                                  </p:stCondLst>
                                  <p:childTnLst>
                                    <p:set>
                                      <p:cBhvr>
                                        <p:cTn id="570" dur="1" fill="hold">
                                          <p:stCondLst>
                                            <p:cond delay="0"/>
                                          </p:stCondLst>
                                        </p:cTn>
                                        <p:tgtEl>
                                          <p:spTgt spid="162"/>
                                        </p:tgtEl>
                                        <p:attrNameLst>
                                          <p:attrName>style.visibility</p:attrName>
                                        </p:attrNameLst>
                                      </p:cBhvr>
                                      <p:to>
                                        <p:strVal val="visible"/>
                                      </p:to>
                                    </p:set>
                                    <p:animEffect transition="in" filter="fade">
                                      <p:cBhvr>
                                        <p:cTn id="571" dur="20"/>
                                        <p:tgtEl>
                                          <p:spTgt spid="162"/>
                                        </p:tgtEl>
                                      </p:cBhvr>
                                    </p:animEffect>
                                  </p:childTnLst>
                                </p:cTn>
                              </p:par>
                            </p:childTnLst>
                          </p:cTn>
                        </p:par>
                        <p:par>
                          <p:cTn id="572" fill="hold">
                            <p:stCondLst>
                              <p:cond delay="2860"/>
                            </p:stCondLst>
                            <p:childTnLst>
                              <p:par>
                                <p:cTn id="573" presetID="10" presetClass="entr" presetSubtype="0" fill="hold" nodeType="afterEffect">
                                  <p:stCondLst>
                                    <p:cond delay="0"/>
                                  </p:stCondLst>
                                  <p:childTnLst>
                                    <p:set>
                                      <p:cBhvr>
                                        <p:cTn id="574" dur="1" fill="hold">
                                          <p:stCondLst>
                                            <p:cond delay="0"/>
                                          </p:stCondLst>
                                        </p:cTn>
                                        <p:tgtEl>
                                          <p:spTgt spid="163"/>
                                        </p:tgtEl>
                                        <p:attrNameLst>
                                          <p:attrName>style.visibility</p:attrName>
                                        </p:attrNameLst>
                                      </p:cBhvr>
                                      <p:to>
                                        <p:strVal val="visible"/>
                                      </p:to>
                                    </p:set>
                                    <p:animEffect transition="in" filter="fade">
                                      <p:cBhvr>
                                        <p:cTn id="575" dur="20"/>
                                        <p:tgtEl>
                                          <p:spTgt spid="163"/>
                                        </p:tgtEl>
                                      </p:cBhvr>
                                    </p:animEffect>
                                  </p:childTnLst>
                                </p:cTn>
                              </p:par>
                            </p:childTnLst>
                          </p:cTn>
                        </p:par>
                        <p:par>
                          <p:cTn id="576" fill="hold">
                            <p:stCondLst>
                              <p:cond delay="2880"/>
                            </p:stCondLst>
                            <p:childTnLst>
                              <p:par>
                                <p:cTn id="577" presetID="10" presetClass="entr" presetSubtype="0" fill="hold" nodeType="afterEffect">
                                  <p:stCondLst>
                                    <p:cond delay="0"/>
                                  </p:stCondLst>
                                  <p:childTnLst>
                                    <p:set>
                                      <p:cBhvr>
                                        <p:cTn id="578" dur="1" fill="hold">
                                          <p:stCondLst>
                                            <p:cond delay="0"/>
                                          </p:stCondLst>
                                        </p:cTn>
                                        <p:tgtEl>
                                          <p:spTgt spid="164"/>
                                        </p:tgtEl>
                                        <p:attrNameLst>
                                          <p:attrName>style.visibility</p:attrName>
                                        </p:attrNameLst>
                                      </p:cBhvr>
                                      <p:to>
                                        <p:strVal val="visible"/>
                                      </p:to>
                                    </p:set>
                                    <p:animEffect transition="in" filter="fade">
                                      <p:cBhvr>
                                        <p:cTn id="579" dur="20"/>
                                        <p:tgtEl>
                                          <p:spTgt spid="164"/>
                                        </p:tgtEl>
                                      </p:cBhvr>
                                    </p:animEffect>
                                  </p:childTnLst>
                                </p:cTn>
                              </p:par>
                            </p:childTnLst>
                          </p:cTn>
                        </p:par>
                        <p:par>
                          <p:cTn id="580" fill="hold">
                            <p:stCondLst>
                              <p:cond delay="2900"/>
                            </p:stCondLst>
                            <p:childTnLst>
                              <p:par>
                                <p:cTn id="581" presetID="10" presetClass="entr" presetSubtype="0" fill="hold" nodeType="afterEffect">
                                  <p:stCondLst>
                                    <p:cond delay="0"/>
                                  </p:stCondLst>
                                  <p:childTnLst>
                                    <p:set>
                                      <p:cBhvr>
                                        <p:cTn id="582" dur="1" fill="hold">
                                          <p:stCondLst>
                                            <p:cond delay="0"/>
                                          </p:stCondLst>
                                        </p:cTn>
                                        <p:tgtEl>
                                          <p:spTgt spid="165"/>
                                        </p:tgtEl>
                                        <p:attrNameLst>
                                          <p:attrName>style.visibility</p:attrName>
                                        </p:attrNameLst>
                                      </p:cBhvr>
                                      <p:to>
                                        <p:strVal val="visible"/>
                                      </p:to>
                                    </p:set>
                                    <p:animEffect transition="in" filter="fade">
                                      <p:cBhvr>
                                        <p:cTn id="583" dur="20"/>
                                        <p:tgtEl>
                                          <p:spTgt spid="165"/>
                                        </p:tgtEl>
                                      </p:cBhvr>
                                    </p:animEffect>
                                  </p:childTnLst>
                                </p:cTn>
                              </p:par>
                            </p:childTnLst>
                          </p:cTn>
                        </p:par>
                        <p:par>
                          <p:cTn id="584" fill="hold">
                            <p:stCondLst>
                              <p:cond delay="2920"/>
                            </p:stCondLst>
                            <p:childTnLst>
                              <p:par>
                                <p:cTn id="585" presetID="10" presetClass="entr" presetSubtype="0" fill="hold" nodeType="afterEffect">
                                  <p:stCondLst>
                                    <p:cond delay="0"/>
                                  </p:stCondLst>
                                  <p:childTnLst>
                                    <p:set>
                                      <p:cBhvr>
                                        <p:cTn id="586" dur="1" fill="hold">
                                          <p:stCondLst>
                                            <p:cond delay="0"/>
                                          </p:stCondLst>
                                        </p:cTn>
                                        <p:tgtEl>
                                          <p:spTgt spid="166"/>
                                        </p:tgtEl>
                                        <p:attrNameLst>
                                          <p:attrName>style.visibility</p:attrName>
                                        </p:attrNameLst>
                                      </p:cBhvr>
                                      <p:to>
                                        <p:strVal val="visible"/>
                                      </p:to>
                                    </p:set>
                                    <p:animEffect transition="in" filter="fade">
                                      <p:cBhvr>
                                        <p:cTn id="587" dur="20"/>
                                        <p:tgtEl>
                                          <p:spTgt spid="166"/>
                                        </p:tgtEl>
                                      </p:cBhvr>
                                    </p:animEffect>
                                  </p:childTnLst>
                                </p:cTn>
                              </p:par>
                            </p:childTnLst>
                          </p:cTn>
                        </p:par>
                        <p:par>
                          <p:cTn id="588" fill="hold">
                            <p:stCondLst>
                              <p:cond delay="2940"/>
                            </p:stCondLst>
                            <p:childTnLst>
                              <p:par>
                                <p:cTn id="589" presetID="10" presetClass="entr" presetSubtype="0" fill="hold" nodeType="afterEffect">
                                  <p:stCondLst>
                                    <p:cond delay="0"/>
                                  </p:stCondLst>
                                  <p:childTnLst>
                                    <p:set>
                                      <p:cBhvr>
                                        <p:cTn id="590" dur="1" fill="hold">
                                          <p:stCondLst>
                                            <p:cond delay="0"/>
                                          </p:stCondLst>
                                        </p:cTn>
                                        <p:tgtEl>
                                          <p:spTgt spid="167"/>
                                        </p:tgtEl>
                                        <p:attrNameLst>
                                          <p:attrName>style.visibility</p:attrName>
                                        </p:attrNameLst>
                                      </p:cBhvr>
                                      <p:to>
                                        <p:strVal val="visible"/>
                                      </p:to>
                                    </p:set>
                                    <p:animEffect transition="in" filter="fade">
                                      <p:cBhvr>
                                        <p:cTn id="591" dur="20"/>
                                        <p:tgtEl>
                                          <p:spTgt spid="167"/>
                                        </p:tgtEl>
                                      </p:cBhvr>
                                    </p:animEffect>
                                  </p:childTnLst>
                                </p:cTn>
                              </p:par>
                            </p:childTnLst>
                          </p:cTn>
                        </p:par>
                        <p:par>
                          <p:cTn id="592" fill="hold">
                            <p:stCondLst>
                              <p:cond delay="2960"/>
                            </p:stCondLst>
                            <p:childTnLst>
                              <p:par>
                                <p:cTn id="593" presetID="10" presetClass="entr" presetSubtype="0" fill="hold" nodeType="afterEffect">
                                  <p:stCondLst>
                                    <p:cond delay="0"/>
                                  </p:stCondLst>
                                  <p:childTnLst>
                                    <p:set>
                                      <p:cBhvr>
                                        <p:cTn id="594" dur="1" fill="hold">
                                          <p:stCondLst>
                                            <p:cond delay="0"/>
                                          </p:stCondLst>
                                        </p:cTn>
                                        <p:tgtEl>
                                          <p:spTgt spid="168"/>
                                        </p:tgtEl>
                                        <p:attrNameLst>
                                          <p:attrName>style.visibility</p:attrName>
                                        </p:attrNameLst>
                                      </p:cBhvr>
                                      <p:to>
                                        <p:strVal val="visible"/>
                                      </p:to>
                                    </p:set>
                                    <p:animEffect transition="in" filter="fade">
                                      <p:cBhvr>
                                        <p:cTn id="595" dur="20"/>
                                        <p:tgtEl>
                                          <p:spTgt spid="168"/>
                                        </p:tgtEl>
                                      </p:cBhvr>
                                    </p:animEffect>
                                  </p:childTnLst>
                                </p:cTn>
                              </p:par>
                            </p:childTnLst>
                          </p:cTn>
                        </p:par>
                        <p:par>
                          <p:cTn id="596" fill="hold">
                            <p:stCondLst>
                              <p:cond delay="2980"/>
                            </p:stCondLst>
                            <p:childTnLst>
                              <p:par>
                                <p:cTn id="597" presetID="10" presetClass="entr" presetSubtype="0" fill="hold" nodeType="afterEffect">
                                  <p:stCondLst>
                                    <p:cond delay="0"/>
                                  </p:stCondLst>
                                  <p:childTnLst>
                                    <p:set>
                                      <p:cBhvr>
                                        <p:cTn id="598" dur="1" fill="hold">
                                          <p:stCondLst>
                                            <p:cond delay="0"/>
                                          </p:stCondLst>
                                        </p:cTn>
                                        <p:tgtEl>
                                          <p:spTgt spid="169"/>
                                        </p:tgtEl>
                                        <p:attrNameLst>
                                          <p:attrName>style.visibility</p:attrName>
                                        </p:attrNameLst>
                                      </p:cBhvr>
                                      <p:to>
                                        <p:strVal val="visible"/>
                                      </p:to>
                                    </p:set>
                                    <p:animEffect transition="in" filter="fade">
                                      <p:cBhvr>
                                        <p:cTn id="599" dur="20"/>
                                        <p:tgtEl>
                                          <p:spTgt spid="169"/>
                                        </p:tgtEl>
                                      </p:cBhvr>
                                    </p:animEffect>
                                  </p:childTnLst>
                                </p:cTn>
                              </p:par>
                            </p:childTnLst>
                          </p:cTn>
                        </p:par>
                        <p:par>
                          <p:cTn id="600" fill="hold">
                            <p:stCondLst>
                              <p:cond delay="3000"/>
                            </p:stCondLst>
                            <p:childTnLst>
                              <p:par>
                                <p:cTn id="601" presetID="10" presetClass="entr" presetSubtype="0" fill="hold" nodeType="afterEffect">
                                  <p:stCondLst>
                                    <p:cond delay="0"/>
                                  </p:stCondLst>
                                  <p:childTnLst>
                                    <p:set>
                                      <p:cBhvr>
                                        <p:cTn id="602" dur="1" fill="hold">
                                          <p:stCondLst>
                                            <p:cond delay="0"/>
                                          </p:stCondLst>
                                        </p:cTn>
                                        <p:tgtEl>
                                          <p:spTgt spid="170"/>
                                        </p:tgtEl>
                                        <p:attrNameLst>
                                          <p:attrName>style.visibility</p:attrName>
                                        </p:attrNameLst>
                                      </p:cBhvr>
                                      <p:to>
                                        <p:strVal val="visible"/>
                                      </p:to>
                                    </p:set>
                                    <p:animEffect transition="in" filter="fade">
                                      <p:cBhvr>
                                        <p:cTn id="603" dur="20"/>
                                        <p:tgtEl>
                                          <p:spTgt spid="170"/>
                                        </p:tgtEl>
                                      </p:cBhvr>
                                    </p:animEffect>
                                  </p:childTnLst>
                                </p:cTn>
                              </p:par>
                            </p:childTnLst>
                          </p:cTn>
                        </p:par>
                        <p:par>
                          <p:cTn id="604" fill="hold">
                            <p:stCondLst>
                              <p:cond delay="3020"/>
                            </p:stCondLst>
                            <p:childTnLst>
                              <p:par>
                                <p:cTn id="605" presetID="10" presetClass="entr" presetSubtype="0" fill="hold" nodeType="afterEffect">
                                  <p:stCondLst>
                                    <p:cond delay="0"/>
                                  </p:stCondLst>
                                  <p:childTnLst>
                                    <p:set>
                                      <p:cBhvr>
                                        <p:cTn id="606" dur="1" fill="hold">
                                          <p:stCondLst>
                                            <p:cond delay="0"/>
                                          </p:stCondLst>
                                        </p:cTn>
                                        <p:tgtEl>
                                          <p:spTgt spid="171"/>
                                        </p:tgtEl>
                                        <p:attrNameLst>
                                          <p:attrName>style.visibility</p:attrName>
                                        </p:attrNameLst>
                                      </p:cBhvr>
                                      <p:to>
                                        <p:strVal val="visible"/>
                                      </p:to>
                                    </p:set>
                                    <p:animEffect transition="in" filter="fade">
                                      <p:cBhvr>
                                        <p:cTn id="607" dur="20"/>
                                        <p:tgtEl>
                                          <p:spTgt spid="171"/>
                                        </p:tgtEl>
                                      </p:cBhvr>
                                    </p:animEffect>
                                  </p:childTnLst>
                                </p:cTn>
                              </p:par>
                            </p:childTnLst>
                          </p:cTn>
                        </p:par>
                        <p:par>
                          <p:cTn id="608" fill="hold">
                            <p:stCondLst>
                              <p:cond delay="3040"/>
                            </p:stCondLst>
                            <p:childTnLst>
                              <p:par>
                                <p:cTn id="609" presetID="10" presetClass="entr" presetSubtype="0" fill="hold" nodeType="afterEffect">
                                  <p:stCondLst>
                                    <p:cond delay="0"/>
                                  </p:stCondLst>
                                  <p:childTnLst>
                                    <p:set>
                                      <p:cBhvr>
                                        <p:cTn id="610" dur="1" fill="hold">
                                          <p:stCondLst>
                                            <p:cond delay="0"/>
                                          </p:stCondLst>
                                        </p:cTn>
                                        <p:tgtEl>
                                          <p:spTgt spid="172"/>
                                        </p:tgtEl>
                                        <p:attrNameLst>
                                          <p:attrName>style.visibility</p:attrName>
                                        </p:attrNameLst>
                                      </p:cBhvr>
                                      <p:to>
                                        <p:strVal val="visible"/>
                                      </p:to>
                                    </p:set>
                                    <p:animEffect transition="in" filter="fade">
                                      <p:cBhvr>
                                        <p:cTn id="611" dur="20"/>
                                        <p:tgtEl>
                                          <p:spTgt spid="172"/>
                                        </p:tgtEl>
                                      </p:cBhvr>
                                    </p:animEffect>
                                  </p:childTnLst>
                                </p:cTn>
                              </p:par>
                            </p:childTnLst>
                          </p:cTn>
                        </p:par>
                        <p:par>
                          <p:cTn id="612" fill="hold">
                            <p:stCondLst>
                              <p:cond delay="3060"/>
                            </p:stCondLst>
                            <p:childTnLst>
                              <p:par>
                                <p:cTn id="613" presetID="10" presetClass="entr" presetSubtype="0" fill="hold" nodeType="afterEffect">
                                  <p:stCondLst>
                                    <p:cond delay="0"/>
                                  </p:stCondLst>
                                  <p:childTnLst>
                                    <p:set>
                                      <p:cBhvr>
                                        <p:cTn id="614" dur="1" fill="hold">
                                          <p:stCondLst>
                                            <p:cond delay="0"/>
                                          </p:stCondLst>
                                        </p:cTn>
                                        <p:tgtEl>
                                          <p:spTgt spid="173"/>
                                        </p:tgtEl>
                                        <p:attrNameLst>
                                          <p:attrName>style.visibility</p:attrName>
                                        </p:attrNameLst>
                                      </p:cBhvr>
                                      <p:to>
                                        <p:strVal val="visible"/>
                                      </p:to>
                                    </p:set>
                                    <p:animEffect transition="in" filter="fade">
                                      <p:cBhvr>
                                        <p:cTn id="615" dur="20"/>
                                        <p:tgtEl>
                                          <p:spTgt spid="173"/>
                                        </p:tgtEl>
                                      </p:cBhvr>
                                    </p:animEffect>
                                  </p:childTnLst>
                                </p:cTn>
                              </p:par>
                            </p:childTnLst>
                          </p:cTn>
                        </p:par>
                        <p:par>
                          <p:cTn id="616" fill="hold">
                            <p:stCondLst>
                              <p:cond delay="3080"/>
                            </p:stCondLst>
                            <p:childTnLst>
                              <p:par>
                                <p:cTn id="617" presetID="10" presetClass="entr" presetSubtype="0" fill="hold" nodeType="afterEffect">
                                  <p:stCondLst>
                                    <p:cond delay="0"/>
                                  </p:stCondLst>
                                  <p:childTnLst>
                                    <p:set>
                                      <p:cBhvr>
                                        <p:cTn id="618" dur="1" fill="hold">
                                          <p:stCondLst>
                                            <p:cond delay="0"/>
                                          </p:stCondLst>
                                        </p:cTn>
                                        <p:tgtEl>
                                          <p:spTgt spid="174"/>
                                        </p:tgtEl>
                                        <p:attrNameLst>
                                          <p:attrName>style.visibility</p:attrName>
                                        </p:attrNameLst>
                                      </p:cBhvr>
                                      <p:to>
                                        <p:strVal val="visible"/>
                                      </p:to>
                                    </p:set>
                                    <p:animEffect transition="in" filter="fade">
                                      <p:cBhvr>
                                        <p:cTn id="619" dur="20"/>
                                        <p:tgtEl>
                                          <p:spTgt spid="174"/>
                                        </p:tgtEl>
                                      </p:cBhvr>
                                    </p:animEffect>
                                  </p:childTnLst>
                                </p:cTn>
                              </p:par>
                            </p:childTnLst>
                          </p:cTn>
                        </p:par>
                        <p:par>
                          <p:cTn id="620" fill="hold">
                            <p:stCondLst>
                              <p:cond delay="3100"/>
                            </p:stCondLst>
                            <p:childTnLst>
                              <p:par>
                                <p:cTn id="621" presetID="10" presetClass="entr" presetSubtype="0" fill="hold" nodeType="afterEffect">
                                  <p:stCondLst>
                                    <p:cond delay="0"/>
                                  </p:stCondLst>
                                  <p:childTnLst>
                                    <p:set>
                                      <p:cBhvr>
                                        <p:cTn id="622" dur="1" fill="hold">
                                          <p:stCondLst>
                                            <p:cond delay="0"/>
                                          </p:stCondLst>
                                        </p:cTn>
                                        <p:tgtEl>
                                          <p:spTgt spid="175"/>
                                        </p:tgtEl>
                                        <p:attrNameLst>
                                          <p:attrName>style.visibility</p:attrName>
                                        </p:attrNameLst>
                                      </p:cBhvr>
                                      <p:to>
                                        <p:strVal val="visible"/>
                                      </p:to>
                                    </p:set>
                                    <p:animEffect transition="in" filter="fade">
                                      <p:cBhvr>
                                        <p:cTn id="623" dur="20"/>
                                        <p:tgtEl>
                                          <p:spTgt spid="175"/>
                                        </p:tgtEl>
                                      </p:cBhvr>
                                    </p:animEffect>
                                  </p:childTnLst>
                                </p:cTn>
                              </p:par>
                            </p:childTnLst>
                          </p:cTn>
                        </p:par>
                        <p:par>
                          <p:cTn id="624" fill="hold">
                            <p:stCondLst>
                              <p:cond delay="3120"/>
                            </p:stCondLst>
                            <p:childTnLst>
                              <p:par>
                                <p:cTn id="625" presetID="10" presetClass="entr" presetSubtype="0" fill="hold" nodeType="afterEffect">
                                  <p:stCondLst>
                                    <p:cond delay="0"/>
                                  </p:stCondLst>
                                  <p:childTnLst>
                                    <p:set>
                                      <p:cBhvr>
                                        <p:cTn id="626" dur="1" fill="hold">
                                          <p:stCondLst>
                                            <p:cond delay="0"/>
                                          </p:stCondLst>
                                        </p:cTn>
                                        <p:tgtEl>
                                          <p:spTgt spid="176"/>
                                        </p:tgtEl>
                                        <p:attrNameLst>
                                          <p:attrName>style.visibility</p:attrName>
                                        </p:attrNameLst>
                                      </p:cBhvr>
                                      <p:to>
                                        <p:strVal val="visible"/>
                                      </p:to>
                                    </p:set>
                                    <p:animEffect transition="in" filter="fade">
                                      <p:cBhvr>
                                        <p:cTn id="627" dur="20"/>
                                        <p:tgtEl>
                                          <p:spTgt spid="176"/>
                                        </p:tgtEl>
                                      </p:cBhvr>
                                    </p:animEffect>
                                  </p:childTnLst>
                                </p:cTn>
                              </p:par>
                            </p:childTnLst>
                          </p:cTn>
                        </p:par>
                        <p:par>
                          <p:cTn id="628" fill="hold">
                            <p:stCondLst>
                              <p:cond delay="3140"/>
                            </p:stCondLst>
                            <p:childTnLst>
                              <p:par>
                                <p:cTn id="629" presetID="10" presetClass="entr" presetSubtype="0" fill="hold" nodeType="afterEffect">
                                  <p:stCondLst>
                                    <p:cond delay="0"/>
                                  </p:stCondLst>
                                  <p:childTnLst>
                                    <p:set>
                                      <p:cBhvr>
                                        <p:cTn id="630" dur="1" fill="hold">
                                          <p:stCondLst>
                                            <p:cond delay="0"/>
                                          </p:stCondLst>
                                        </p:cTn>
                                        <p:tgtEl>
                                          <p:spTgt spid="177"/>
                                        </p:tgtEl>
                                        <p:attrNameLst>
                                          <p:attrName>style.visibility</p:attrName>
                                        </p:attrNameLst>
                                      </p:cBhvr>
                                      <p:to>
                                        <p:strVal val="visible"/>
                                      </p:to>
                                    </p:set>
                                    <p:animEffect transition="in" filter="fade">
                                      <p:cBhvr>
                                        <p:cTn id="631" dur="20"/>
                                        <p:tgtEl>
                                          <p:spTgt spid="177"/>
                                        </p:tgtEl>
                                      </p:cBhvr>
                                    </p:animEffect>
                                  </p:childTnLst>
                                </p:cTn>
                              </p:par>
                            </p:childTnLst>
                          </p:cTn>
                        </p:par>
                        <p:par>
                          <p:cTn id="632" fill="hold">
                            <p:stCondLst>
                              <p:cond delay="3160"/>
                            </p:stCondLst>
                            <p:childTnLst>
                              <p:par>
                                <p:cTn id="633" presetID="10" presetClass="entr" presetSubtype="0" fill="hold" nodeType="afterEffect">
                                  <p:stCondLst>
                                    <p:cond delay="0"/>
                                  </p:stCondLst>
                                  <p:childTnLst>
                                    <p:set>
                                      <p:cBhvr>
                                        <p:cTn id="634" dur="1" fill="hold">
                                          <p:stCondLst>
                                            <p:cond delay="0"/>
                                          </p:stCondLst>
                                        </p:cTn>
                                        <p:tgtEl>
                                          <p:spTgt spid="178"/>
                                        </p:tgtEl>
                                        <p:attrNameLst>
                                          <p:attrName>style.visibility</p:attrName>
                                        </p:attrNameLst>
                                      </p:cBhvr>
                                      <p:to>
                                        <p:strVal val="visible"/>
                                      </p:to>
                                    </p:set>
                                    <p:animEffect transition="in" filter="fade">
                                      <p:cBhvr>
                                        <p:cTn id="635" dur="20"/>
                                        <p:tgtEl>
                                          <p:spTgt spid="178"/>
                                        </p:tgtEl>
                                      </p:cBhvr>
                                    </p:animEffect>
                                  </p:childTnLst>
                                </p:cTn>
                              </p:par>
                            </p:childTnLst>
                          </p:cTn>
                        </p:par>
                        <p:par>
                          <p:cTn id="636" fill="hold">
                            <p:stCondLst>
                              <p:cond delay="3180"/>
                            </p:stCondLst>
                            <p:childTnLst>
                              <p:par>
                                <p:cTn id="637" presetID="10" presetClass="entr" presetSubtype="0" fill="hold" nodeType="afterEffect">
                                  <p:stCondLst>
                                    <p:cond delay="0"/>
                                  </p:stCondLst>
                                  <p:childTnLst>
                                    <p:set>
                                      <p:cBhvr>
                                        <p:cTn id="638" dur="1" fill="hold">
                                          <p:stCondLst>
                                            <p:cond delay="0"/>
                                          </p:stCondLst>
                                        </p:cTn>
                                        <p:tgtEl>
                                          <p:spTgt spid="179"/>
                                        </p:tgtEl>
                                        <p:attrNameLst>
                                          <p:attrName>style.visibility</p:attrName>
                                        </p:attrNameLst>
                                      </p:cBhvr>
                                      <p:to>
                                        <p:strVal val="visible"/>
                                      </p:to>
                                    </p:set>
                                    <p:animEffect transition="in" filter="fade">
                                      <p:cBhvr>
                                        <p:cTn id="639" dur="20"/>
                                        <p:tgtEl>
                                          <p:spTgt spid="179"/>
                                        </p:tgtEl>
                                      </p:cBhvr>
                                    </p:animEffect>
                                  </p:childTnLst>
                                </p:cTn>
                              </p:par>
                            </p:childTnLst>
                          </p:cTn>
                        </p:par>
                        <p:par>
                          <p:cTn id="640" fill="hold">
                            <p:stCondLst>
                              <p:cond delay="3200"/>
                            </p:stCondLst>
                            <p:childTnLst>
                              <p:par>
                                <p:cTn id="641" presetID="10" presetClass="entr" presetSubtype="0" fill="hold" nodeType="afterEffect">
                                  <p:stCondLst>
                                    <p:cond delay="0"/>
                                  </p:stCondLst>
                                  <p:childTnLst>
                                    <p:set>
                                      <p:cBhvr>
                                        <p:cTn id="642" dur="1" fill="hold">
                                          <p:stCondLst>
                                            <p:cond delay="0"/>
                                          </p:stCondLst>
                                        </p:cTn>
                                        <p:tgtEl>
                                          <p:spTgt spid="180"/>
                                        </p:tgtEl>
                                        <p:attrNameLst>
                                          <p:attrName>style.visibility</p:attrName>
                                        </p:attrNameLst>
                                      </p:cBhvr>
                                      <p:to>
                                        <p:strVal val="visible"/>
                                      </p:to>
                                    </p:set>
                                    <p:animEffect transition="in" filter="fade">
                                      <p:cBhvr>
                                        <p:cTn id="643" dur="20"/>
                                        <p:tgtEl>
                                          <p:spTgt spid="180"/>
                                        </p:tgtEl>
                                      </p:cBhvr>
                                    </p:animEffect>
                                  </p:childTnLst>
                                </p:cTn>
                              </p:par>
                            </p:childTnLst>
                          </p:cTn>
                        </p:par>
                        <p:par>
                          <p:cTn id="644" fill="hold">
                            <p:stCondLst>
                              <p:cond delay="3220"/>
                            </p:stCondLst>
                            <p:childTnLst>
                              <p:par>
                                <p:cTn id="645" presetID="10" presetClass="entr" presetSubtype="0" fill="hold" nodeType="afterEffect">
                                  <p:stCondLst>
                                    <p:cond delay="0"/>
                                  </p:stCondLst>
                                  <p:childTnLst>
                                    <p:set>
                                      <p:cBhvr>
                                        <p:cTn id="646" dur="1" fill="hold">
                                          <p:stCondLst>
                                            <p:cond delay="0"/>
                                          </p:stCondLst>
                                        </p:cTn>
                                        <p:tgtEl>
                                          <p:spTgt spid="181"/>
                                        </p:tgtEl>
                                        <p:attrNameLst>
                                          <p:attrName>style.visibility</p:attrName>
                                        </p:attrNameLst>
                                      </p:cBhvr>
                                      <p:to>
                                        <p:strVal val="visible"/>
                                      </p:to>
                                    </p:set>
                                    <p:animEffect transition="in" filter="fade">
                                      <p:cBhvr>
                                        <p:cTn id="647" dur="20"/>
                                        <p:tgtEl>
                                          <p:spTgt spid="181"/>
                                        </p:tgtEl>
                                      </p:cBhvr>
                                    </p:animEffect>
                                  </p:childTnLst>
                                </p:cTn>
                              </p:par>
                            </p:childTnLst>
                          </p:cTn>
                        </p:par>
                        <p:par>
                          <p:cTn id="648" fill="hold">
                            <p:stCondLst>
                              <p:cond delay="3240"/>
                            </p:stCondLst>
                            <p:childTnLst>
                              <p:par>
                                <p:cTn id="649" presetID="10" presetClass="entr" presetSubtype="0" fill="hold" nodeType="afterEffect">
                                  <p:stCondLst>
                                    <p:cond delay="0"/>
                                  </p:stCondLst>
                                  <p:childTnLst>
                                    <p:set>
                                      <p:cBhvr>
                                        <p:cTn id="650" dur="1" fill="hold">
                                          <p:stCondLst>
                                            <p:cond delay="0"/>
                                          </p:stCondLst>
                                        </p:cTn>
                                        <p:tgtEl>
                                          <p:spTgt spid="182"/>
                                        </p:tgtEl>
                                        <p:attrNameLst>
                                          <p:attrName>style.visibility</p:attrName>
                                        </p:attrNameLst>
                                      </p:cBhvr>
                                      <p:to>
                                        <p:strVal val="visible"/>
                                      </p:to>
                                    </p:set>
                                    <p:animEffect transition="in" filter="fade">
                                      <p:cBhvr>
                                        <p:cTn id="651" dur="20"/>
                                        <p:tgtEl>
                                          <p:spTgt spid="182"/>
                                        </p:tgtEl>
                                      </p:cBhvr>
                                    </p:animEffect>
                                  </p:childTnLst>
                                </p:cTn>
                              </p:par>
                            </p:childTnLst>
                          </p:cTn>
                        </p:par>
                        <p:par>
                          <p:cTn id="652" fill="hold">
                            <p:stCondLst>
                              <p:cond delay="3260"/>
                            </p:stCondLst>
                            <p:childTnLst>
                              <p:par>
                                <p:cTn id="653" presetID="10" presetClass="entr" presetSubtype="0" fill="hold" nodeType="afterEffect">
                                  <p:stCondLst>
                                    <p:cond delay="0"/>
                                  </p:stCondLst>
                                  <p:childTnLst>
                                    <p:set>
                                      <p:cBhvr>
                                        <p:cTn id="654" dur="1" fill="hold">
                                          <p:stCondLst>
                                            <p:cond delay="0"/>
                                          </p:stCondLst>
                                        </p:cTn>
                                        <p:tgtEl>
                                          <p:spTgt spid="207"/>
                                        </p:tgtEl>
                                        <p:attrNameLst>
                                          <p:attrName>style.visibility</p:attrName>
                                        </p:attrNameLst>
                                      </p:cBhvr>
                                      <p:to>
                                        <p:strVal val="visible"/>
                                      </p:to>
                                    </p:set>
                                    <p:animEffect transition="in" filter="fade">
                                      <p:cBhvr>
                                        <p:cTn id="655" dur="20"/>
                                        <p:tgtEl>
                                          <p:spTgt spid="207"/>
                                        </p:tgtEl>
                                      </p:cBhvr>
                                    </p:animEffect>
                                  </p:childTnLst>
                                </p:cTn>
                              </p:par>
                            </p:childTnLst>
                          </p:cTn>
                        </p:par>
                        <p:par>
                          <p:cTn id="656" fill="hold">
                            <p:stCondLst>
                              <p:cond delay="3280"/>
                            </p:stCondLst>
                            <p:childTnLst>
                              <p:par>
                                <p:cTn id="657" presetID="10" presetClass="entr" presetSubtype="0" fill="hold" nodeType="afterEffect">
                                  <p:stCondLst>
                                    <p:cond delay="0"/>
                                  </p:stCondLst>
                                  <p:childTnLst>
                                    <p:set>
                                      <p:cBhvr>
                                        <p:cTn id="658" dur="1" fill="hold">
                                          <p:stCondLst>
                                            <p:cond delay="0"/>
                                          </p:stCondLst>
                                        </p:cTn>
                                        <p:tgtEl>
                                          <p:spTgt spid="209"/>
                                        </p:tgtEl>
                                        <p:attrNameLst>
                                          <p:attrName>style.visibility</p:attrName>
                                        </p:attrNameLst>
                                      </p:cBhvr>
                                      <p:to>
                                        <p:strVal val="visible"/>
                                      </p:to>
                                    </p:set>
                                    <p:animEffect transition="in" filter="fade">
                                      <p:cBhvr>
                                        <p:cTn id="659" dur="20"/>
                                        <p:tgtEl>
                                          <p:spTgt spid="209"/>
                                        </p:tgtEl>
                                      </p:cBhvr>
                                    </p:animEffect>
                                  </p:childTnLst>
                                </p:cTn>
                              </p:par>
                            </p:childTnLst>
                          </p:cTn>
                        </p:par>
                        <p:par>
                          <p:cTn id="660" fill="hold">
                            <p:stCondLst>
                              <p:cond delay="3300"/>
                            </p:stCondLst>
                            <p:childTnLst>
                              <p:par>
                                <p:cTn id="661" presetID="10" presetClass="entr" presetSubtype="0" fill="hold" nodeType="afterEffect">
                                  <p:stCondLst>
                                    <p:cond delay="0"/>
                                  </p:stCondLst>
                                  <p:childTnLst>
                                    <p:set>
                                      <p:cBhvr>
                                        <p:cTn id="662" dur="1" fill="hold">
                                          <p:stCondLst>
                                            <p:cond delay="0"/>
                                          </p:stCondLst>
                                        </p:cTn>
                                        <p:tgtEl>
                                          <p:spTgt spid="183"/>
                                        </p:tgtEl>
                                        <p:attrNameLst>
                                          <p:attrName>style.visibility</p:attrName>
                                        </p:attrNameLst>
                                      </p:cBhvr>
                                      <p:to>
                                        <p:strVal val="visible"/>
                                      </p:to>
                                    </p:set>
                                    <p:animEffect transition="in" filter="fade">
                                      <p:cBhvr>
                                        <p:cTn id="663" dur="20"/>
                                        <p:tgtEl>
                                          <p:spTgt spid="183"/>
                                        </p:tgtEl>
                                      </p:cBhvr>
                                    </p:animEffect>
                                  </p:childTnLst>
                                </p:cTn>
                              </p:par>
                            </p:childTnLst>
                          </p:cTn>
                        </p:par>
                        <p:par>
                          <p:cTn id="664" fill="hold">
                            <p:stCondLst>
                              <p:cond delay="3320"/>
                            </p:stCondLst>
                            <p:childTnLst>
                              <p:par>
                                <p:cTn id="665" presetID="10" presetClass="entr" presetSubtype="0" fill="hold" nodeType="afterEffect">
                                  <p:stCondLst>
                                    <p:cond delay="0"/>
                                  </p:stCondLst>
                                  <p:childTnLst>
                                    <p:set>
                                      <p:cBhvr>
                                        <p:cTn id="666" dur="1" fill="hold">
                                          <p:stCondLst>
                                            <p:cond delay="0"/>
                                          </p:stCondLst>
                                        </p:cTn>
                                        <p:tgtEl>
                                          <p:spTgt spid="184"/>
                                        </p:tgtEl>
                                        <p:attrNameLst>
                                          <p:attrName>style.visibility</p:attrName>
                                        </p:attrNameLst>
                                      </p:cBhvr>
                                      <p:to>
                                        <p:strVal val="visible"/>
                                      </p:to>
                                    </p:set>
                                    <p:animEffect transition="in" filter="fade">
                                      <p:cBhvr>
                                        <p:cTn id="667" dur="20"/>
                                        <p:tgtEl>
                                          <p:spTgt spid="184"/>
                                        </p:tgtEl>
                                      </p:cBhvr>
                                    </p:animEffect>
                                  </p:childTnLst>
                                </p:cTn>
                              </p:par>
                            </p:childTnLst>
                          </p:cTn>
                        </p:par>
                        <p:par>
                          <p:cTn id="668" fill="hold">
                            <p:stCondLst>
                              <p:cond delay="3340"/>
                            </p:stCondLst>
                            <p:childTnLst>
                              <p:par>
                                <p:cTn id="669" presetID="10" presetClass="entr" presetSubtype="0" fill="hold" nodeType="afterEffect">
                                  <p:stCondLst>
                                    <p:cond delay="0"/>
                                  </p:stCondLst>
                                  <p:childTnLst>
                                    <p:set>
                                      <p:cBhvr>
                                        <p:cTn id="670" dur="1" fill="hold">
                                          <p:stCondLst>
                                            <p:cond delay="0"/>
                                          </p:stCondLst>
                                        </p:cTn>
                                        <p:tgtEl>
                                          <p:spTgt spid="185"/>
                                        </p:tgtEl>
                                        <p:attrNameLst>
                                          <p:attrName>style.visibility</p:attrName>
                                        </p:attrNameLst>
                                      </p:cBhvr>
                                      <p:to>
                                        <p:strVal val="visible"/>
                                      </p:to>
                                    </p:set>
                                    <p:animEffect transition="in" filter="fade">
                                      <p:cBhvr>
                                        <p:cTn id="671" dur="20"/>
                                        <p:tgtEl>
                                          <p:spTgt spid="185"/>
                                        </p:tgtEl>
                                      </p:cBhvr>
                                    </p:animEffect>
                                  </p:childTnLst>
                                </p:cTn>
                              </p:par>
                            </p:childTnLst>
                          </p:cTn>
                        </p:par>
                        <p:par>
                          <p:cTn id="672" fill="hold">
                            <p:stCondLst>
                              <p:cond delay="3360"/>
                            </p:stCondLst>
                            <p:childTnLst>
                              <p:par>
                                <p:cTn id="673" presetID="10" presetClass="entr" presetSubtype="0" fill="hold" nodeType="afterEffect">
                                  <p:stCondLst>
                                    <p:cond delay="0"/>
                                  </p:stCondLst>
                                  <p:childTnLst>
                                    <p:set>
                                      <p:cBhvr>
                                        <p:cTn id="674" dur="1" fill="hold">
                                          <p:stCondLst>
                                            <p:cond delay="0"/>
                                          </p:stCondLst>
                                        </p:cTn>
                                        <p:tgtEl>
                                          <p:spTgt spid="215"/>
                                        </p:tgtEl>
                                        <p:attrNameLst>
                                          <p:attrName>style.visibility</p:attrName>
                                        </p:attrNameLst>
                                      </p:cBhvr>
                                      <p:to>
                                        <p:strVal val="visible"/>
                                      </p:to>
                                    </p:set>
                                    <p:animEffect transition="in" filter="fade">
                                      <p:cBhvr>
                                        <p:cTn id="675" dur="20"/>
                                        <p:tgtEl>
                                          <p:spTgt spid="215"/>
                                        </p:tgtEl>
                                      </p:cBhvr>
                                    </p:animEffect>
                                  </p:childTnLst>
                                </p:cTn>
                              </p:par>
                            </p:childTnLst>
                          </p:cTn>
                        </p:par>
                        <p:par>
                          <p:cTn id="676" fill="hold">
                            <p:stCondLst>
                              <p:cond delay="3380"/>
                            </p:stCondLst>
                            <p:childTnLst>
                              <p:par>
                                <p:cTn id="677" presetID="10" presetClass="entr" presetSubtype="0" fill="hold" nodeType="afterEffect">
                                  <p:stCondLst>
                                    <p:cond delay="0"/>
                                  </p:stCondLst>
                                  <p:childTnLst>
                                    <p:set>
                                      <p:cBhvr>
                                        <p:cTn id="678" dur="1" fill="hold">
                                          <p:stCondLst>
                                            <p:cond delay="0"/>
                                          </p:stCondLst>
                                        </p:cTn>
                                        <p:tgtEl>
                                          <p:spTgt spid="187"/>
                                        </p:tgtEl>
                                        <p:attrNameLst>
                                          <p:attrName>style.visibility</p:attrName>
                                        </p:attrNameLst>
                                      </p:cBhvr>
                                      <p:to>
                                        <p:strVal val="visible"/>
                                      </p:to>
                                    </p:set>
                                    <p:animEffect transition="in" filter="fade">
                                      <p:cBhvr>
                                        <p:cTn id="679" dur="20"/>
                                        <p:tgtEl>
                                          <p:spTgt spid="187"/>
                                        </p:tgtEl>
                                      </p:cBhvr>
                                    </p:animEffect>
                                  </p:childTnLst>
                                </p:cTn>
                              </p:par>
                            </p:childTnLst>
                          </p:cTn>
                        </p:par>
                        <p:par>
                          <p:cTn id="680" fill="hold">
                            <p:stCondLst>
                              <p:cond delay="3400"/>
                            </p:stCondLst>
                            <p:childTnLst>
                              <p:par>
                                <p:cTn id="681" presetID="10" presetClass="entr" presetSubtype="0" fill="hold" nodeType="afterEffect">
                                  <p:stCondLst>
                                    <p:cond delay="0"/>
                                  </p:stCondLst>
                                  <p:childTnLst>
                                    <p:set>
                                      <p:cBhvr>
                                        <p:cTn id="682" dur="1" fill="hold">
                                          <p:stCondLst>
                                            <p:cond delay="0"/>
                                          </p:stCondLst>
                                        </p:cTn>
                                        <p:tgtEl>
                                          <p:spTgt spid="188"/>
                                        </p:tgtEl>
                                        <p:attrNameLst>
                                          <p:attrName>style.visibility</p:attrName>
                                        </p:attrNameLst>
                                      </p:cBhvr>
                                      <p:to>
                                        <p:strVal val="visible"/>
                                      </p:to>
                                    </p:set>
                                    <p:animEffect transition="in" filter="fade">
                                      <p:cBhvr>
                                        <p:cTn id="683" dur="20"/>
                                        <p:tgtEl>
                                          <p:spTgt spid="188"/>
                                        </p:tgtEl>
                                      </p:cBhvr>
                                    </p:animEffect>
                                  </p:childTnLst>
                                </p:cTn>
                              </p:par>
                            </p:childTnLst>
                          </p:cTn>
                        </p:par>
                        <p:par>
                          <p:cTn id="684" fill="hold">
                            <p:stCondLst>
                              <p:cond delay="3420"/>
                            </p:stCondLst>
                            <p:childTnLst>
                              <p:par>
                                <p:cTn id="685" presetID="10" presetClass="entr" presetSubtype="0" fill="hold" nodeType="afterEffect">
                                  <p:stCondLst>
                                    <p:cond delay="0"/>
                                  </p:stCondLst>
                                  <p:childTnLst>
                                    <p:set>
                                      <p:cBhvr>
                                        <p:cTn id="686" dur="1" fill="hold">
                                          <p:stCondLst>
                                            <p:cond delay="0"/>
                                          </p:stCondLst>
                                        </p:cTn>
                                        <p:tgtEl>
                                          <p:spTgt spid="189"/>
                                        </p:tgtEl>
                                        <p:attrNameLst>
                                          <p:attrName>style.visibility</p:attrName>
                                        </p:attrNameLst>
                                      </p:cBhvr>
                                      <p:to>
                                        <p:strVal val="visible"/>
                                      </p:to>
                                    </p:set>
                                    <p:animEffect transition="in" filter="fade">
                                      <p:cBhvr>
                                        <p:cTn id="687" dur="20"/>
                                        <p:tgtEl>
                                          <p:spTgt spid="189"/>
                                        </p:tgtEl>
                                      </p:cBhvr>
                                    </p:animEffect>
                                  </p:childTnLst>
                                </p:cTn>
                              </p:par>
                            </p:childTnLst>
                          </p:cTn>
                        </p:par>
                        <p:par>
                          <p:cTn id="688" fill="hold">
                            <p:stCondLst>
                              <p:cond delay="3440"/>
                            </p:stCondLst>
                            <p:childTnLst>
                              <p:par>
                                <p:cTn id="689" presetID="10" presetClass="entr" presetSubtype="0" fill="hold" nodeType="afterEffect">
                                  <p:stCondLst>
                                    <p:cond delay="0"/>
                                  </p:stCondLst>
                                  <p:childTnLst>
                                    <p:set>
                                      <p:cBhvr>
                                        <p:cTn id="690" dur="1" fill="hold">
                                          <p:stCondLst>
                                            <p:cond delay="0"/>
                                          </p:stCondLst>
                                        </p:cTn>
                                        <p:tgtEl>
                                          <p:spTgt spid="191"/>
                                        </p:tgtEl>
                                        <p:attrNameLst>
                                          <p:attrName>style.visibility</p:attrName>
                                        </p:attrNameLst>
                                      </p:cBhvr>
                                      <p:to>
                                        <p:strVal val="visible"/>
                                      </p:to>
                                    </p:set>
                                    <p:animEffect transition="in" filter="fade">
                                      <p:cBhvr>
                                        <p:cTn id="691" dur="20"/>
                                        <p:tgtEl>
                                          <p:spTgt spid="191"/>
                                        </p:tgtEl>
                                      </p:cBhvr>
                                    </p:animEffect>
                                  </p:childTnLst>
                                </p:cTn>
                              </p:par>
                            </p:childTnLst>
                          </p:cTn>
                        </p:par>
                        <p:par>
                          <p:cTn id="692" fill="hold">
                            <p:stCondLst>
                              <p:cond delay="3460"/>
                            </p:stCondLst>
                            <p:childTnLst>
                              <p:par>
                                <p:cTn id="693" presetID="10" presetClass="entr" presetSubtype="0" fill="hold" nodeType="afterEffect">
                                  <p:stCondLst>
                                    <p:cond delay="0"/>
                                  </p:stCondLst>
                                  <p:childTnLst>
                                    <p:set>
                                      <p:cBhvr>
                                        <p:cTn id="694" dur="1" fill="hold">
                                          <p:stCondLst>
                                            <p:cond delay="0"/>
                                          </p:stCondLst>
                                        </p:cTn>
                                        <p:tgtEl>
                                          <p:spTgt spid="211"/>
                                        </p:tgtEl>
                                        <p:attrNameLst>
                                          <p:attrName>style.visibility</p:attrName>
                                        </p:attrNameLst>
                                      </p:cBhvr>
                                      <p:to>
                                        <p:strVal val="visible"/>
                                      </p:to>
                                    </p:set>
                                    <p:animEffect transition="in" filter="fade">
                                      <p:cBhvr>
                                        <p:cTn id="695" dur="20"/>
                                        <p:tgtEl>
                                          <p:spTgt spid="211"/>
                                        </p:tgtEl>
                                      </p:cBhvr>
                                    </p:animEffect>
                                  </p:childTnLst>
                                </p:cTn>
                              </p:par>
                            </p:childTnLst>
                          </p:cTn>
                        </p:par>
                        <p:par>
                          <p:cTn id="696" fill="hold">
                            <p:stCondLst>
                              <p:cond delay="3480"/>
                            </p:stCondLst>
                            <p:childTnLst>
                              <p:par>
                                <p:cTn id="697" presetID="10" presetClass="entr" presetSubtype="0" fill="hold" nodeType="afterEffect">
                                  <p:stCondLst>
                                    <p:cond delay="0"/>
                                  </p:stCondLst>
                                  <p:childTnLst>
                                    <p:set>
                                      <p:cBhvr>
                                        <p:cTn id="698" dur="1" fill="hold">
                                          <p:stCondLst>
                                            <p:cond delay="0"/>
                                          </p:stCondLst>
                                        </p:cTn>
                                        <p:tgtEl>
                                          <p:spTgt spid="212"/>
                                        </p:tgtEl>
                                        <p:attrNameLst>
                                          <p:attrName>style.visibility</p:attrName>
                                        </p:attrNameLst>
                                      </p:cBhvr>
                                      <p:to>
                                        <p:strVal val="visible"/>
                                      </p:to>
                                    </p:set>
                                    <p:animEffect transition="in" filter="fade">
                                      <p:cBhvr>
                                        <p:cTn id="699" dur="20"/>
                                        <p:tgtEl>
                                          <p:spTgt spid="212"/>
                                        </p:tgtEl>
                                      </p:cBhvr>
                                    </p:animEffect>
                                  </p:childTnLst>
                                </p:cTn>
                              </p:par>
                            </p:childTnLst>
                          </p:cTn>
                        </p:par>
                        <p:par>
                          <p:cTn id="700" fill="hold">
                            <p:stCondLst>
                              <p:cond delay="3500"/>
                            </p:stCondLst>
                            <p:childTnLst>
                              <p:par>
                                <p:cTn id="701" presetID="10" presetClass="entr" presetSubtype="0" fill="hold" nodeType="afterEffect">
                                  <p:stCondLst>
                                    <p:cond delay="0"/>
                                  </p:stCondLst>
                                  <p:childTnLst>
                                    <p:set>
                                      <p:cBhvr>
                                        <p:cTn id="702" dur="1" fill="hold">
                                          <p:stCondLst>
                                            <p:cond delay="0"/>
                                          </p:stCondLst>
                                        </p:cTn>
                                        <p:tgtEl>
                                          <p:spTgt spid="213"/>
                                        </p:tgtEl>
                                        <p:attrNameLst>
                                          <p:attrName>style.visibility</p:attrName>
                                        </p:attrNameLst>
                                      </p:cBhvr>
                                      <p:to>
                                        <p:strVal val="visible"/>
                                      </p:to>
                                    </p:set>
                                    <p:animEffect transition="in" filter="fade">
                                      <p:cBhvr>
                                        <p:cTn id="703" dur="20"/>
                                        <p:tgtEl>
                                          <p:spTgt spid="213"/>
                                        </p:tgtEl>
                                      </p:cBhvr>
                                    </p:animEffect>
                                  </p:childTnLst>
                                </p:cTn>
                              </p:par>
                            </p:childTnLst>
                          </p:cTn>
                        </p:par>
                        <p:par>
                          <p:cTn id="704" fill="hold">
                            <p:stCondLst>
                              <p:cond delay="3520"/>
                            </p:stCondLst>
                            <p:childTnLst>
                              <p:par>
                                <p:cTn id="705" presetID="10" presetClass="entr" presetSubtype="0" fill="hold" nodeType="afterEffect">
                                  <p:stCondLst>
                                    <p:cond delay="0"/>
                                  </p:stCondLst>
                                  <p:childTnLst>
                                    <p:set>
                                      <p:cBhvr>
                                        <p:cTn id="706" dur="1" fill="hold">
                                          <p:stCondLst>
                                            <p:cond delay="0"/>
                                          </p:stCondLst>
                                        </p:cTn>
                                        <p:tgtEl>
                                          <p:spTgt spid="214"/>
                                        </p:tgtEl>
                                        <p:attrNameLst>
                                          <p:attrName>style.visibility</p:attrName>
                                        </p:attrNameLst>
                                      </p:cBhvr>
                                      <p:to>
                                        <p:strVal val="visible"/>
                                      </p:to>
                                    </p:set>
                                    <p:animEffect transition="in" filter="fade">
                                      <p:cBhvr>
                                        <p:cTn id="707" dur="20"/>
                                        <p:tgtEl>
                                          <p:spTgt spid="214"/>
                                        </p:tgtEl>
                                      </p:cBhvr>
                                    </p:animEffect>
                                  </p:childTnLst>
                                </p:cTn>
                              </p:par>
                            </p:childTnLst>
                          </p:cTn>
                        </p:par>
                        <p:par>
                          <p:cTn id="708" fill="hold">
                            <p:stCondLst>
                              <p:cond delay="3540"/>
                            </p:stCondLst>
                            <p:childTnLst>
                              <p:par>
                                <p:cTn id="709" presetID="10" presetClass="entr" presetSubtype="0" fill="hold" nodeType="afterEffect">
                                  <p:stCondLst>
                                    <p:cond delay="0"/>
                                  </p:stCondLst>
                                  <p:childTnLst>
                                    <p:set>
                                      <p:cBhvr>
                                        <p:cTn id="710" dur="1" fill="hold">
                                          <p:stCondLst>
                                            <p:cond delay="0"/>
                                          </p:stCondLst>
                                        </p:cTn>
                                        <p:tgtEl>
                                          <p:spTgt spid="190"/>
                                        </p:tgtEl>
                                        <p:attrNameLst>
                                          <p:attrName>style.visibility</p:attrName>
                                        </p:attrNameLst>
                                      </p:cBhvr>
                                      <p:to>
                                        <p:strVal val="visible"/>
                                      </p:to>
                                    </p:set>
                                    <p:animEffect transition="in" filter="fade">
                                      <p:cBhvr>
                                        <p:cTn id="711" dur="20"/>
                                        <p:tgtEl>
                                          <p:spTgt spid="190"/>
                                        </p:tgtEl>
                                      </p:cBhvr>
                                    </p:animEffect>
                                  </p:childTnLst>
                                </p:cTn>
                              </p:par>
                            </p:childTnLst>
                          </p:cTn>
                        </p:par>
                        <p:par>
                          <p:cTn id="712" fill="hold">
                            <p:stCondLst>
                              <p:cond delay="3560"/>
                            </p:stCondLst>
                            <p:childTnLst>
                              <p:par>
                                <p:cTn id="713" presetID="10" presetClass="entr" presetSubtype="0" fill="hold" nodeType="afterEffect">
                                  <p:stCondLst>
                                    <p:cond delay="0"/>
                                  </p:stCondLst>
                                  <p:childTnLst>
                                    <p:set>
                                      <p:cBhvr>
                                        <p:cTn id="714" dur="1" fill="hold">
                                          <p:stCondLst>
                                            <p:cond delay="0"/>
                                          </p:stCondLst>
                                        </p:cTn>
                                        <p:tgtEl>
                                          <p:spTgt spid="208"/>
                                        </p:tgtEl>
                                        <p:attrNameLst>
                                          <p:attrName>style.visibility</p:attrName>
                                        </p:attrNameLst>
                                      </p:cBhvr>
                                      <p:to>
                                        <p:strVal val="visible"/>
                                      </p:to>
                                    </p:set>
                                    <p:animEffect transition="in" filter="fade">
                                      <p:cBhvr>
                                        <p:cTn id="715" dur="20"/>
                                        <p:tgtEl>
                                          <p:spTgt spid="208"/>
                                        </p:tgtEl>
                                      </p:cBhvr>
                                    </p:animEffect>
                                  </p:childTnLst>
                                </p:cTn>
                              </p:par>
                            </p:childTnLst>
                          </p:cTn>
                        </p:par>
                        <p:par>
                          <p:cTn id="716" fill="hold">
                            <p:stCondLst>
                              <p:cond delay="3580"/>
                            </p:stCondLst>
                            <p:childTnLst>
                              <p:par>
                                <p:cTn id="717" presetID="10" presetClass="entr" presetSubtype="0" fill="hold" nodeType="afterEffect">
                                  <p:stCondLst>
                                    <p:cond delay="0"/>
                                  </p:stCondLst>
                                  <p:childTnLst>
                                    <p:set>
                                      <p:cBhvr>
                                        <p:cTn id="718" dur="1" fill="hold">
                                          <p:stCondLst>
                                            <p:cond delay="0"/>
                                          </p:stCondLst>
                                        </p:cTn>
                                        <p:tgtEl>
                                          <p:spTgt spid="186"/>
                                        </p:tgtEl>
                                        <p:attrNameLst>
                                          <p:attrName>style.visibility</p:attrName>
                                        </p:attrNameLst>
                                      </p:cBhvr>
                                      <p:to>
                                        <p:strVal val="visible"/>
                                      </p:to>
                                    </p:set>
                                    <p:animEffect transition="in" filter="fade">
                                      <p:cBhvr>
                                        <p:cTn id="719" dur="20"/>
                                        <p:tgtEl>
                                          <p:spTgt spid="186"/>
                                        </p:tgtEl>
                                      </p:cBhvr>
                                    </p:animEffect>
                                  </p:childTnLst>
                                </p:cTn>
                              </p:par>
                            </p:childTnLst>
                          </p:cTn>
                        </p:par>
                        <p:par>
                          <p:cTn id="720" fill="hold">
                            <p:stCondLst>
                              <p:cond delay="3600"/>
                            </p:stCondLst>
                            <p:childTnLst>
                              <p:par>
                                <p:cTn id="721" presetID="10" presetClass="entr" presetSubtype="0" fill="hold" nodeType="afterEffect">
                                  <p:stCondLst>
                                    <p:cond delay="0"/>
                                  </p:stCondLst>
                                  <p:childTnLst>
                                    <p:set>
                                      <p:cBhvr>
                                        <p:cTn id="722" dur="1" fill="hold">
                                          <p:stCondLst>
                                            <p:cond delay="0"/>
                                          </p:stCondLst>
                                        </p:cTn>
                                        <p:tgtEl>
                                          <p:spTgt spid="210"/>
                                        </p:tgtEl>
                                        <p:attrNameLst>
                                          <p:attrName>style.visibility</p:attrName>
                                        </p:attrNameLst>
                                      </p:cBhvr>
                                      <p:to>
                                        <p:strVal val="visible"/>
                                      </p:to>
                                    </p:set>
                                    <p:animEffect transition="in" filter="fade">
                                      <p:cBhvr>
                                        <p:cTn id="723" dur="20"/>
                                        <p:tgtEl>
                                          <p:spTgt spid="210"/>
                                        </p:tgtEl>
                                      </p:cBhvr>
                                    </p:animEffect>
                                  </p:childTnLst>
                                </p:cTn>
                              </p:par>
                            </p:childTnLst>
                          </p:cTn>
                        </p:par>
                        <p:par>
                          <p:cTn id="724" fill="hold">
                            <p:stCondLst>
                              <p:cond delay="3620"/>
                            </p:stCondLst>
                            <p:childTnLst>
                              <p:par>
                                <p:cTn id="725" presetID="10" presetClass="entr" presetSubtype="0" fill="hold" nodeType="afterEffect">
                                  <p:stCondLst>
                                    <p:cond delay="0"/>
                                  </p:stCondLst>
                                  <p:childTnLst>
                                    <p:set>
                                      <p:cBhvr>
                                        <p:cTn id="726" dur="1" fill="hold">
                                          <p:stCondLst>
                                            <p:cond delay="0"/>
                                          </p:stCondLst>
                                        </p:cTn>
                                        <p:tgtEl>
                                          <p:spTgt spid="192"/>
                                        </p:tgtEl>
                                        <p:attrNameLst>
                                          <p:attrName>style.visibility</p:attrName>
                                        </p:attrNameLst>
                                      </p:cBhvr>
                                      <p:to>
                                        <p:strVal val="visible"/>
                                      </p:to>
                                    </p:set>
                                    <p:animEffect transition="in" filter="fade">
                                      <p:cBhvr>
                                        <p:cTn id="727" dur="20"/>
                                        <p:tgtEl>
                                          <p:spTgt spid="192"/>
                                        </p:tgtEl>
                                      </p:cBhvr>
                                    </p:animEffect>
                                  </p:childTnLst>
                                </p:cTn>
                              </p:par>
                            </p:childTnLst>
                          </p:cTn>
                        </p:par>
                        <p:par>
                          <p:cTn id="728" fill="hold">
                            <p:stCondLst>
                              <p:cond delay="3640"/>
                            </p:stCondLst>
                            <p:childTnLst>
                              <p:par>
                                <p:cTn id="729" presetID="10" presetClass="entr" presetSubtype="0" fill="hold" nodeType="afterEffect">
                                  <p:stCondLst>
                                    <p:cond delay="0"/>
                                  </p:stCondLst>
                                  <p:childTnLst>
                                    <p:set>
                                      <p:cBhvr>
                                        <p:cTn id="730" dur="1" fill="hold">
                                          <p:stCondLst>
                                            <p:cond delay="0"/>
                                          </p:stCondLst>
                                        </p:cTn>
                                        <p:tgtEl>
                                          <p:spTgt spid="193"/>
                                        </p:tgtEl>
                                        <p:attrNameLst>
                                          <p:attrName>style.visibility</p:attrName>
                                        </p:attrNameLst>
                                      </p:cBhvr>
                                      <p:to>
                                        <p:strVal val="visible"/>
                                      </p:to>
                                    </p:set>
                                    <p:animEffect transition="in" filter="fade">
                                      <p:cBhvr>
                                        <p:cTn id="731" dur="20"/>
                                        <p:tgtEl>
                                          <p:spTgt spid="193"/>
                                        </p:tgtEl>
                                      </p:cBhvr>
                                    </p:animEffect>
                                  </p:childTnLst>
                                </p:cTn>
                              </p:par>
                            </p:childTnLst>
                          </p:cTn>
                        </p:par>
                        <p:par>
                          <p:cTn id="732" fill="hold">
                            <p:stCondLst>
                              <p:cond delay="3660"/>
                            </p:stCondLst>
                            <p:childTnLst>
                              <p:par>
                                <p:cTn id="733" presetID="10" presetClass="entr" presetSubtype="0" fill="hold" nodeType="afterEffect">
                                  <p:stCondLst>
                                    <p:cond delay="0"/>
                                  </p:stCondLst>
                                  <p:childTnLst>
                                    <p:set>
                                      <p:cBhvr>
                                        <p:cTn id="734" dur="1" fill="hold">
                                          <p:stCondLst>
                                            <p:cond delay="0"/>
                                          </p:stCondLst>
                                        </p:cTn>
                                        <p:tgtEl>
                                          <p:spTgt spid="194"/>
                                        </p:tgtEl>
                                        <p:attrNameLst>
                                          <p:attrName>style.visibility</p:attrName>
                                        </p:attrNameLst>
                                      </p:cBhvr>
                                      <p:to>
                                        <p:strVal val="visible"/>
                                      </p:to>
                                    </p:set>
                                    <p:animEffect transition="in" filter="fade">
                                      <p:cBhvr>
                                        <p:cTn id="735" dur="20"/>
                                        <p:tgtEl>
                                          <p:spTgt spid="194"/>
                                        </p:tgtEl>
                                      </p:cBhvr>
                                    </p:animEffect>
                                  </p:childTnLst>
                                </p:cTn>
                              </p:par>
                            </p:childTnLst>
                          </p:cTn>
                        </p:par>
                        <p:par>
                          <p:cTn id="736" fill="hold">
                            <p:stCondLst>
                              <p:cond delay="3680"/>
                            </p:stCondLst>
                            <p:childTnLst>
                              <p:par>
                                <p:cTn id="737" presetID="10" presetClass="entr" presetSubtype="0" fill="hold" nodeType="afterEffect">
                                  <p:stCondLst>
                                    <p:cond delay="0"/>
                                  </p:stCondLst>
                                  <p:childTnLst>
                                    <p:set>
                                      <p:cBhvr>
                                        <p:cTn id="738" dur="1" fill="hold">
                                          <p:stCondLst>
                                            <p:cond delay="0"/>
                                          </p:stCondLst>
                                        </p:cTn>
                                        <p:tgtEl>
                                          <p:spTgt spid="195"/>
                                        </p:tgtEl>
                                        <p:attrNameLst>
                                          <p:attrName>style.visibility</p:attrName>
                                        </p:attrNameLst>
                                      </p:cBhvr>
                                      <p:to>
                                        <p:strVal val="visible"/>
                                      </p:to>
                                    </p:set>
                                    <p:animEffect transition="in" filter="fade">
                                      <p:cBhvr>
                                        <p:cTn id="739" dur="20"/>
                                        <p:tgtEl>
                                          <p:spTgt spid="195"/>
                                        </p:tgtEl>
                                      </p:cBhvr>
                                    </p:animEffect>
                                  </p:childTnLst>
                                </p:cTn>
                              </p:par>
                            </p:childTnLst>
                          </p:cTn>
                        </p:par>
                        <p:par>
                          <p:cTn id="740" fill="hold">
                            <p:stCondLst>
                              <p:cond delay="3700"/>
                            </p:stCondLst>
                            <p:childTnLst>
                              <p:par>
                                <p:cTn id="741" presetID="10" presetClass="entr" presetSubtype="0" fill="hold" nodeType="afterEffect">
                                  <p:stCondLst>
                                    <p:cond delay="0"/>
                                  </p:stCondLst>
                                  <p:childTnLst>
                                    <p:set>
                                      <p:cBhvr>
                                        <p:cTn id="742" dur="1" fill="hold">
                                          <p:stCondLst>
                                            <p:cond delay="0"/>
                                          </p:stCondLst>
                                        </p:cTn>
                                        <p:tgtEl>
                                          <p:spTgt spid="196"/>
                                        </p:tgtEl>
                                        <p:attrNameLst>
                                          <p:attrName>style.visibility</p:attrName>
                                        </p:attrNameLst>
                                      </p:cBhvr>
                                      <p:to>
                                        <p:strVal val="visible"/>
                                      </p:to>
                                    </p:set>
                                    <p:animEffect transition="in" filter="fade">
                                      <p:cBhvr>
                                        <p:cTn id="743" dur="20"/>
                                        <p:tgtEl>
                                          <p:spTgt spid="196"/>
                                        </p:tgtEl>
                                      </p:cBhvr>
                                    </p:animEffect>
                                  </p:childTnLst>
                                </p:cTn>
                              </p:par>
                            </p:childTnLst>
                          </p:cTn>
                        </p:par>
                        <p:par>
                          <p:cTn id="744" fill="hold">
                            <p:stCondLst>
                              <p:cond delay="3720"/>
                            </p:stCondLst>
                            <p:childTnLst>
                              <p:par>
                                <p:cTn id="745" presetID="10" presetClass="entr" presetSubtype="0" fill="hold" nodeType="afterEffect">
                                  <p:stCondLst>
                                    <p:cond delay="0"/>
                                  </p:stCondLst>
                                  <p:childTnLst>
                                    <p:set>
                                      <p:cBhvr>
                                        <p:cTn id="746" dur="1" fill="hold">
                                          <p:stCondLst>
                                            <p:cond delay="0"/>
                                          </p:stCondLst>
                                        </p:cTn>
                                        <p:tgtEl>
                                          <p:spTgt spid="197"/>
                                        </p:tgtEl>
                                        <p:attrNameLst>
                                          <p:attrName>style.visibility</p:attrName>
                                        </p:attrNameLst>
                                      </p:cBhvr>
                                      <p:to>
                                        <p:strVal val="visible"/>
                                      </p:to>
                                    </p:set>
                                    <p:animEffect transition="in" filter="fade">
                                      <p:cBhvr>
                                        <p:cTn id="747" dur="20"/>
                                        <p:tgtEl>
                                          <p:spTgt spid="197"/>
                                        </p:tgtEl>
                                      </p:cBhvr>
                                    </p:animEffect>
                                  </p:childTnLst>
                                </p:cTn>
                              </p:par>
                            </p:childTnLst>
                          </p:cTn>
                        </p:par>
                        <p:par>
                          <p:cTn id="748" fill="hold">
                            <p:stCondLst>
                              <p:cond delay="3740"/>
                            </p:stCondLst>
                            <p:childTnLst>
                              <p:par>
                                <p:cTn id="749" presetID="10" presetClass="entr" presetSubtype="0" fill="hold" nodeType="afterEffect">
                                  <p:stCondLst>
                                    <p:cond delay="0"/>
                                  </p:stCondLst>
                                  <p:childTnLst>
                                    <p:set>
                                      <p:cBhvr>
                                        <p:cTn id="750" dur="1" fill="hold">
                                          <p:stCondLst>
                                            <p:cond delay="0"/>
                                          </p:stCondLst>
                                        </p:cTn>
                                        <p:tgtEl>
                                          <p:spTgt spid="198"/>
                                        </p:tgtEl>
                                        <p:attrNameLst>
                                          <p:attrName>style.visibility</p:attrName>
                                        </p:attrNameLst>
                                      </p:cBhvr>
                                      <p:to>
                                        <p:strVal val="visible"/>
                                      </p:to>
                                    </p:set>
                                    <p:animEffect transition="in" filter="fade">
                                      <p:cBhvr>
                                        <p:cTn id="751" dur="20"/>
                                        <p:tgtEl>
                                          <p:spTgt spid="198"/>
                                        </p:tgtEl>
                                      </p:cBhvr>
                                    </p:animEffect>
                                  </p:childTnLst>
                                </p:cTn>
                              </p:par>
                            </p:childTnLst>
                          </p:cTn>
                        </p:par>
                        <p:par>
                          <p:cTn id="752" fill="hold">
                            <p:stCondLst>
                              <p:cond delay="3760"/>
                            </p:stCondLst>
                            <p:childTnLst>
                              <p:par>
                                <p:cTn id="753" presetID="10" presetClass="entr" presetSubtype="0" fill="hold" nodeType="afterEffect">
                                  <p:stCondLst>
                                    <p:cond delay="0"/>
                                  </p:stCondLst>
                                  <p:childTnLst>
                                    <p:set>
                                      <p:cBhvr>
                                        <p:cTn id="754" dur="1" fill="hold">
                                          <p:stCondLst>
                                            <p:cond delay="0"/>
                                          </p:stCondLst>
                                        </p:cTn>
                                        <p:tgtEl>
                                          <p:spTgt spid="199"/>
                                        </p:tgtEl>
                                        <p:attrNameLst>
                                          <p:attrName>style.visibility</p:attrName>
                                        </p:attrNameLst>
                                      </p:cBhvr>
                                      <p:to>
                                        <p:strVal val="visible"/>
                                      </p:to>
                                    </p:set>
                                    <p:animEffect transition="in" filter="fade">
                                      <p:cBhvr>
                                        <p:cTn id="755" dur="20"/>
                                        <p:tgtEl>
                                          <p:spTgt spid="199"/>
                                        </p:tgtEl>
                                      </p:cBhvr>
                                    </p:animEffect>
                                  </p:childTnLst>
                                </p:cTn>
                              </p:par>
                            </p:childTnLst>
                          </p:cTn>
                        </p:par>
                        <p:par>
                          <p:cTn id="756" fill="hold">
                            <p:stCondLst>
                              <p:cond delay="3780"/>
                            </p:stCondLst>
                            <p:childTnLst>
                              <p:par>
                                <p:cTn id="757" presetID="10" presetClass="entr" presetSubtype="0" fill="hold" nodeType="afterEffect">
                                  <p:stCondLst>
                                    <p:cond delay="0"/>
                                  </p:stCondLst>
                                  <p:childTnLst>
                                    <p:set>
                                      <p:cBhvr>
                                        <p:cTn id="758" dur="1" fill="hold">
                                          <p:stCondLst>
                                            <p:cond delay="0"/>
                                          </p:stCondLst>
                                        </p:cTn>
                                        <p:tgtEl>
                                          <p:spTgt spid="200"/>
                                        </p:tgtEl>
                                        <p:attrNameLst>
                                          <p:attrName>style.visibility</p:attrName>
                                        </p:attrNameLst>
                                      </p:cBhvr>
                                      <p:to>
                                        <p:strVal val="visible"/>
                                      </p:to>
                                    </p:set>
                                    <p:animEffect transition="in" filter="fade">
                                      <p:cBhvr>
                                        <p:cTn id="759" dur="20"/>
                                        <p:tgtEl>
                                          <p:spTgt spid="200"/>
                                        </p:tgtEl>
                                      </p:cBhvr>
                                    </p:animEffect>
                                  </p:childTnLst>
                                </p:cTn>
                              </p:par>
                            </p:childTnLst>
                          </p:cTn>
                        </p:par>
                        <p:par>
                          <p:cTn id="760" fill="hold">
                            <p:stCondLst>
                              <p:cond delay="3800"/>
                            </p:stCondLst>
                            <p:childTnLst>
                              <p:par>
                                <p:cTn id="761" presetID="10" presetClass="entr" presetSubtype="0" fill="hold" nodeType="afterEffect">
                                  <p:stCondLst>
                                    <p:cond delay="0"/>
                                  </p:stCondLst>
                                  <p:childTnLst>
                                    <p:set>
                                      <p:cBhvr>
                                        <p:cTn id="762" dur="1" fill="hold">
                                          <p:stCondLst>
                                            <p:cond delay="0"/>
                                          </p:stCondLst>
                                        </p:cTn>
                                        <p:tgtEl>
                                          <p:spTgt spid="201"/>
                                        </p:tgtEl>
                                        <p:attrNameLst>
                                          <p:attrName>style.visibility</p:attrName>
                                        </p:attrNameLst>
                                      </p:cBhvr>
                                      <p:to>
                                        <p:strVal val="visible"/>
                                      </p:to>
                                    </p:set>
                                    <p:animEffect transition="in" filter="fade">
                                      <p:cBhvr>
                                        <p:cTn id="763" dur="20"/>
                                        <p:tgtEl>
                                          <p:spTgt spid="201"/>
                                        </p:tgtEl>
                                      </p:cBhvr>
                                    </p:animEffect>
                                  </p:childTnLst>
                                </p:cTn>
                              </p:par>
                            </p:childTnLst>
                          </p:cTn>
                        </p:par>
                        <p:par>
                          <p:cTn id="764" fill="hold">
                            <p:stCondLst>
                              <p:cond delay="3820"/>
                            </p:stCondLst>
                            <p:childTnLst>
                              <p:par>
                                <p:cTn id="765" presetID="10" presetClass="entr" presetSubtype="0" fill="hold" nodeType="afterEffect">
                                  <p:stCondLst>
                                    <p:cond delay="0"/>
                                  </p:stCondLst>
                                  <p:childTnLst>
                                    <p:set>
                                      <p:cBhvr>
                                        <p:cTn id="766" dur="1" fill="hold">
                                          <p:stCondLst>
                                            <p:cond delay="0"/>
                                          </p:stCondLst>
                                        </p:cTn>
                                        <p:tgtEl>
                                          <p:spTgt spid="202"/>
                                        </p:tgtEl>
                                        <p:attrNameLst>
                                          <p:attrName>style.visibility</p:attrName>
                                        </p:attrNameLst>
                                      </p:cBhvr>
                                      <p:to>
                                        <p:strVal val="visible"/>
                                      </p:to>
                                    </p:set>
                                    <p:animEffect transition="in" filter="fade">
                                      <p:cBhvr>
                                        <p:cTn id="767" dur="20"/>
                                        <p:tgtEl>
                                          <p:spTgt spid="202"/>
                                        </p:tgtEl>
                                      </p:cBhvr>
                                    </p:animEffect>
                                  </p:childTnLst>
                                </p:cTn>
                              </p:par>
                            </p:childTnLst>
                          </p:cTn>
                        </p:par>
                        <p:par>
                          <p:cTn id="768" fill="hold">
                            <p:stCondLst>
                              <p:cond delay="3840"/>
                            </p:stCondLst>
                            <p:childTnLst>
                              <p:par>
                                <p:cTn id="769" presetID="10" presetClass="entr" presetSubtype="0" fill="hold" nodeType="afterEffect">
                                  <p:stCondLst>
                                    <p:cond delay="0"/>
                                  </p:stCondLst>
                                  <p:childTnLst>
                                    <p:set>
                                      <p:cBhvr>
                                        <p:cTn id="770" dur="1" fill="hold">
                                          <p:stCondLst>
                                            <p:cond delay="0"/>
                                          </p:stCondLst>
                                        </p:cTn>
                                        <p:tgtEl>
                                          <p:spTgt spid="203"/>
                                        </p:tgtEl>
                                        <p:attrNameLst>
                                          <p:attrName>style.visibility</p:attrName>
                                        </p:attrNameLst>
                                      </p:cBhvr>
                                      <p:to>
                                        <p:strVal val="visible"/>
                                      </p:to>
                                    </p:set>
                                    <p:animEffect transition="in" filter="fade">
                                      <p:cBhvr>
                                        <p:cTn id="771" dur="20"/>
                                        <p:tgtEl>
                                          <p:spTgt spid="203"/>
                                        </p:tgtEl>
                                      </p:cBhvr>
                                    </p:animEffect>
                                  </p:childTnLst>
                                </p:cTn>
                              </p:par>
                            </p:childTnLst>
                          </p:cTn>
                        </p:par>
                        <p:par>
                          <p:cTn id="772" fill="hold">
                            <p:stCondLst>
                              <p:cond delay="3860"/>
                            </p:stCondLst>
                            <p:childTnLst>
                              <p:par>
                                <p:cTn id="773" presetID="10" presetClass="entr" presetSubtype="0" fill="hold" nodeType="afterEffect">
                                  <p:stCondLst>
                                    <p:cond delay="0"/>
                                  </p:stCondLst>
                                  <p:childTnLst>
                                    <p:set>
                                      <p:cBhvr>
                                        <p:cTn id="774" dur="1" fill="hold">
                                          <p:stCondLst>
                                            <p:cond delay="0"/>
                                          </p:stCondLst>
                                        </p:cTn>
                                        <p:tgtEl>
                                          <p:spTgt spid="204"/>
                                        </p:tgtEl>
                                        <p:attrNameLst>
                                          <p:attrName>style.visibility</p:attrName>
                                        </p:attrNameLst>
                                      </p:cBhvr>
                                      <p:to>
                                        <p:strVal val="visible"/>
                                      </p:to>
                                    </p:set>
                                    <p:animEffect transition="in" filter="fade">
                                      <p:cBhvr>
                                        <p:cTn id="775" dur="20"/>
                                        <p:tgtEl>
                                          <p:spTgt spid="204"/>
                                        </p:tgtEl>
                                      </p:cBhvr>
                                    </p:animEffect>
                                  </p:childTnLst>
                                </p:cTn>
                              </p:par>
                            </p:childTnLst>
                          </p:cTn>
                        </p:par>
                        <p:par>
                          <p:cTn id="776" fill="hold">
                            <p:stCondLst>
                              <p:cond delay="3880"/>
                            </p:stCondLst>
                            <p:childTnLst>
                              <p:par>
                                <p:cTn id="777" presetID="10" presetClass="entr" presetSubtype="0" fill="hold" nodeType="afterEffect">
                                  <p:stCondLst>
                                    <p:cond delay="0"/>
                                  </p:stCondLst>
                                  <p:childTnLst>
                                    <p:set>
                                      <p:cBhvr>
                                        <p:cTn id="778" dur="1" fill="hold">
                                          <p:stCondLst>
                                            <p:cond delay="0"/>
                                          </p:stCondLst>
                                        </p:cTn>
                                        <p:tgtEl>
                                          <p:spTgt spid="205"/>
                                        </p:tgtEl>
                                        <p:attrNameLst>
                                          <p:attrName>style.visibility</p:attrName>
                                        </p:attrNameLst>
                                      </p:cBhvr>
                                      <p:to>
                                        <p:strVal val="visible"/>
                                      </p:to>
                                    </p:set>
                                    <p:animEffect transition="in" filter="fade">
                                      <p:cBhvr>
                                        <p:cTn id="779" dur="20"/>
                                        <p:tgtEl>
                                          <p:spTgt spid="205"/>
                                        </p:tgtEl>
                                      </p:cBhvr>
                                    </p:animEffect>
                                  </p:childTnLst>
                                </p:cTn>
                              </p:par>
                            </p:childTnLst>
                          </p:cTn>
                        </p:par>
                        <p:par>
                          <p:cTn id="780" fill="hold">
                            <p:stCondLst>
                              <p:cond delay="3900"/>
                            </p:stCondLst>
                            <p:childTnLst>
                              <p:par>
                                <p:cTn id="781" presetID="10" presetClass="entr" presetSubtype="0" fill="hold" nodeType="afterEffect">
                                  <p:stCondLst>
                                    <p:cond delay="0"/>
                                  </p:stCondLst>
                                  <p:childTnLst>
                                    <p:set>
                                      <p:cBhvr>
                                        <p:cTn id="782" dur="1" fill="hold">
                                          <p:stCondLst>
                                            <p:cond delay="0"/>
                                          </p:stCondLst>
                                        </p:cTn>
                                        <p:tgtEl>
                                          <p:spTgt spid="206"/>
                                        </p:tgtEl>
                                        <p:attrNameLst>
                                          <p:attrName>style.visibility</p:attrName>
                                        </p:attrNameLst>
                                      </p:cBhvr>
                                      <p:to>
                                        <p:strVal val="visible"/>
                                      </p:to>
                                    </p:set>
                                    <p:animEffect transition="in" filter="fade">
                                      <p:cBhvr>
                                        <p:cTn id="783" dur="20"/>
                                        <p:tgtEl>
                                          <p:spTgt spid="206"/>
                                        </p:tgtEl>
                                      </p:cBhvr>
                                    </p:animEffect>
                                  </p:childTnLst>
                                </p:cTn>
                              </p:par>
                            </p:childTnLst>
                          </p:cTn>
                        </p:par>
                        <p:par>
                          <p:cTn id="784" fill="hold">
                            <p:stCondLst>
                              <p:cond delay="3920"/>
                            </p:stCondLst>
                            <p:childTnLst>
                              <p:par>
                                <p:cTn id="785" presetID="10" presetClass="entr" presetSubtype="0" fill="hold" nodeType="afterEffect">
                                  <p:stCondLst>
                                    <p:cond delay="0"/>
                                  </p:stCondLst>
                                  <p:childTnLst>
                                    <p:set>
                                      <p:cBhvr>
                                        <p:cTn id="786" dur="1" fill="hold">
                                          <p:stCondLst>
                                            <p:cond delay="0"/>
                                          </p:stCondLst>
                                        </p:cTn>
                                        <p:tgtEl>
                                          <p:spTgt spid="216"/>
                                        </p:tgtEl>
                                        <p:attrNameLst>
                                          <p:attrName>style.visibility</p:attrName>
                                        </p:attrNameLst>
                                      </p:cBhvr>
                                      <p:to>
                                        <p:strVal val="visible"/>
                                      </p:to>
                                    </p:set>
                                    <p:animEffect transition="in" filter="fade">
                                      <p:cBhvr>
                                        <p:cTn id="787" dur="20"/>
                                        <p:tgtEl>
                                          <p:spTgt spid="216"/>
                                        </p:tgtEl>
                                      </p:cBhvr>
                                    </p:animEffect>
                                  </p:childTnLst>
                                </p:cTn>
                              </p:par>
                            </p:childTnLst>
                          </p:cTn>
                        </p:par>
                        <p:par>
                          <p:cTn id="788" fill="hold">
                            <p:stCondLst>
                              <p:cond delay="3940"/>
                            </p:stCondLst>
                            <p:childTnLst>
                              <p:par>
                                <p:cTn id="789" presetID="10" presetClass="entr" presetSubtype="0" fill="hold" nodeType="afterEffect">
                                  <p:stCondLst>
                                    <p:cond delay="0"/>
                                  </p:stCondLst>
                                  <p:childTnLst>
                                    <p:set>
                                      <p:cBhvr>
                                        <p:cTn id="790" dur="1" fill="hold">
                                          <p:stCondLst>
                                            <p:cond delay="0"/>
                                          </p:stCondLst>
                                        </p:cTn>
                                        <p:tgtEl>
                                          <p:spTgt spid="217"/>
                                        </p:tgtEl>
                                        <p:attrNameLst>
                                          <p:attrName>style.visibility</p:attrName>
                                        </p:attrNameLst>
                                      </p:cBhvr>
                                      <p:to>
                                        <p:strVal val="visible"/>
                                      </p:to>
                                    </p:set>
                                    <p:animEffect transition="in" filter="fade">
                                      <p:cBhvr>
                                        <p:cTn id="791" dur="20"/>
                                        <p:tgtEl>
                                          <p:spTgt spid="217"/>
                                        </p:tgtEl>
                                      </p:cBhvr>
                                    </p:animEffect>
                                  </p:childTnLst>
                                </p:cTn>
                              </p:par>
                            </p:childTnLst>
                          </p:cTn>
                        </p:par>
                        <p:par>
                          <p:cTn id="792" fill="hold">
                            <p:stCondLst>
                              <p:cond delay="3960"/>
                            </p:stCondLst>
                            <p:childTnLst>
                              <p:par>
                                <p:cTn id="793" presetID="10" presetClass="entr" presetSubtype="0" fill="hold" nodeType="afterEffect">
                                  <p:stCondLst>
                                    <p:cond delay="0"/>
                                  </p:stCondLst>
                                  <p:childTnLst>
                                    <p:set>
                                      <p:cBhvr>
                                        <p:cTn id="794" dur="1" fill="hold">
                                          <p:stCondLst>
                                            <p:cond delay="0"/>
                                          </p:stCondLst>
                                        </p:cTn>
                                        <p:tgtEl>
                                          <p:spTgt spid="218"/>
                                        </p:tgtEl>
                                        <p:attrNameLst>
                                          <p:attrName>style.visibility</p:attrName>
                                        </p:attrNameLst>
                                      </p:cBhvr>
                                      <p:to>
                                        <p:strVal val="visible"/>
                                      </p:to>
                                    </p:set>
                                    <p:animEffect transition="in" filter="fade">
                                      <p:cBhvr>
                                        <p:cTn id="795" dur="20"/>
                                        <p:tgtEl>
                                          <p:spTgt spid="218"/>
                                        </p:tgtEl>
                                      </p:cBhvr>
                                    </p:animEffect>
                                  </p:childTnLst>
                                </p:cTn>
                              </p:par>
                            </p:childTnLst>
                          </p:cTn>
                        </p:par>
                        <p:par>
                          <p:cTn id="796" fill="hold">
                            <p:stCondLst>
                              <p:cond delay="3980"/>
                            </p:stCondLst>
                            <p:childTnLst>
                              <p:par>
                                <p:cTn id="797" presetID="10" presetClass="entr" presetSubtype="0" fill="hold" nodeType="afterEffect">
                                  <p:stCondLst>
                                    <p:cond delay="0"/>
                                  </p:stCondLst>
                                  <p:childTnLst>
                                    <p:set>
                                      <p:cBhvr>
                                        <p:cTn id="798" dur="1" fill="hold">
                                          <p:stCondLst>
                                            <p:cond delay="0"/>
                                          </p:stCondLst>
                                        </p:cTn>
                                        <p:tgtEl>
                                          <p:spTgt spid="219"/>
                                        </p:tgtEl>
                                        <p:attrNameLst>
                                          <p:attrName>style.visibility</p:attrName>
                                        </p:attrNameLst>
                                      </p:cBhvr>
                                      <p:to>
                                        <p:strVal val="visible"/>
                                      </p:to>
                                    </p:set>
                                    <p:animEffect transition="in" filter="fade">
                                      <p:cBhvr>
                                        <p:cTn id="799" dur="20"/>
                                        <p:tgtEl>
                                          <p:spTgt spid="219"/>
                                        </p:tgtEl>
                                      </p:cBhvr>
                                    </p:animEffect>
                                  </p:childTnLst>
                                </p:cTn>
                              </p:par>
                            </p:childTnLst>
                          </p:cTn>
                        </p:par>
                        <p:par>
                          <p:cTn id="800" fill="hold">
                            <p:stCondLst>
                              <p:cond delay="4000"/>
                            </p:stCondLst>
                            <p:childTnLst>
                              <p:par>
                                <p:cTn id="801" presetID="10" presetClass="entr" presetSubtype="0" fill="hold" nodeType="afterEffect">
                                  <p:stCondLst>
                                    <p:cond delay="0"/>
                                  </p:stCondLst>
                                  <p:childTnLst>
                                    <p:set>
                                      <p:cBhvr>
                                        <p:cTn id="802" dur="1" fill="hold">
                                          <p:stCondLst>
                                            <p:cond delay="0"/>
                                          </p:stCondLst>
                                        </p:cTn>
                                        <p:tgtEl>
                                          <p:spTgt spid="220"/>
                                        </p:tgtEl>
                                        <p:attrNameLst>
                                          <p:attrName>style.visibility</p:attrName>
                                        </p:attrNameLst>
                                      </p:cBhvr>
                                      <p:to>
                                        <p:strVal val="visible"/>
                                      </p:to>
                                    </p:set>
                                    <p:animEffect transition="in" filter="fade">
                                      <p:cBhvr>
                                        <p:cTn id="803" dur="20"/>
                                        <p:tgtEl>
                                          <p:spTgt spid="220"/>
                                        </p:tgtEl>
                                      </p:cBhvr>
                                    </p:animEffect>
                                  </p:childTnLst>
                                </p:cTn>
                              </p:par>
                            </p:childTnLst>
                          </p:cTn>
                        </p:par>
                        <p:par>
                          <p:cTn id="804" fill="hold">
                            <p:stCondLst>
                              <p:cond delay="4020"/>
                            </p:stCondLst>
                            <p:childTnLst>
                              <p:par>
                                <p:cTn id="805" presetID="10" presetClass="entr" presetSubtype="0" fill="hold" nodeType="afterEffect">
                                  <p:stCondLst>
                                    <p:cond delay="0"/>
                                  </p:stCondLst>
                                  <p:childTnLst>
                                    <p:set>
                                      <p:cBhvr>
                                        <p:cTn id="806" dur="1" fill="hold">
                                          <p:stCondLst>
                                            <p:cond delay="0"/>
                                          </p:stCondLst>
                                        </p:cTn>
                                        <p:tgtEl>
                                          <p:spTgt spid="221"/>
                                        </p:tgtEl>
                                        <p:attrNameLst>
                                          <p:attrName>style.visibility</p:attrName>
                                        </p:attrNameLst>
                                      </p:cBhvr>
                                      <p:to>
                                        <p:strVal val="visible"/>
                                      </p:to>
                                    </p:set>
                                    <p:animEffect transition="in" filter="fade">
                                      <p:cBhvr>
                                        <p:cTn id="807" dur="20"/>
                                        <p:tgtEl>
                                          <p:spTgt spid="221"/>
                                        </p:tgtEl>
                                      </p:cBhvr>
                                    </p:animEffect>
                                  </p:childTnLst>
                                </p:cTn>
                              </p:par>
                            </p:childTnLst>
                          </p:cTn>
                        </p:par>
                        <p:par>
                          <p:cTn id="808" fill="hold">
                            <p:stCondLst>
                              <p:cond delay="4040"/>
                            </p:stCondLst>
                            <p:childTnLst>
                              <p:par>
                                <p:cTn id="809" presetID="10" presetClass="entr" presetSubtype="0" fill="hold" nodeType="afterEffect">
                                  <p:stCondLst>
                                    <p:cond delay="0"/>
                                  </p:stCondLst>
                                  <p:childTnLst>
                                    <p:set>
                                      <p:cBhvr>
                                        <p:cTn id="810" dur="1" fill="hold">
                                          <p:stCondLst>
                                            <p:cond delay="0"/>
                                          </p:stCondLst>
                                        </p:cTn>
                                        <p:tgtEl>
                                          <p:spTgt spid="222"/>
                                        </p:tgtEl>
                                        <p:attrNameLst>
                                          <p:attrName>style.visibility</p:attrName>
                                        </p:attrNameLst>
                                      </p:cBhvr>
                                      <p:to>
                                        <p:strVal val="visible"/>
                                      </p:to>
                                    </p:set>
                                    <p:animEffect transition="in" filter="fade">
                                      <p:cBhvr>
                                        <p:cTn id="811" dur="20"/>
                                        <p:tgtEl>
                                          <p:spTgt spid="222"/>
                                        </p:tgtEl>
                                      </p:cBhvr>
                                    </p:animEffect>
                                  </p:childTnLst>
                                </p:cTn>
                              </p:par>
                            </p:childTnLst>
                          </p:cTn>
                        </p:par>
                        <p:par>
                          <p:cTn id="812" fill="hold">
                            <p:stCondLst>
                              <p:cond delay="4060"/>
                            </p:stCondLst>
                            <p:childTnLst>
                              <p:par>
                                <p:cTn id="813" presetID="10" presetClass="entr" presetSubtype="0" fill="hold" nodeType="afterEffect">
                                  <p:stCondLst>
                                    <p:cond delay="0"/>
                                  </p:stCondLst>
                                  <p:childTnLst>
                                    <p:set>
                                      <p:cBhvr>
                                        <p:cTn id="814" dur="1" fill="hold">
                                          <p:stCondLst>
                                            <p:cond delay="0"/>
                                          </p:stCondLst>
                                        </p:cTn>
                                        <p:tgtEl>
                                          <p:spTgt spid="223"/>
                                        </p:tgtEl>
                                        <p:attrNameLst>
                                          <p:attrName>style.visibility</p:attrName>
                                        </p:attrNameLst>
                                      </p:cBhvr>
                                      <p:to>
                                        <p:strVal val="visible"/>
                                      </p:to>
                                    </p:set>
                                    <p:animEffect transition="in" filter="fade">
                                      <p:cBhvr>
                                        <p:cTn id="815" dur="20"/>
                                        <p:tgtEl>
                                          <p:spTgt spid="223"/>
                                        </p:tgtEl>
                                      </p:cBhvr>
                                    </p:animEffect>
                                  </p:childTnLst>
                                </p:cTn>
                              </p:par>
                            </p:childTnLst>
                          </p:cTn>
                        </p:par>
                        <p:par>
                          <p:cTn id="816" fill="hold">
                            <p:stCondLst>
                              <p:cond delay="4080"/>
                            </p:stCondLst>
                            <p:childTnLst>
                              <p:par>
                                <p:cTn id="817" presetID="10" presetClass="entr" presetSubtype="0" fill="hold" nodeType="afterEffect">
                                  <p:stCondLst>
                                    <p:cond delay="0"/>
                                  </p:stCondLst>
                                  <p:childTnLst>
                                    <p:set>
                                      <p:cBhvr>
                                        <p:cTn id="818" dur="1" fill="hold">
                                          <p:stCondLst>
                                            <p:cond delay="0"/>
                                          </p:stCondLst>
                                        </p:cTn>
                                        <p:tgtEl>
                                          <p:spTgt spid="224"/>
                                        </p:tgtEl>
                                        <p:attrNameLst>
                                          <p:attrName>style.visibility</p:attrName>
                                        </p:attrNameLst>
                                      </p:cBhvr>
                                      <p:to>
                                        <p:strVal val="visible"/>
                                      </p:to>
                                    </p:set>
                                    <p:animEffect transition="in" filter="fade">
                                      <p:cBhvr>
                                        <p:cTn id="819" dur="20"/>
                                        <p:tgtEl>
                                          <p:spTgt spid="224"/>
                                        </p:tgtEl>
                                      </p:cBhvr>
                                    </p:animEffect>
                                  </p:childTnLst>
                                </p:cTn>
                              </p:par>
                            </p:childTnLst>
                          </p:cTn>
                        </p:par>
                        <p:par>
                          <p:cTn id="820" fill="hold">
                            <p:stCondLst>
                              <p:cond delay="4100"/>
                            </p:stCondLst>
                            <p:childTnLst>
                              <p:par>
                                <p:cTn id="821" presetID="10" presetClass="entr" presetSubtype="0" fill="hold" nodeType="afterEffect">
                                  <p:stCondLst>
                                    <p:cond delay="0"/>
                                  </p:stCondLst>
                                  <p:childTnLst>
                                    <p:set>
                                      <p:cBhvr>
                                        <p:cTn id="822" dur="1" fill="hold">
                                          <p:stCondLst>
                                            <p:cond delay="0"/>
                                          </p:stCondLst>
                                        </p:cTn>
                                        <p:tgtEl>
                                          <p:spTgt spid="225"/>
                                        </p:tgtEl>
                                        <p:attrNameLst>
                                          <p:attrName>style.visibility</p:attrName>
                                        </p:attrNameLst>
                                      </p:cBhvr>
                                      <p:to>
                                        <p:strVal val="visible"/>
                                      </p:to>
                                    </p:set>
                                    <p:animEffect transition="in" filter="fade">
                                      <p:cBhvr>
                                        <p:cTn id="823" dur="20"/>
                                        <p:tgtEl>
                                          <p:spTgt spid="225"/>
                                        </p:tgtEl>
                                      </p:cBhvr>
                                    </p:animEffect>
                                  </p:childTnLst>
                                </p:cTn>
                              </p:par>
                            </p:childTnLst>
                          </p:cTn>
                        </p:par>
                        <p:par>
                          <p:cTn id="824" fill="hold">
                            <p:stCondLst>
                              <p:cond delay="4120"/>
                            </p:stCondLst>
                            <p:childTnLst>
                              <p:par>
                                <p:cTn id="825" presetID="10" presetClass="entr" presetSubtype="0" fill="hold" nodeType="afterEffect">
                                  <p:stCondLst>
                                    <p:cond delay="0"/>
                                  </p:stCondLst>
                                  <p:childTnLst>
                                    <p:set>
                                      <p:cBhvr>
                                        <p:cTn id="826" dur="1" fill="hold">
                                          <p:stCondLst>
                                            <p:cond delay="0"/>
                                          </p:stCondLst>
                                        </p:cTn>
                                        <p:tgtEl>
                                          <p:spTgt spid="226"/>
                                        </p:tgtEl>
                                        <p:attrNameLst>
                                          <p:attrName>style.visibility</p:attrName>
                                        </p:attrNameLst>
                                      </p:cBhvr>
                                      <p:to>
                                        <p:strVal val="visible"/>
                                      </p:to>
                                    </p:set>
                                    <p:animEffect transition="in" filter="fade">
                                      <p:cBhvr>
                                        <p:cTn id="827" dur="20"/>
                                        <p:tgtEl>
                                          <p:spTgt spid="226"/>
                                        </p:tgtEl>
                                      </p:cBhvr>
                                    </p:animEffect>
                                  </p:childTnLst>
                                </p:cTn>
                              </p:par>
                            </p:childTnLst>
                          </p:cTn>
                        </p:par>
                        <p:par>
                          <p:cTn id="828" fill="hold">
                            <p:stCondLst>
                              <p:cond delay="4140"/>
                            </p:stCondLst>
                            <p:childTnLst>
                              <p:par>
                                <p:cTn id="829" presetID="10" presetClass="entr" presetSubtype="0" fill="hold" nodeType="afterEffect">
                                  <p:stCondLst>
                                    <p:cond delay="0"/>
                                  </p:stCondLst>
                                  <p:childTnLst>
                                    <p:set>
                                      <p:cBhvr>
                                        <p:cTn id="830" dur="1" fill="hold">
                                          <p:stCondLst>
                                            <p:cond delay="0"/>
                                          </p:stCondLst>
                                        </p:cTn>
                                        <p:tgtEl>
                                          <p:spTgt spid="227"/>
                                        </p:tgtEl>
                                        <p:attrNameLst>
                                          <p:attrName>style.visibility</p:attrName>
                                        </p:attrNameLst>
                                      </p:cBhvr>
                                      <p:to>
                                        <p:strVal val="visible"/>
                                      </p:to>
                                    </p:set>
                                    <p:animEffect transition="in" filter="fade">
                                      <p:cBhvr>
                                        <p:cTn id="831" dur="20"/>
                                        <p:tgtEl>
                                          <p:spTgt spid="227"/>
                                        </p:tgtEl>
                                      </p:cBhvr>
                                    </p:animEffect>
                                  </p:childTnLst>
                                </p:cTn>
                              </p:par>
                            </p:childTnLst>
                          </p:cTn>
                        </p:par>
                        <p:par>
                          <p:cTn id="832" fill="hold">
                            <p:stCondLst>
                              <p:cond delay="4160"/>
                            </p:stCondLst>
                            <p:childTnLst>
                              <p:par>
                                <p:cTn id="833" presetID="10" presetClass="entr" presetSubtype="0" fill="hold" nodeType="afterEffect">
                                  <p:stCondLst>
                                    <p:cond delay="0"/>
                                  </p:stCondLst>
                                  <p:childTnLst>
                                    <p:set>
                                      <p:cBhvr>
                                        <p:cTn id="834" dur="1" fill="hold">
                                          <p:stCondLst>
                                            <p:cond delay="0"/>
                                          </p:stCondLst>
                                        </p:cTn>
                                        <p:tgtEl>
                                          <p:spTgt spid="228"/>
                                        </p:tgtEl>
                                        <p:attrNameLst>
                                          <p:attrName>style.visibility</p:attrName>
                                        </p:attrNameLst>
                                      </p:cBhvr>
                                      <p:to>
                                        <p:strVal val="visible"/>
                                      </p:to>
                                    </p:set>
                                    <p:animEffect transition="in" filter="fade">
                                      <p:cBhvr>
                                        <p:cTn id="835" dur="20"/>
                                        <p:tgtEl>
                                          <p:spTgt spid="228"/>
                                        </p:tgtEl>
                                      </p:cBhvr>
                                    </p:animEffect>
                                  </p:childTnLst>
                                </p:cTn>
                              </p:par>
                            </p:childTnLst>
                          </p:cTn>
                        </p:par>
                        <p:par>
                          <p:cTn id="836" fill="hold">
                            <p:stCondLst>
                              <p:cond delay="4180"/>
                            </p:stCondLst>
                            <p:childTnLst>
                              <p:par>
                                <p:cTn id="837" presetID="10" presetClass="entr" presetSubtype="0" fill="hold" nodeType="afterEffect">
                                  <p:stCondLst>
                                    <p:cond delay="0"/>
                                  </p:stCondLst>
                                  <p:childTnLst>
                                    <p:set>
                                      <p:cBhvr>
                                        <p:cTn id="838" dur="1" fill="hold">
                                          <p:stCondLst>
                                            <p:cond delay="0"/>
                                          </p:stCondLst>
                                        </p:cTn>
                                        <p:tgtEl>
                                          <p:spTgt spid="229"/>
                                        </p:tgtEl>
                                        <p:attrNameLst>
                                          <p:attrName>style.visibility</p:attrName>
                                        </p:attrNameLst>
                                      </p:cBhvr>
                                      <p:to>
                                        <p:strVal val="visible"/>
                                      </p:to>
                                    </p:set>
                                    <p:animEffect transition="in" filter="fade">
                                      <p:cBhvr>
                                        <p:cTn id="839" dur="20"/>
                                        <p:tgtEl>
                                          <p:spTgt spid="229"/>
                                        </p:tgtEl>
                                      </p:cBhvr>
                                    </p:animEffect>
                                  </p:childTnLst>
                                </p:cTn>
                              </p:par>
                            </p:childTnLst>
                          </p:cTn>
                        </p:par>
                        <p:par>
                          <p:cTn id="840" fill="hold">
                            <p:stCondLst>
                              <p:cond delay="4200"/>
                            </p:stCondLst>
                            <p:childTnLst>
                              <p:par>
                                <p:cTn id="841" presetID="10" presetClass="entr" presetSubtype="0" fill="hold" nodeType="afterEffect">
                                  <p:stCondLst>
                                    <p:cond delay="0"/>
                                  </p:stCondLst>
                                  <p:childTnLst>
                                    <p:set>
                                      <p:cBhvr>
                                        <p:cTn id="842" dur="1" fill="hold">
                                          <p:stCondLst>
                                            <p:cond delay="0"/>
                                          </p:stCondLst>
                                        </p:cTn>
                                        <p:tgtEl>
                                          <p:spTgt spid="230"/>
                                        </p:tgtEl>
                                        <p:attrNameLst>
                                          <p:attrName>style.visibility</p:attrName>
                                        </p:attrNameLst>
                                      </p:cBhvr>
                                      <p:to>
                                        <p:strVal val="visible"/>
                                      </p:to>
                                    </p:set>
                                    <p:animEffect transition="in" filter="fade">
                                      <p:cBhvr>
                                        <p:cTn id="843" dur="20"/>
                                        <p:tgtEl>
                                          <p:spTgt spid="230"/>
                                        </p:tgtEl>
                                      </p:cBhvr>
                                    </p:animEffect>
                                  </p:childTnLst>
                                </p:cTn>
                              </p:par>
                            </p:childTnLst>
                          </p:cTn>
                        </p:par>
                        <p:par>
                          <p:cTn id="844" fill="hold">
                            <p:stCondLst>
                              <p:cond delay="4220"/>
                            </p:stCondLst>
                            <p:childTnLst>
                              <p:par>
                                <p:cTn id="845" presetID="10" presetClass="entr" presetSubtype="0" fill="hold" nodeType="afterEffect">
                                  <p:stCondLst>
                                    <p:cond delay="0"/>
                                  </p:stCondLst>
                                  <p:childTnLst>
                                    <p:set>
                                      <p:cBhvr>
                                        <p:cTn id="846" dur="1" fill="hold">
                                          <p:stCondLst>
                                            <p:cond delay="0"/>
                                          </p:stCondLst>
                                        </p:cTn>
                                        <p:tgtEl>
                                          <p:spTgt spid="231"/>
                                        </p:tgtEl>
                                        <p:attrNameLst>
                                          <p:attrName>style.visibility</p:attrName>
                                        </p:attrNameLst>
                                      </p:cBhvr>
                                      <p:to>
                                        <p:strVal val="visible"/>
                                      </p:to>
                                    </p:set>
                                    <p:animEffect transition="in" filter="fade">
                                      <p:cBhvr>
                                        <p:cTn id="847" dur="20"/>
                                        <p:tgtEl>
                                          <p:spTgt spid="231"/>
                                        </p:tgtEl>
                                      </p:cBhvr>
                                    </p:animEffect>
                                  </p:childTnLst>
                                </p:cTn>
                              </p:par>
                            </p:childTnLst>
                          </p:cTn>
                        </p:par>
                        <p:par>
                          <p:cTn id="848" fill="hold">
                            <p:stCondLst>
                              <p:cond delay="4240"/>
                            </p:stCondLst>
                            <p:childTnLst>
                              <p:par>
                                <p:cTn id="849" presetID="10" presetClass="entr" presetSubtype="0" fill="hold" nodeType="afterEffect">
                                  <p:stCondLst>
                                    <p:cond delay="0"/>
                                  </p:stCondLst>
                                  <p:childTnLst>
                                    <p:set>
                                      <p:cBhvr>
                                        <p:cTn id="850" dur="1" fill="hold">
                                          <p:stCondLst>
                                            <p:cond delay="0"/>
                                          </p:stCondLst>
                                        </p:cTn>
                                        <p:tgtEl>
                                          <p:spTgt spid="232"/>
                                        </p:tgtEl>
                                        <p:attrNameLst>
                                          <p:attrName>style.visibility</p:attrName>
                                        </p:attrNameLst>
                                      </p:cBhvr>
                                      <p:to>
                                        <p:strVal val="visible"/>
                                      </p:to>
                                    </p:set>
                                    <p:animEffect transition="in" filter="fade">
                                      <p:cBhvr>
                                        <p:cTn id="851" dur="20"/>
                                        <p:tgtEl>
                                          <p:spTgt spid="232"/>
                                        </p:tgtEl>
                                      </p:cBhvr>
                                    </p:animEffect>
                                  </p:childTnLst>
                                </p:cTn>
                              </p:par>
                            </p:childTnLst>
                          </p:cTn>
                        </p:par>
                        <p:par>
                          <p:cTn id="852" fill="hold">
                            <p:stCondLst>
                              <p:cond delay="4260"/>
                            </p:stCondLst>
                            <p:childTnLst>
                              <p:par>
                                <p:cTn id="853" presetID="10" presetClass="entr" presetSubtype="0" fill="hold" nodeType="afterEffect">
                                  <p:stCondLst>
                                    <p:cond delay="0"/>
                                  </p:stCondLst>
                                  <p:childTnLst>
                                    <p:set>
                                      <p:cBhvr>
                                        <p:cTn id="854" dur="1" fill="hold">
                                          <p:stCondLst>
                                            <p:cond delay="0"/>
                                          </p:stCondLst>
                                        </p:cTn>
                                        <p:tgtEl>
                                          <p:spTgt spid="233"/>
                                        </p:tgtEl>
                                        <p:attrNameLst>
                                          <p:attrName>style.visibility</p:attrName>
                                        </p:attrNameLst>
                                      </p:cBhvr>
                                      <p:to>
                                        <p:strVal val="visible"/>
                                      </p:to>
                                    </p:set>
                                    <p:animEffect transition="in" filter="fade">
                                      <p:cBhvr>
                                        <p:cTn id="855" dur="20"/>
                                        <p:tgtEl>
                                          <p:spTgt spid="233"/>
                                        </p:tgtEl>
                                      </p:cBhvr>
                                    </p:animEffect>
                                  </p:childTnLst>
                                </p:cTn>
                              </p:par>
                            </p:childTnLst>
                          </p:cTn>
                        </p:par>
                        <p:par>
                          <p:cTn id="856" fill="hold">
                            <p:stCondLst>
                              <p:cond delay="4280"/>
                            </p:stCondLst>
                            <p:childTnLst>
                              <p:par>
                                <p:cTn id="857" presetID="10" presetClass="entr" presetSubtype="0" fill="hold"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fade">
                                      <p:cBhvr>
                                        <p:cTn id="859" dur="20"/>
                                        <p:tgtEl>
                                          <p:spTgt spid="234"/>
                                        </p:tgtEl>
                                      </p:cBhvr>
                                    </p:animEffect>
                                  </p:childTnLst>
                                </p:cTn>
                              </p:par>
                            </p:childTnLst>
                          </p:cTn>
                        </p:par>
                        <p:par>
                          <p:cTn id="860" fill="hold">
                            <p:stCondLst>
                              <p:cond delay="4300"/>
                            </p:stCondLst>
                            <p:childTnLst>
                              <p:par>
                                <p:cTn id="861" presetID="10" presetClass="entr" presetSubtype="0" fill="hold" nodeType="afterEffect">
                                  <p:stCondLst>
                                    <p:cond delay="0"/>
                                  </p:stCondLst>
                                  <p:childTnLst>
                                    <p:set>
                                      <p:cBhvr>
                                        <p:cTn id="862" dur="1" fill="hold">
                                          <p:stCondLst>
                                            <p:cond delay="0"/>
                                          </p:stCondLst>
                                        </p:cTn>
                                        <p:tgtEl>
                                          <p:spTgt spid="235"/>
                                        </p:tgtEl>
                                        <p:attrNameLst>
                                          <p:attrName>style.visibility</p:attrName>
                                        </p:attrNameLst>
                                      </p:cBhvr>
                                      <p:to>
                                        <p:strVal val="visible"/>
                                      </p:to>
                                    </p:set>
                                    <p:animEffect transition="in" filter="fade">
                                      <p:cBhvr>
                                        <p:cTn id="863" dur="20"/>
                                        <p:tgtEl>
                                          <p:spTgt spid="235"/>
                                        </p:tgtEl>
                                      </p:cBhvr>
                                    </p:animEffect>
                                  </p:childTnLst>
                                </p:cTn>
                              </p:par>
                            </p:childTnLst>
                          </p:cTn>
                        </p:par>
                        <p:par>
                          <p:cTn id="864" fill="hold">
                            <p:stCondLst>
                              <p:cond delay="4320"/>
                            </p:stCondLst>
                            <p:childTnLst>
                              <p:par>
                                <p:cTn id="865" presetID="10" presetClass="entr" presetSubtype="0" fill="hold" nodeType="afterEffect">
                                  <p:stCondLst>
                                    <p:cond delay="0"/>
                                  </p:stCondLst>
                                  <p:childTnLst>
                                    <p:set>
                                      <p:cBhvr>
                                        <p:cTn id="866" dur="1" fill="hold">
                                          <p:stCondLst>
                                            <p:cond delay="0"/>
                                          </p:stCondLst>
                                        </p:cTn>
                                        <p:tgtEl>
                                          <p:spTgt spid="236"/>
                                        </p:tgtEl>
                                        <p:attrNameLst>
                                          <p:attrName>style.visibility</p:attrName>
                                        </p:attrNameLst>
                                      </p:cBhvr>
                                      <p:to>
                                        <p:strVal val="visible"/>
                                      </p:to>
                                    </p:set>
                                    <p:animEffect transition="in" filter="fade">
                                      <p:cBhvr>
                                        <p:cTn id="867" dur="20"/>
                                        <p:tgtEl>
                                          <p:spTgt spid="236"/>
                                        </p:tgtEl>
                                      </p:cBhvr>
                                    </p:animEffect>
                                  </p:childTnLst>
                                </p:cTn>
                              </p:par>
                            </p:childTnLst>
                          </p:cTn>
                        </p:par>
                        <p:par>
                          <p:cTn id="868" fill="hold">
                            <p:stCondLst>
                              <p:cond delay="4340"/>
                            </p:stCondLst>
                            <p:childTnLst>
                              <p:par>
                                <p:cTn id="869" presetID="10" presetClass="entr" presetSubtype="0" fill="hold" nodeType="afterEffect">
                                  <p:stCondLst>
                                    <p:cond delay="0"/>
                                  </p:stCondLst>
                                  <p:childTnLst>
                                    <p:set>
                                      <p:cBhvr>
                                        <p:cTn id="870" dur="1" fill="hold">
                                          <p:stCondLst>
                                            <p:cond delay="0"/>
                                          </p:stCondLst>
                                        </p:cTn>
                                        <p:tgtEl>
                                          <p:spTgt spid="237"/>
                                        </p:tgtEl>
                                        <p:attrNameLst>
                                          <p:attrName>style.visibility</p:attrName>
                                        </p:attrNameLst>
                                      </p:cBhvr>
                                      <p:to>
                                        <p:strVal val="visible"/>
                                      </p:to>
                                    </p:set>
                                    <p:animEffect transition="in" filter="fade">
                                      <p:cBhvr>
                                        <p:cTn id="871" dur="20"/>
                                        <p:tgtEl>
                                          <p:spTgt spid="237"/>
                                        </p:tgtEl>
                                      </p:cBhvr>
                                    </p:animEffect>
                                  </p:childTnLst>
                                </p:cTn>
                              </p:par>
                            </p:childTnLst>
                          </p:cTn>
                        </p:par>
                        <p:par>
                          <p:cTn id="872" fill="hold">
                            <p:stCondLst>
                              <p:cond delay="4360"/>
                            </p:stCondLst>
                            <p:childTnLst>
                              <p:par>
                                <p:cTn id="873" presetID="10" presetClass="entr" presetSubtype="0" fill="hold" nodeType="afterEffect">
                                  <p:stCondLst>
                                    <p:cond delay="0"/>
                                  </p:stCondLst>
                                  <p:childTnLst>
                                    <p:set>
                                      <p:cBhvr>
                                        <p:cTn id="874" dur="1" fill="hold">
                                          <p:stCondLst>
                                            <p:cond delay="0"/>
                                          </p:stCondLst>
                                        </p:cTn>
                                        <p:tgtEl>
                                          <p:spTgt spid="238"/>
                                        </p:tgtEl>
                                        <p:attrNameLst>
                                          <p:attrName>style.visibility</p:attrName>
                                        </p:attrNameLst>
                                      </p:cBhvr>
                                      <p:to>
                                        <p:strVal val="visible"/>
                                      </p:to>
                                    </p:set>
                                    <p:animEffect transition="in" filter="fade">
                                      <p:cBhvr>
                                        <p:cTn id="875" dur="20"/>
                                        <p:tgtEl>
                                          <p:spTgt spid="238"/>
                                        </p:tgtEl>
                                      </p:cBhvr>
                                    </p:animEffect>
                                  </p:childTnLst>
                                </p:cTn>
                              </p:par>
                            </p:childTnLst>
                          </p:cTn>
                        </p:par>
                        <p:par>
                          <p:cTn id="876" fill="hold">
                            <p:stCondLst>
                              <p:cond delay="4380"/>
                            </p:stCondLst>
                            <p:childTnLst>
                              <p:par>
                                <p:cTn id="877" presetID="10" presetClass="entr" presetSubtype="0" fill="hold" nodeType="afterEffect">
                                  <p:stCondLst>
                                    <p:cond delay="0"/>
                                  </p:stCondLst>
                                  <p:childTnLst>
                                    <p:set>
                                      <p:cBhvr>
                                        <p:cTn id="878" dur="1" fill="hold">
                                          <p:stCondLst>
                                            <p:cond delay="0"/>
                                          </p:stCondLst>
                                        </p:cTn>
                                        <p:tgtEl>
                                          <p:spTgt spid="239"/>
                                        </p:tgtEl>
                                        <p:attrNameLst>
                                          <p:attrName>style.visibility</p:attrName>
                                        </p:attrNameLst>
                                      </p:cBhvr>
                                      <p:to>
                                        <p:strVal val="visible"/>
                                      </p:to>
                                    </p:set>
                                    <p:animEffect transition="in" filter="fade">
                                      <p:cBhvr>
                                        <p:cTn id="879" dur="20"/>
                                        <p:tgtEl>
                                          <p:spTgt spid="239"/>
                                        </p:tgtEl>
                                      </p:cBhvr>
                                    </p:animEffect>
                                  </p:childTnLst>
                                </p:cTn>
                              </p:par>
                            </p:childTnLst>
                          </p:cTn>
                        </p:par>
                        <p:par>
                          <p:cTn id="880" fill="hold">
                            <p:stCondLst>
                              <p:cond delay="4400"/>
                            </p:stCondLst>
                            <p:childTnLst>
                              <p:par>
                                <p:cTn id="881" presetID="10" presetClass="entr" presetSubtype="0" fill="hold" nodeType="afterEffect">
                                  <p:stCondLst>
                                    <p:cond delay="0"/>
                                  </p:stCondLst>
                                  <p:childTnLst>
                                    <p:set>
                                      <p:cBhvr>
                                        <p:cTn id="882" dur="1" fill="hold">
                                          <p:stCondLst>
                                            <p:cond delay="0"/>
                                          </p:stCondLst>
                                        </p:cTn>
                                        <p:tgtEl>
                                          <p:spTgt spid="240"/>
                                        </p:tgtEl>
                                        <p:attrNameLst>
                                          <p:attrName>style.visibility</p:attrName>
                                        </p:attrNameLst>
                                      </p:cBhvr>
                                      <p:to>
                                        <p:strVal val="visible"/>
                                      </p:to>
                                    </p:set>
                                    <p:animEffect transition="in" filter="fade">
                                      <p:cBhvr>
                                        <p:cTn id="883" dur="20"/>
                                        <p:tgtEl>
                                          <p:spTgt spid="240"/>
                                        </p:tgtEl>
                                      </p:cBhvr>
                                    </p:animEffect>
                                  </p:childTnLst>
                                </p:cTn>
                              </p:par>
                            </p:childTnLst>
                          </p:cTn>
                        </p:par>
                        <p:par>
                          <p:cTn id="884" fill="hold">
                            <p:stCondLst>
                              <p:cond delay="4420"/>
                            </p:stCondLst>
                            <p:childTnLst>
                              <p:par>
                                <p:cTn id="885" presetID="10" presetClass="entr" presetSubtype="0" fill="hold" nodeType="afterEffect">
                                  <p:stCondLst>
                                    <p:cond delay="0"/>
                                  </p:stCondLst>
                                  <p:childTnLst>
                                    <p:set>
                                      <p:cBhvr>
                                        <p:cTn id="886" dur="1" fill="hold">
                                          <p:stCondLst>
                                            <p:cond delay="0"/>
                                          </p:stCondLst>
                                        </p:cTn>
                                        <p:tgtEl>
                                          <p:spTgt spid="241"/>
                                        </p:tgtEl>
                                        <p:attrNameLst>
                                          <p:attrName>style.visibility</p:attrName>
                                        </p:attrNameLst>
                                      </p:cBhvr>
                                      <p:to>
                                        <p:strVal val="visible"/>
                                      </p:to>
                                    </p:set>
                                    <p:animEffect transition="in" filter="fade">
                                      <p:cBhvr>
                                        <p:cTn id="887" dur="20"/>
                                        <p:tgtEl>
                                          <p:spTgt spid="241"/>
                                        </p:tgtEl>
                                      </p:cBhvr>
                                    </p:animEffect>
                                  </p:childTnLst>
                                </p:cTn>
                              </p:par>
                            </p:childTnLst>
                          </p:cTn>
                        </p:par>
                        <p:par>
                          <p:cTn id="888" fill="hold">
                            <p:stCondLst>
                              <p:cond delay="4440"/>
                            </p:stCondLst>
                            <p:childTnLst>
                              <p:par>
                                <p:cTn id="889" presetID="10" presetClass="entr" presetSubtype="0" fill="hold" nodeType="afterEffect">
                                  <p:stCondLst>
                                    <p:cond delay="0"/>
                                  </p:stCondLst>
                                  <p:childTnLst>
                                    <p:set>
                                      <p:cBhvr>
                                        <p:cTn id="890" dur="1" fill="hold">
                                          <p:stCondLst>
                                            <p:cond delay="0"/>
                                          </p:stCondLst>
                                        </p:cTn>
                                        <p:tgtEl>
                                          <p:spTgt spid="242"/>
                                        </p:tgtEl>
                                        <p:attrNameLst>
                                          <p:attrName>style.visibility</p:attrName>
                                        </p:attrNameLst>
                                      </p:cBhvr>
                                      <p:to>
                                        <p:strVal val="visible"/>
                                      </p:to>
                                    </p:set>
                                    <p:animEffect transition="in" filter="fade">
                                      <p:cBhvr>
                                        <p:cTn id="891" dur="20"/>
                                        <p:tgtEl>
                                          <p:spTgt spid="242"/>
                                        </p:tgtEl>
                                      </p:cBhvr>
                                    </p:animEffect>
                                  </p:childTnLst>
                                </p:cTn>
                              </p:par>
                            </p:childTnLst>
                          </p:cTn>
                        </p:par>
                        <p:par>
                          <p:cTn id="892" fill="hold">
                            <p:stCondLst>
                              <p:cond delay="4460"/>
                            </p:stCondLst>
                            <p:childTnLst>
                              <p:par>
                                <p:cTn id="893" presetID="10" presetClass="entr" presetSubtype="0" fill="hold" nodeType="afterEffect">
                                  <p:stCondLst>
                                    <p:cond delay="0"/>
                                  </p:stCondLst>
                                  <p:childTnLst>
                                    <p:set>
                                      <p:cBhvr>
                                        <p:cTn id="894" dur="1" fill="hold">
                                          <p:stCondLst>
                                            <p:cond delay="0"/>
                                          </p:stCondLst>
                                        </p:cTn>
                                        <p:tgtEl>
                                          <p:spTgt spid="293"/>
                                        </p:tgtEl>
                                        <p:attrNameLst>
                                          <p:attrName>style.visibility</p:attrName>
                                        </p:attrNameLst>
                                      </p:cBhvr>
                                      <p:to>
                                        <p:strVal val="visible"/>
                                      </p:to>
                                    </p:set>
                                    <p:animEffect transition="in" filter="fade">
                                      <p:cBhvr>
                                        <p:cTn id="895" dur="20"/>
                                        <p:tgtEl>
                                          <p:spTgt spid="293"/>
                                        </p:tgtEl>
                                      </p:cBhvr>
                                    </p:animEffect>
                                  </p:childTnLst>
                                </p:cTn>
                              </p:par>
                            </p:childTnLst>
                          </p:cTn>
                        </p:par>
                        <p:par>
                          <p:cTn id="896" fill="hold">
                            <p:stCondLst>
                              <p:cond delay="4480"/>
                            </p:stCondLst>
                            <p:childTnLst>
                              <p:par>
                                <p:cTn id="897" presetID="10" presetClass="entr" presetSubtype="0" fill="hold" nodeType="afterEffect">
                                  <p:stCondLst>
                                    <p:cond delay="0"/>
                                  </p:stCondLst>
                                  <p:childTnLst>
                                    <p:set>
                                      <p:cBhvr>
                                        <p:cTn id="898" dur="1" fill="hold">
                                          <p:stCondLst>
                                            <p:cond delay="0"/>
                                          </p:stCondLst>
                                        </p:cTn>
                                        <p:tgtEl>
                                          <p:spTgt spid="288"/>
                                        </p:tgtEl>
                                        <p:attrNameLst>
                                          <p:attrName>style.visibility</p:attrName>
                                        </p:attrNameLst>
                                      </p:cBhvr>
                                      <p:to>
                                        <p:strVal val="visible"/>
                                      </p:to>
                                    </p:set>
                                    <p:animEffect transition="in" filter="fade">
                                      <p:cBhvr>
                                        <p:cTn id="899" dur="20"/>
                                        <p:tgtEl>
                                          <p:spTgt spid="288"/>
                                        </p:tgtEl>
                                      </p:cBhvr>
                                    </p:animEffect>
                                  </p:childTnLst>
                                </p:cTn>
                              </p:par>
                            </p:childTnLst>
                          </p:cTn>
                        </p:par>
                        <p:par>
                          <p:cTn id="900" fill="hold">
                            <p:stCondLst>
                              <p:cond delay="4500"/>
                            </p:stCondLst>
                            <p:childTnLst>
                              <p:par>
                                <p:cTn id="901" presetID="10" presetClass="entr" presetSubtype="0" fill="hold" nodeType="afterEffect">
                                  <p:stCondLst>
                                    <p:cond delay="0"/>
                                  </p:stCondLst>
                                  <p:childTnLst>
                                    <p:set>
                                      <p:cBhvr>
                                        <p:cTn id="902" dur="1" fill="hold">
                                          <p:stCondLst>
                                            <p:cond delay="0"/>
                                          </p:stCondLst>
                                        </p:cTn>
                                        <p:tgtEl>
                                          <p:spTgt spid="243"/>
                                        </p:tgtEl>
                                        <p:attrNameLst>
                                          <p:attrName>style.visibility</p:attrName>
                                        </p:attrNameLst>
                                      </p:cBhvr>
                                      <p:to>
                                        <p:strVal val="visible"/>
                                      </p:to>
                                    </p:set>
                                    <p:animEffect transition="in" filter="fade">
                                      <p:cBhvr>
                                        <p:cTn id="903" dur="20"/>
                                        <p:tgtEl>
                                          <p:spTgt spid="243"/>
                                        </p:tgtEl>
                                      </p:cBhvr>
                                    </p:animEffect>
                                  </p:childTnLst>
                                </p:cTn>
                              </p:par>
                            </p:childTnLst>
                          </p:cTn>
                        </p:par>
                        <p:par>
                          <p:cTn id="904" fill="hold">
                            <p:stCondLst>
                              <p:cond delay="4520"/>
                            </p:stCondLst>
                            <p:childTnLst>
                              <p:par>
                                <p:cTn id="905" presetID="10" presetClass="entr" presetSubtype="0" fill="hold" nodeType="afterEffect">
                                  <p:stCondLst>
                                    <p:cond delay="0"/>
                                  </p:stCondLst>
                                  <p:childTnLst>
                                    <p:set>
                                      <p:cBhvr>
                                        <p:cTn id="906" dur="1" fill="hold">
                                          <p:stCondLst>
                                            <p:cond delay="0"/>
                                          </p:stCondLst>
                                        </p:cTn>
                                        <p:tgtEl>
                                          <p:spTgt spid="297"/>
                                        </p:tgtEl>
                                        <p:attrNameLst>
                                          <p:attrName>style.visibility</p:attrName>
                                        </p:attrNameLst>
                                      </p:cBhvr>
                                      <p:to>
                                        <p:strVal val="visible"/>
                                      </p:to>
                                    </p:set>
                                    <p:animEffect transition="in" filter="fade">
                                      <p:cBhvr>
                                        <p:cTn id="907" dur="20"/>
                                        <p:tgtEl>
                                          <p:spTgt spid="297"/>
                                        </p:tgtEl>
                                      </p:cBhvr>
                                    </p:animEffect>
                                  </p:childTnLst>
                                </p:cTn>
                              </p:par>
                            </p:childTnLst>
                          </p:cTn>
                        </p:par>
                        <p:par>
                          <p:cTn id="908" fill="hold">
                            <p:stCondLst>
                              <p:cond delay="4540"/>
                            </p:stCondLst>
                            <p:childTnLst>
                              <p:par>
                                <p:cTn id="909" presetID="10" presetClass="entr" presetSubtype="0" fill="hold" nodeType="afterEffect">
                                  <p:stCondLst>
                                    <p:cond delay="0"/>
                                  </p:stCondLst>
                                  <p:childTnLst>
                                    <p:set>
                                      <p:cBhvr>
                                        <p:cTn id="910" dur="1" fill="hold">
                                          <p:stCondLst>
                                            <p:cond delay="0"/>
                                          </p:stCondLst>
                                        </p:cTn>
                                        <p:tgtEl>
                                          <p:spTgt spid="244"/>
                                        </p:tgtEl>
                                        <p:attrNameLst>
                                          <p:attrName>style.visibility</p:attrName>
                                        </p:attrNameLst>
                                      </p:cBhvr>
                                      <p:to>
                                        <p:strVal val="visible"/>
                                      </p:to>
                                    </p:set>
                                    <p:animEffect transition="in" filter="fade">
                                      <p:cBhvr>
                                        <p:cTn id="911" dur="20"/>
                                        <p:tgtEl>
                                          <p:spTgt spid="244"/>
                                        </p:tgtEl>
                                      </p:cBhvr>
                                    </p:animEffect>
                                  </p:childTnLst>
                                </p:cTn>
                              </p:par>
                            </p:childTnLst>
                          </p:cTn>
                        </p:par>
                        <p:par>
                          <p:cTn id="912" fill="hold">
                            <p:stCondLst>
                              <p:cond delay="4560"/>
                            </p:stCondLst>
                            <p:childTnLst>
                              <p:par>
                                <p:cTn id="913" presetID="10" presetClass="entr" presetSubtype="0" fill="hold" nodeType="afterEffect">
                                  <p:stCondLst>
                                    <p:cond delay="0"/>
                                  </p:stCondLst>
                                  <p:childTnLst>
                                    <p:set>
                                      <p:cBhvr>
                                        <p:cTn id="914" dur="1" fill="hold">
                                          <p:stCondLst>
                                            <p:cond delay="0"/>
                                          </p:stCondLst>
                                        </p:cTn>
                                        <p:tgtEl>
                                          <p:spTgt spid="291"/>
                                        </p:tgtEl>
                                        <p:attrNameLst>
                                          <p:attrName>style.visibility</p:attrName>
                                        </p:attrNameLst>
                                      </p:cBhvr>
                                      <p:to>
                                        <p:strVal val="visible"/>
                                      </p:to>
                                    </p:set>
                                    <p:animEffect transition="in" filter="fade">
                                      <p:cBhvr>
                                        <p:cTn id="915" dur="20"/>
                                        <p:tgtEl>
                                          <p:spTgt spid="291"/>
                                        </p:tgtEl>
                                      </p:cBhvr>
                                    </p:animEffect>
                                  </p:childTnLst>
                                </p:cTn>
                              </p:par>
                            </p:childTnLst>
                          </p:cTn>
                        </p:par>
                        <p:par>
                          <p:cTn id="916" fill="hold">
                            <p:stCondLst>
                              <p:cond delay="4580"/>
                            </p:stCondLst>
                            <p:childTnLst>
                              <p:par>
                                <p:cTn id="917" presetID="10" presetClass="entr" presetSubtype="0" fill="hold" nodeType="afterEffect">
                                  <p:stCondLst>
                                    <p:cond delay="0"/>
                                  </p:stCondLst>
                                  <p:childTnLst>
                                    <p:set>
                                      <p:cBhvr>
                                        <p:cTn id="918" dur="1" fill="hold">
                                          <p:stCondLst>
                                            <p:cond delay="0"/>
                                          </p:stCondLst>
                                        </p:cTn>
                                        <p:tgtEl>
                                          <p:spTgt spid="292"/>
                                        </p:tgtEl>
                                        <p:attrNameLst>
                                          <p:attrName>style.visibility</p:attrName>
                                        </p:attrNameLst>
                                      </p:cBhvr>
                                      <p:to>
                                        <p:strVal val="visible"/>
                                      </p:to>
                                    </p:set>
                                    <p:animEffect transition="in" filter="fade">
                                      <p:cBhvr>
                                        <p:cTn id="919" dur="20"/>
                                        <p:tgtEl>
                                          <p:spTgt spid="292"/>
                                        </p:tgtEl>
                                      </p:cBhvr>
                                    </p:animEffect>
                                  </p:childTnLst>
                                </p:cTn>
                              </p:par>
                            </p:childTnLst>
                          </p:cTn>
                        </p:par>
                        <p:par>
                          <p:cTn id="920" fill="hold">
                            <p:stCondLst>
                              <p:cond delay="4600"/>
                            </p:stCondLst>
                            <p:childTnLst>
                              <p:par>
                                <p:cTn id="921" presetID="10" presetClass="entr" presetSubtype="0" fill="hold" nodeType="afterEffect">
                                  <p:stCondLst>
                                    <p:cond delay="0"/>
                                  </p:stCondLst>
                                  <p:childTnLst>
                                    <p:set>
                                      <p:cBhvr>
                                        <p:cTn id="922" dur="1" fill="hold">
                                          <p:stCondLst>
                                            <p:cond delay="0"/>
                                          </p:stCondLst>
                                        </p:cTn>
                                        <p:tgtEl>
                                          <p:spTgt spid="294"/>
                                        </p:tgtEl>
                                        <p:attrNameLst>
                                          <p:attrName>style.visibility</p:attrName>
                                        </p:attrNameLst>
                                      </p:cBhvr>
                                      <p:to>
                                        <p:strVal val="visible"/>
                                      </p:to>
                                    </p:set>
                                    <p:animEffect transition="in" filter="fade">
                                      <p:cBhvr>
                                        <p:cTn id="923" dur="20"/>
                                        <p:tgtEl>
                                          <p:spTgt spid="294"/>
                                        </p:tgtEl>
                                      </p:cBhvr>
                                    </p:animEffect>
                                  </p:childTnLst>
                                </p:cTn>
                              </p:par>
                            </p:childTnLst>
                          </p:cTn>
                        </p:par>
                        <p:par>
                          <p:cTn id="924" fill="hold">
                            <p:stCondLst>
                              <p:cond delay="4620"/>
                            </p:stCondLst>
                            <p:childTnLst>
                              <p:par>
                                <p:cTn id="925" presetID="10" presetClass="entr" presetSubtype="0" fill="hold" nodeType="afterEffect">
                                  <p:stCondLst>
                                    <p:cond delay="0"/>
                                  </p:stCondLst>
                                  <p:childTnLst>
                                    <p:set>
                                      <p:cBhvr>
                                        <p:cTn id="926" dur="1" fill="hold">
                                          <p:stCondLst>
                                            <p:cond delay="0"/>
                                          </p:stCondLst>
                                        </p:cTn>
                                        <p:tgtEl>
                                          <p:spTgt spid="295"/>
                                        </p:tgtEl>
                                        <p:attrNameLst>
                                          <p:attrName>style.visibility</p:attrName>
                                        </p:attrNameLst>
                                      </p:cBhvr>
                                      <p:to>
                                        <p:strVal val="visible"/>
                                      </p:to>
                                    </p:set>
                                    <p:animEffect transition="in" filter="fade">
                                      <p:cBhvr>
                                        <p:cTn id="927" dur="20"/>
                                        <p:tgtEl>
                                          <p:spTgt spid="295"/>
                                        </p:tgtEl>
                                      </p:cBhvr>
                                    </p:animEffect>
                                  </p:childTnLst>
                                </p:cTn>
                              </p:par>
                            </p:childTnLst>
                          </p:cTn>
                        </p:par>
                        <p:par>
                          <p:cTn id="928" fill="hold">
                            <p:stCondLst>
                              <p:cond delay="4640"/>
                            </p:stCondLst>
                            <p:childTnLst>
                              <p:par>
                                <p:cTn id="929" presetID="10" presetClass="entr" presetSubtype="0" fill="hold" nodeType="afterEffect">
                                  <p:stCondLst>
                                    <p:cond delay="0"/>
                                  </p:stCondLst>
                                  <p:childTnLst>
                                    <p:set>
                                      <p:cBhvr>
                                        <p:cTn id="930" dur="1" fill="hold">
                                          <p:stCondLst>
                                            <p:cond delay="0"/>
                                          </p:stCondLst>
                                        </p:cTn>
                                        <p:tgtEl>
                                          <p:spTgt spid="296"/>
                                        </p:tgtEl>
                                        <p:attrNameLst>
                                          <p:attrName>style.visibility</p:attrName>
                                        </p:attrNameLst>
                                      </p:cBhvr>
                                      <p:to>
                                        <p:strVal val="visible"/>
                                      </p:to>
                                    </p:set>
                                    <p:animEffect transition="in" filter="fade">
                                      <p:cBhvr>
                                        <p:cTn id="931" dur="20"/>
                                        <p:tgtEl>
                                          <p:spTgt spid="296"/>
                                        </p:tgtEl>
                                      </p:cBhvr>
                                    </p:animEffect>
                                  </p:childTnLst>
                                </p:cTn>
                              </p:par>
                            </p:childTnLst>
                          </p:cTn>
                        </p:par>
                        <p:par>
                          <p:cTn id="932" fill="hold">
                            <p:stCondLst>
                              <p:cond delay="4660"/>
                            </p:stCondLst>
                            <p:childTnLst>
                              <p:par>
                                <p:cTn id="933" presetID="10" presetClass="entr" presetSubtype="0" fill="hold" nodeType="afterEffect">
                                  <p:stCondLst>
                                    <p:cond delay="0"/>
                                  </p:stCondLst>
                                  <p:childTnLst>
                                    <p:set>
                                      <p:cBhvr>
                                        <p:cTn id="934" dur="1" fill="hold">
                                          <p:stCondLst>
                                            <p:cond delay="0"/>
                                          </p:stCondLst>
                                        </p:cTn>
                                        <p:tgtEl>
                                          <p:spTgt spid="298"/>
                                        </p:tgtEl>
                                        <p:attrNameLst>
                                          <p:attrName>style.visibility</p:attrName>
                                        </p:attrNameLst>
                                      </p:cBhvr>
                                      <p:to>
                                        <p:strVal val="visible"/>
                                      </p:to>
                                    </p:set>
                                    <p:animEffect transition="in" filter="fade">
                                      <p:cBhvr>
                                        <p:cTn id="935" dur="20"/>
                                        <p:tgtEl>
                                          <p:spTgt spid="298"/>
                                        </p:tgtEl>
                                      </p:cBhvr>
                                    </p:animEffect>
                                  </p:childTnLst>
                                </p:cTn>
                              </p:par>
                            </p:childTnLst>
                          </p:cTn>
                        </p:par>
                        <p:par>
                          <p:cTn id="936" fill="hold">
                            <p:stCondLst>
                              <p:cond delay="4680"/>
                            </p:stCondLst>
                            <p:childTnLst>
                              <p:par>
                                <p:cTn id="937" presetID="10" presetClass="entr" presetSubtype="0" fill="hold" nodeType="afterEffect">
                                  <p:stCondLst>
                                    <p:cond delay="0"/>
                                  </p:stCondLst>
                                  <p:childTnLst>
                                    <p:set>
                                      <p:cBhvr>
                                        <p:cTn id="938" dur="1" fill="hold">
                                          <p:stCondLst>
                                            <p:cond delay="0"/>
                                          </p:stCondLst>
                                        </p:cTn>
                                        <p:tgtEl>
                                          <p:spTgt spid="245"/>
                                        </p:tgtEl>
                                        <p:attrNameLst>
                                          <p:attrName>style.visibility</p:attrName>
                                        </p:attrNameLst>
                                      </p:cBhvr>
                                      <p:to>
                                        <p:strVal val="visible"/>
                                      </p:to>
                                    </p:set>
                                    <p:animEffect transition="in" filter="fade">
                                      <p:cBhvr>
                                        <p:cTn id="939" dur="20"/>
                                        <p:tgtEl>
                                          <p:spTgt spid="245"/>
                                        </p:tgtEl>
                                      </p:cBhvr>
                                    </p:animEffect>
                                  </p:childTnLst>
                                </p:cTn>
                              </p:par>
                            </p:childTnLst>
                          </p:cTn>
                        </p:par>
                        <p:par>
                          <p:cTn id="940" fill="hold">
                            <p:stCondLst>
                              <p:cond delay="4700"/>
                            </p:stCondLst>
                            <p:childTnLst>
                              <p:par>
                                <p:cTn id="941" presetID="10" presetClass="entr" presetSubtype="0" fill="hold" nodeType="afterEffect">
                                  <p:stCondLst>
                                    <p:cond delay="0"/>
                                  </p:stCondLst>
                                  <p:childTnLst>
                                    <p:set>
                                      <p:cBhvr>
                                        <p:cTn id="942" dur="1" fill="hold">
                                          <p:stCondLst>
                                            <p:cond delay="0"/>
                                          </p:stCondLst>
                                        </p:cTn>
                                        <p:tgtEl>
                                          <p:spTgt spid="290"/>
                                        </p:tgtEl>
                                        <p:attrNameLst>
                                          <p:attrName>style.visibility</p:attrName>
                                        </p:attrNameLst>
                                      </p:cBhvr>
                                      <p:to>
                                        <p:strVal val="visible"/>
                                      </p:to>
                                    </p:set>
                                    <p:animEffect transition="in" filter="fade">
                                      <p:cBhvr>
                                        <p:cTn id="943" dur="20"/>
                                        <p:tgtEl>
                                          <p:spTgt spid="290"/>
                                        </p:tgtEl>
                                      </p:cBhvr>
                                    </p:animEffect>
                                  </p:childTnLst>
                                </p:cTn>
                              </p:par>
                            </p:childTnLst>
                          </p:cTn>
                        </p:par>
                        <p:par>
                          <p:cTn id="944" fill="hold">
                            <p:stCondLst>
                              <p:cond delay="4720"/>
                            </p:stCondLst>
                            <p:childTnLst>
                              <p:par>
                                <p:cTn id="945" presetID="10" presetClass="entr" presetSubtype="0" fill="hold" nodeType="afterEffect">
                                  <p:stCondLst>
                                    <p:cond delay="0"/>
                                  </p:stCondLst>
                                  <p:childTnLst>
                                    <p:set>
                                      <p:cBhvr>
                                        <p:cTn id="946" dur="1" fill="hold">
                                          <p:stCondLst>
                                            <p:cond delay="0"/>
                                          </p:stCondLst>
                                        </p:cTn>
                                        <p:tgtEl>
                                          <p:spTgt spid="299"/>
                                        </p:tgtEl>
                                        <p:attrNameLst>
                                          <p:attrName>style.visibility</p:attrName>
                                        </p:attrNameLst>
                                      </p:cBhvr>
                                      <p:to>
                                        <p:strVal val="visible"/>
                                      </p:to>
                                    </p:set>
                                    <p:animEffect transition="in" filter="fade">
                                      <p:cBhvr>
                                        <p:cTn id="947" dur="20"/>
                                        <p:tgtEl>
                                          <p:spTgt spid="299"/>
                                        </p:tgtEl>
                                      </p:cBhvr>
                                    </p:animEffect>
                                  </p:childTnLst>
                                </p:cTn>
                              </p:par>
                            </p:childTnLst>
                          </p:cTn>
                        </p:par>
                        <p:par>
                          <p:cTn id="948" fill="hold">
                            <p:stCondLst>
                              <p:cond delay="4740"/>
                            </p:stCondLst>
                            <p:childTnLst>
                              <p:par>
                                <p:cTn id="949" presetID="10" presetClass="entr" presetSubtype="0" fill="hold" nodeType="afterEffect">
                                  <p:stCondLst>
                                    <p:cond delay="0"/>
                                  </p:stCondLst>
                                  <p:childTnLst>
                                    <p:set>
                                      <p:cBhvr>
                                        <p:cTn id="950" dur="1" fill="hold">
                                          <p:stCondLst>
                                            <p:cond delay="0"/>
                                          </p:stCondLst>
                                        </p:cTn>
                                        <p:tgtEl>
                                          <p:spTgt spid="246"/>
                                        </p:tgtEl>
                                        <p:attrNameLst>
                                          <p:attrName>style.visibility</p:attrName>
                                        </p:attrNameLst>
                                      </p:cBhvr>
                                      <p:to>
                                        <p:strVal val="visible"/>
                                      </p:to>
                                    </p:set>
                                    <p:animEffect transition="in" filter="fade">
                                      <p:cBhvr>
                                        <p:cTn id="951" dur="20"/>
                                        <p:tgtEl>
                                          <p:spTgt spid="246"/>
                                        </p:tgtEl>
                                      </p:cBhvr>
                                    </p:animEffect>
                                  </p:childTnLst>
                                </p:cTn>
                              </p:par>
                            </p:childTnLst>
                          </p:cTn>
                        </p:par>
                        <p:par>
                          <p:cTn id="952" fill="hold">
                            <p:stCondLst>
                              <p:cond delay="4760"/>
                            </p:stCondLst>
                            <p:childTnLst>
                              <p:par>
                                <p:cTn id="953" presetID="10" presetClass="entr" presetSubtype="0" fill="hold" nodeType="afterEffect">
                                  <p:stCondLst>
                                    <p:cond delay="0"/>
                                  </p:stCondLst>
                                  <p:childTnLst>
                                    <p:set>
                                      <p:cBhvr>
                                        <p:cTn id="954" dur="1" fill="hold">
                                          <p:stCondLst>
                                            <p:cond delay="0"/>
                                          </p:stCondLst>
                                        </p:cTn>
                                        <p:tgtEl>
                                          <p:spTgt spid="289"/>
                                        </p:tgtEl>
                                        <p:attrNameLst>
                                          <p:attrName>style.visibility</p:attrName>
                                        </p:attrNameLst>
                                      </p:cBhvr>
                                      <p:to>
                                        <p:strVal val="visible"/>
                                      </p:to>
                                    </p:set>
                                    <p:animEffect transition="in" filter="fade">
                                      <p:cBhvr>
                                        <p:cTn id="955" dur="20"/>
                                        <p:tgtEl>
                                          <p:spTgt spid="289"/>
                                        </p:tgtEl>
                                      </p:cBhvr>
                                    </p:animEffect>
                                  </p:childTnLst>
                                </p:cTn>
                              </p:par>
                            </p:childTnLst>
                          </p:cTn>
                        </p:par>
                        <p:par>
                          <p:cTn id="956" fill="hold">
                            <p:stCondLst>
                              <p:cond delay="4780"/>
                            </p:stCondLst>
                            <p:childTnLst>
                              <p:par>
                                <p:cTn id="957" presetID="10" presetClass="entr" presetSubtype="0" fill="hold" nodeType="afterEffect">
                                  <p:stCondLst>
                                    <p:cond delay="0"/>
                                  </p:stCondLst>
                                  <p:childTnLst>
                                    <p:set>
                                      <p:cBhvr>
                                        <p:cTn id="958" dur="1" fill="hold">
                                          <p:stCondLst>
                                            <p:cond delay="0"/>
                                          </p:stCondLst>
                                        </p:cTn>
                                        <p:tgtEl>
                                          <p:spTgt spid="247"/>
                                        </p:tgtEl>
                                        <p:attrNameLst>
                                          <p:attrName>style.visibility</p:attrName>
                                        </p:attrNameLst>
                                      </p:cBhvr>
                                      <p:to>
                                        <p:strVal val="visible"/>
                                      </p:to>
                                    </p:set>
                                    <p:animEffect transition="in" filter="fade">
                                      <p:cBhvr>
                                        <p:cTn id="959" dur="20"/>
                                        <p:tgtEl>
                                          <p:spTgt spid="247"/>
                                        </p:tgtEl>
                                      </p:cBhvr>
                                    </p:animEffect>
                                  </p:childTnLst>
                                </p:cTn>
                              </p:par>
                            </p:childTnLst>
                          </p:cTn>
                        </p:par>
                        <p:par>
                          <p:cTn id="960" fill="hold">
                            <p:stCondLst>
                              <p:cond delay="4800"/>
                            </p:stCondLst>
                            <p:childTnLst>
                              <p:par>
                                <p:cTn id="961" presetID="10" presetClass="entr" presetSubtype="0" fill="hold" nodeType="afterEffect">
                                  <p:stCondLst>
                                    <p:cond delay="0"/>
                                  </p:stCondLst>
                                  <p:childTnLst>
                                    <p:set>
                                      <p:cBhvr>
                                        <p:cTn id="962" dur="1" fill="hold">
                                          <p:stCondLst>
                                            <p:cond delay="0"/>
                                          </p:stCondLst>
                                        </p:cTn>
                                        <p:tgtEl>
                                          <p:spTgt spid="248"/>
                                        </p:tgtEl>
                                        <p:attrNameLst>
                                          <p:attrName>style.visibility</p:attrName>
                                        </p:attrNameLst>
                                      </p:cBhvr>
                                      <p:to>
                                        <p:strVal val="visible"/>
                                      </p:to>
                                    </p:set>
                                    <p:animEffect transition="in" filter="fade">
                                      <p:cBhvr>
                                        <p:cTn id="963" dur="20"/>
                                        <p:tgtEl>
                                          <p:spTgt spid="248"/>
                                        </p:tgtEl>
                                      </p:cBhvr>
                                    </p:animEffect>
                                  </p:childTnLst>
                                </p:cTn>
                              </p:par>
                            </p:childTnLst>
                          </p:cTn>
                        </p:par>
                        <p:par>
                          <p:cTn id="964" fill="hold">
                            <p:stCondLst>
                              <p:cond delay="4820"/>
                            </p:stCondLst>
                            <p:childTnLst>
                              <p:par>
                                <p:cTn id="965" presetID="10" presetClass="entr" presetSubtype="0" fill="hold" nodeType="afterEffect">
                                  <p:stCondLst>
                                    <p:cond delay="0"/>
                                  </p:stCondLst>
                                  <p:childTnLst>
                                    <p:set>
                                      <p:cBhvr>
                                        <p:cTn id="966" dur="1" fill="hold">
                                          <p:stCondLst>
                                            <p:cond delay="0"/>
                                          </p:stCondLst>
                                        </p:cTn>
                                        <p:tgtEl>
                                          <p:spTgt spid="249"/>
                                        </p:tgtEl>
                                        <p:attrNameLst>
                                          <p:attrName>style.visibility</p:attrName>
                                        </p:attrNameLst>
                                      </p:cBhvr>
                                      <p:to>
                                        <p:strVal val="visible"/>
                                      </p:to>
                                    </p:set>
                                    <p:animEffect transition="in" filter="fade">
                                      <p:cBhvr>
                                        <p:cTn id="967" dur="20"/>
                                        <p:tgtEl>
                                          <p:spTgt spid="249"/>
                                        </p:tgtEl>
                                      </p:cBhvr>
                                    </p:animEffect>
                                  </p:childTnLst>
                                </p:cTn>
                              </p:par>
                            </p:childTnLst>
                          </p:cTn>
                        </p:par>
                        <p:par>
                          <p:cTn id="968" fill="hold">
                            <p:stCondLst>
                              <p:cond delay="4840"/>
                            </p:stCondLst>
                            <p:childTnLst>
                              <p:par>
                                <p:cTn id="969" presetID="10" presetClass="entr" presetSubtype="0" fill="hold" nodeType="afterEffect">
                                  <p:stCondLst>
                                    <p:cond delay="0"/>
                                  </p:stCondLst>
                                  <p:childTnLst>
                                    <p:set>
                                      <p:cBhvr>
                                        <p:cTn id="970" dur="1" fill="hold">
                                          <p:stCondLst>
                                            <p:cond delay="0"/>
                                          </p:stCondLst>
                                        </p:cTn>
                                        <p:tgtEl>
                                          <p:spTgt spid="250"/>
                                        </p:tgtEl>
                                        <p:attrNameLst>
                                          <p:attrName>style.visibility</p:attrName>
                                        </p:attrNameLst>
                                      </p:cBhvr>
                                      <p:to>
                                        <p:strVal val="visible"/>
                                      </p:to>
                                    </p:set>
                                    <p:animEffect transition="in" filter="fade">
                                      <p:cBhvr>
                                        <p:cTn id="971" dur="20"/>
                                        <p:tgtEl>
                                          <p:spTgt spid="250"/>
                                        </p:tgtEl>
                                      </p:cBhvr>
                                    </p:animEffect>
                                  </p:childTnLst>
                                </p:cTn>
                              </p:par>
                            </p:childTnLst>
                          </p:cTn>
                        </p:par>
                        <p:par>
                          <p:cTn id="972" fill="hold">
                            <p:stCondLst>
                              <p:cond delay="4860"/>
                            </p:stCondLst>
                            <p:childTnLst>
                              <p:par>
                                <p:cTn id="973" presetID="10" presetClass="entr" presetSubtype="0" fill="hold" nodeType="afterEffect">
                                  <p:stCondLst>
                                    <p:cond delay="0"/>
                                  </p:stCondLst>
                                  <p:childTnLst>
                                    <p:set>
                                      <p:cBhvr>
                                        <p:cTn id="974" dur="1" fill="hold">
                                          <p:stCondLst>
                                            <p:cond delay="0"/>
                                          </p:stCondLst>
                                        </p:cTn>
                                        <p:tgtEl>
                                          <p:spTgt spid="251"/>
                                        </p:tgtEl>
                                        <p:attrNameLst>
                                          <p:attrName>style.visibility</p:attrName>
                                        </p:attrNameLst>
                                      </p:cBhvr>
                                      <p:to>
                                        <p:strVal val="visible"/>
                                      </p:to>
                                    </p:set>
                                    <p:animEffect transition="in" filter="fade">
                                      <p:cBhvr>
                                        <p:cTn id="975" dur="20"/>
                                        <p:tgtEl>
                                          <p:spTgt spid="251"/>
                                        </p:tgtEl>
                                      </p:cBhvr>
                                    </p:animEffect>
                                  </p:childTnLst>
                                </p:cTn>
                              </p:par>
                            </p:childTnLst>
                          </p:cTn>
                        </p:par>
                        <p:par>
                          <p:cTn id="976" fill="hold">
                            <p:stCondLst>
                              <p:cond delay="4880"/>
                            </p:stCondLst>
                            <p:childTnLst>
                              <p:par>
                                <p:cTn id="977" presetID="10" presetClass="entr" presetSubtype="0" fill="hold" nodeType="afterEffect">
                                  <p:stCondLst>
                                    <p:cond delay="0"/>
                                  </p:stCondLst>
                                  <p:childTnLst>
                                    <p:set>
                                      <p:cBhvr>
                                        <p:cTn id="978" dur="1" fill="hold">
                                          <p:stCondLst>
                                            <p:cond delay="0"/>
                                          </p:stCondLst>
                                        </p:cTn>
                                        <p:tgtEl>
                                          <p:spTgt spid="252"/>
                                        </p:tgtEl>
                                        <p:attrNameLst>
                                          <p:attrName>style.visibility</p:attrName>
                                        </p:attrNameLst>
                                      </p:cBhvr>
                                      <p:to>
                                        <p:strVal val="visible"/>
                                      </p:to>
                                    </p:set>
                                    <p:animEffect transition="in" filter="fade">
                                      <p:cBhvr>
                                        <p:cTn id="979" dur="20"/>
                                        <p:tgtEl>
                                          <p:spTgt spid="252"/>
                                        </p:tgtEl>
                                      </p:cBhvr>
                                    </p:animEffect>
                                  </p:childTnLst>
                                </p:cTn>
                              </p:par>
                            </p:childTnLst>
                          </p:cTn>
                        </p:par>
                        <p:par>
                          <p:cTn id="980" fill="hold">
                            <p:stCondLst>
                              <p:cond delay="4900"/>
                            </p:stCondLst>
                            <p:childTnLst>
                              <p:par>
                                <p:cTn id="981" presetID="10" presetClass="entr" presetSubtype="0" fill="hold" nodeType="afterEffect">
                                  <p:stCondLst>
                                    <p:cond delay="0"/>
                                  </p:stCondLst>
                                  <p:childTnLst>
                                    <p:set>
                                      <p:cBhvr>
                                        <p:cTn id="982" dur="1" fill="hold">
                                          <p:stCondLst>
                                            <p:cond delay="0"/>
                                          </p:stCondLst>
                                        </p:cTn>
                                        <p:tgtEl>
                                          <p:spTgt spid="253"/>
                                        </p:tgtEl>
                                        <p:attrNameLst>
                                          <p:attrName>style.visibility</p:attrName>
                                        </p:attrNameLst>
                                      </p:cBhvr>
                                      <p:to>
                                        <p:strVal val="visible"/>
                                      </p:to>
                                    </p:set>
                                    <p:animEffect transition="in" filter="fade">
                                      <p:cBhvr>
                                        <p:cTn id="983" dur="20"/>
                                        <p:tgtEl>
                                          <p:spTgt spid="253"/>
                                        </p:tgtEl>
                                      </p:cBhvr>
                                    </p:animEffect>
                                  </p:childTnLst>
                                </p:cTn>
                              </p:par>
                            </p:childTnLst>
                          </p:cTn>
                        </p:par>
                        <p:par>
                          <p:cTn id="984" fill="hold">
                            <p:stCondLst>
                              <p:cond delay="4920"/>
                            </p:stCondLst>
                            <p:childTnLst>
                              <p:par>
                                <p:cTn id="985" presetID="10" presetClass="entr" presetSubtype="0" fill="hold" nodeType="afterEffect">
                                  <p:stCondLst>
                                    <p:cond delay="0"/>
                                  </p:stCondLst>
                                  <p:childTnLst>
                                    <p:set>
                                      <p:cBhvr>
                                        <p:cTn id="986" dur="1" fill="hold">
                                          <p:stCondLst>
                                            <p:cond delay="0"/>
                                          </p:stCondLst>
                                        </p:cTn>
                                        <p:tgtEl>
                                          <p:spTgt spid="254"/>
                                        </p:tgtEl>
                                        <p:attrNameLst>
                                          <p:attrName>style.visibility</p:attrName>
                                        </p:attrNameLst>
                                      </p:cBhvr>
                                      <p:to>
                                        <p:strVal val="visible"/>
                                      </p:to>
                                    </p:set>
                                    <p:animEffect transition="in" filter="fade">
                                      <p:cBhvr>
                                        <p:cTn id="987" dur="20"/>
                                        <p:tgtEl>
                                          <p:spTgt spid="254"/>
                                        </p:tgtEl>
                                      </p:cBhvr>
                                    </p:animEffect>
                                  </p:childTnLst>
                                </p:cTn>
                              </p:par>
                            </p:childTnLst>
                          </p:cTn>
                        </p:par>
                        <p:par>
                          <p:cTn id="988" fill="hold">
                            <p:stCondLst>
                              <p:cond delay="4940"/>
                            </p:stCondLst>
                            <p:childTnLst>
                              <p:par>
                                <p:cTn id="989" presetID="10" presetClass="entr" presetSubtype="0" fill="hold" nodeType="afterEffect">
                                  <p:stCondLst>
                                    <p:cond delay="0"/>
                                  </p:stCondLst>
                                  <p:childTnLst>
                                    <p:set>
                                      <p:cBhvr>
                                        <p:cTn id="990" dur="1" fill="hold">
                                          <p:stCondLst>
                                            <p:cond delay="0"/>
                                          </p:stCondLst>
                                        </p:cTn>
                                        <p:tgtEl>
                                          <p:spTgt spid="255"/>
                                        </p:tgtEl>
                                        <p:attrNameLst>
                                          <p:attrName>style.visibility</p:attrName>
                                        </p:attrNameLst>
                                      </p:cBhvr>
                                      <p:to>
                                        <p:strVal val="visible"/>
                                      </p:to>
                                    </p:set>
                                    <p:animEffect transition="in" filter="fade">
                                      <p:cBhvr>
                                        <p:cTn id="991" dur="20"/>
                                        <p:tgtEl>
                                          <p:spTgt spid="255"/>
                                        </p:tgtEl>
                                      </p:cBhvr>
                                    </p:animEffect>
                                  </p:childTnLst>
                                </p:cTn>
                              </p:par>
                            </p:childTnLst>
                          </p:cTn>
                        </p:par>
                        <p:par>
                          <p:cTn id="992" fill="hold">
                            <p:stCondLst>
                              <p:cond delay="4960"/>
                            </p:stCondLst>
                            <p:childTnLst>
                              <p:par>
                                <p:cTn id="993" presetID="10" presetClass="entr" presetSubtype="0" fill="hold" nodeType="afterEffect">
                                  <p:stCondLst>
                                    <p:cond delay="0"/>
                                  </p:stCondLst>
                                  <p:childTnLst>
                                    <p:set>
                                      <p:cBhvr>
                                        <p:cTn id="994" dur="1" fill="hold">
                                          <p:stCondLst>
                                            <p:cond delay="0"/>
                                          </p:stCondLst>
                                        </p:cTn>
                                        <p:tgtEl>
                                          <p:spTgt spid="256"/>
                                        </p:tgtEl>
                                        <p:attrNameLst>
                                          <p:attrName>style.visibility</p:attrName>
                                        </p:attrNameLst>
                                      </p:cBhvr>
                                      <p:to>
                                        <p:strVal val="visible"/>
                                      </p:to>
                                    </p:set>
                                    <p:animEffect transition="in" filter="fade">
                                      <p:cBhvr>
                                        <p:cTn id="995" dur="20"/>
                                        <p:tgtEl>
                                          <p:spTgt spid="256"/>
                                        </p:tgtEl>
                                      </p:cBhvr>
                                    </p:animEffect>
                                  </p:childTnLst>
                                </p:cTn>
                              </p:par>
                            </p:childTnLst>
                          </p:cTn>
                        </p:par>
                        <p:par>
                          <p:cTn id="996" fill="hold">
                            <p:stCondLst>
                              <p:cond delay="4980"/>
                            </p:stCondLst>
                            <p:childTnLst>
                              <p:par>
                                <p:cTn id="997" presetID="10" presetClass="entr" presetSubtype="0" fill="hold" nodeType="afterEffect">
                                  <p:stCondLst>
                                    <p:cond delay="0"/>
                                  </p:stCondLst>
                                  <p:childTnLst>
                                    <p:set>
                                      <p:cBhvr>
                                        <p:cTn id="998" dur="1" fill="hold">
                                          <p:stCondLst>
                                            <p:cond delay="0"/>
                                          </p:stCondLst>
                                        </p:cTn>
                                        <p:tgtEl>
                                          <p:spTgt spid="257"/>
                                        </p:tgtEl>
                                        <p:attrNameLst>
                                          <p:attrName>style.visibility</p:attrName>
                                        </p:attrNameLst>
                                      </p:cBhvr>
                                      <p:to>
                                        <p:strVal val="visible"/>
                                      </p:to>
                                    </p:set>
                                    <p:animEffect transition="in" filter="fade">
                                      <p:cBhvr>
                                        <p:cTn id="999" dur="20"/>
                                        <p:tgtEl>
                                          <p:spTgt spid="257"/>
                                        </p:tgtEl>
                                      </p:cBhvr>
                                    </p:animEffect>
                                  </p:childTnLst>
                                </p:cTn>
                              </p:par>
                            </p:childTnLst>
                          </p:cTn>
                        </p:par>
                        <p:par>
                          <p:cTn id="1000" fill="hold">
                            <p:stCondLst>
                              <p:cond delay="5000"/>
                            </p:stCondLst>
                            <p:childTnLst>
                              <p:par>
                                <p:cTn id="1001" presetID="10" presetClass="entr" presetSubtype="0" fill="hold" nodeType="afterEffect">
                                  <p:stCondLst>
                                    <p:cond delay="0"/>
                                  </p:stCondLst>
                                  <p:childTnLst>
                                    <p:set>
                                      <p:cBhvr>
                                        <p:cTn id="1002" dur="1" fill="hold">
                                          <p:stCondLst>
                                            <p:cond delay="0"/>
                                          </p:stCondLst>
                                        </p:cTn>
                                        <p:tgtEl>
                                          <p:spTgt spid="258"/>
                                        </p:tgtEl>
                                        <p:attrNameLst>
                                          <p:attrName>style.visibility</p:attrName>
                                        </p:attrNameLst>
                                      </p:cBhvr>
                                      <p:to>
                                        <p:strVal val="visible"/>
                                      </p:to>
                                    </p:set>
                                    <p:animEffect transition="in" filter="fade">
                                      <p:cBhvr>
                                        <p:cTn id="1003" dur="20"/>
                                        <p:tgtEl>
                                          <p:spTgt spid="258"/>
                                        </p:tgtEl>
                                      </p:cBhvr>
                                    </p:animEffect>
                                  </p:childTnLst>
                                </p:cTn>
                              </p:par>
                            </p:childTnLst>
                          </p:cTn>
                        </p:par>
                        <p:par>
                          <p:cTn id="1004" fill="hold">
                            <p:stCondLst>
                              <p:cond delay="5020"/>
                            </p:stCondLst>
                            <p:childTnLst>
                              <p:par>
                                <p:cTn id="1005" presetID="10" presetClass="entr" presetSubtype="0" fill="hold" nodeType="afterEffect">
                                  <p:stCondLst>
                                    <p:cond delay="0"/>
                                  </p:stCondLst>
                                  <p:childTnLst>
                                    <p:set>
                                      <p:cBhvr>
                                        <p:cTn id="1006" dur="1" fill="hold">
                                          <p:stCondLst>
                                            <p:cond delay="0"/>
                                          </p:stCondLst>
                                        </p:cTn>
                                        <p:tgtEl>
                                          <p:spTgt spid="259"/>
                                        </p:tgtEl>
                                        <p:attrNameLst>
                                          <p:attrName>style.visibility</p:attrName>
                                        </p:attrNameLst>
                                      </p:cBhvr>
                                      <p:to>
                                        <p:strVal val="visible"/>
                                      </p:to>
                                    </p:set>
                                    <p:animEffect transition="in" filter="fade">
                                      <p:cBhvr>
                                        <p:cTn id="1007" dur="20"/>
                                        <p:tgtEl>
                                          <p:spTgt spid="259"/>
                                        </p:tgtEl>
                                      </p:cBhvr>
                                    </p:animEffect>
                                  </p:childTnLst>
                                </p:cTn>
                              </p:par>
                            </p:childTnLst>
                          </p:cTn>
                        </p:par>
                        <p:par>
                          <p:cTn id="1008" fill="hold">
                            <p:stCondLst>
                              <p:cond delay="5040"/>
                            </p:stCondLst>
                            <p:childTnLst>
                              <p:par>
                                <p:cTn id="1009" presetID="10" presetClass="entr" presetSubtype="0" fill="hold" nodeType="afterEffect">
                                  <p:stCondLst>
                                    <p:cond delay="0"/>
                                  </p:stCondLst>
                                  <p:childTnLst>
                                    <p:set>
                                      <p:cBhvr>
                                        <p:cTn id="1010" dur="1" fill="hold">
                                          <p:stCondLst>
                                            <p:cond delay="0"/>
                                          </p:stCondLst>
                                        </p:cTn>
                                        <p:tgtEl>
                                          <p:spTgt spid="260"/>
                                        </p:tgtEl>
                                        <p:attrNameLst>
                                          <p:attrName>style.visibility</p:attrName>
                                        </p:attrNameLst>
                                      </p:cBhvr>
                                      <p:to>
                                        <p:strVal val="visible"/>
                                      </p:to>
                                    </p:set>
                                    <p:animEffect transition="in" filter="fade">
                                      <p:cBhvr>
                                        <p:cTn id="1011" dur="20"/>
                                        <p:tgtEl>
                                          <p:spTgt spid="260"/>
                                        </p:tgtEl>
                                      </p:cBhvr>
                                    </p:animEffect>
                                  </p:childTnLst>
                                </p:cTn>
                              </p:par>
                            </p:childTnLst>
                          </p:cTn>
                        </p:par>
                        <p:par>
                          <p:cTn id="1012" fill="hold">
                            <p:stCondLst>
                              <p:cond delay="5060"/>
                            </p:stCondLst>
                            <p:childTnLst>
                              <p:par>
                                <p:cTn id="1013" presetID="10" presetClass="entr" presetSubtype="0" fill="hold" nodeType="afterEffect">
                                  <p:stCondLst>
                                    <p:cond delay="0"/>
                                  </p:stCondLst>
                                  <p:childTnLst>
                                    <p:set>
                                      <p:cBhvr>
                                        <p:cTn id="1014" dur="1" fill="hold">
                                          <p:stCondLst>
                                            <p:cond delay="0"/>
                                          </p:stCondLst>
                                        </p:cTn>
                                        <p:tgtEl>
                                          <p:spTgt spid="261"/>
                                        </p:tgtEl>
                                        <p:attrNameLst>
                                          <p:attrName>style.visibility</p:attrName>
                                        </p:attrNameLst>
                                      </p:cBhvr>
                                      <p:to>
                                        <p:strVal val="visible"/>
                                      </p:to>
                                    </p:set>
                                    <p:animEffect transition="in" filter="fade">
                                      <p:cBhvr>
                                        <p:cTn id="1015" dur="20"/>
                                        <p:tgtEl>
                                          <p:spTgt spid="261"/>
                                        </p:tgtEl>
                                      </p:cBhvr>
                                    </p:animEffect>
                                  </p:childTnLst>
                                </p:cTn>
                              </p:par>
                            </p:childTnLst>
                          </p:cTn>
                        </p:par>
                        <p:par>
                          <p:cTn id="1016" fill="hold">
                            <p:stCondLst>
                              <p:cond delay="5080"/>
                            </p:stCondLst>
                            <p:childTnLst>
                              <p:par>
                                <p:cTn id="1017" presetID="10" presetClass="entr" presetSubtype="0" fill="hold" nodeType="afterEffect">
                                  <p:stCondLst>
                                    <p:cond delay="0"/>
                                  </p:stCondLst>
                                  <p:childTnLst>
                                    <p:set>
                                      <p:cBhvr>
                                        <p:cTn id="1018" dur="1" fill="hold">
                                          <p:stCondLst>
                                            <p:cond delay="0"/>
                                          </p:stCondLst>
                                        </p:cTn>
                                        <p:tgtEl>
                                          <p:spTgt spid="262"/>
                                        </p:tgtEl>
                                        <p:attrNameLst>
                                          <p:attrName>style.visibility</p:attrName>
                                        </p:attrNameLst>
                                      </p:cBhvr>
                                      <p:to>
                                        <p:strVal val="visible"/>
                                      </p:to>
                                    </p:set>
                                    <p:animEffect transition="in" filter="fade">
                                      <p:cBhvr>
                                        <p:cTn id="1019" dur="20"/>
                                        <p:tgtEl>
                                          <p:spTgt spid="262"/>
                                        </p:tgtEl>
                                      </p:cBhvr>
                                    </p:animEffect>
                                  </p:childTnLst>
                                </p:cTn>
                              </p:par>
                            </p:childTnLst>
                          </p:cTn>
                        </p:par>
                        <p:par>
                          <p:cTn id="1020" fill="hold">
                            <p:stCondLst>
                              <p:cond delay="5100"/>
                            </p:stCondLst>
                            <p:childTnLst>
                              <p:par>
                                <p:cTn id="1021" presetID="10" presetClass="entr" presetSubtype="0" fill="hold" nodeType="afterEffect">
                                  <p:stCondLst>
                                    <p:cond delay="0"/>
                                  </p:stCondLst>
                                  <p:childTnLst>
                                    <p:set>
                                      <p:cBhvr>
                                        <p:cTn id="1022" dur="1" fill="hold">
                                          <p:stCondLst>
                                            <p:cond delay="0"/>
                                          </p:stCondLst>
                                        </p:cTn>
                                        <p:tgtEl>
                                          <p:spTgt spid="264"/>
                                        </p:tgtEl>
                                        <p:attrNameLst>
                                          <p:attrName>style.visibility</p:attrName>
                                        </p:attrNameLst>
                                      </p:cBhvr>
                                      <p:to>
                                        <p:strVal val="visible"/>
                                      </p:to>
                                    </p:set>
                                    <p:animEffect transition="in" filter="fade">
                                      <p:cBhvr>
                                        <p:cTn id="1023" dur="20"/>
                                        <p:tgtEl>
                                          <p:spTgt spid="264"/>
                                        </p:tgtEl>
                                      </p:cBhvr>
                                    </p:animEffect>
                                  </p:childTnLst>
                                </p:cTn>
                              </p:par>
                            </p:childTnLst>
                          </p:cTn>
                        </p:par>
                        <p:par>
                          <p:cTn id="1024" fill="hold">
                            <p:stCondLst>
                              <p:cond delay="5120"/>
                            </p:stCondLst>
                            <p:childTnLst>
                              <p:par>
                                <p:cTn id="1025" presetID="10" presetClass="entr" presetSubtype="0" fill="hold" nodeType="afterEffect">
                                  <p:stCondLst>
                                    <p:cond delay="0"/>
                                  </p:stCondLst>
                                  <p:childTnLst>
                                    <p:set>
                                      <p:cBhvr>
                                        <p:cTn id="1026" dur="1" fill="hold">
                                          <p:stCondLst>
                                            <p:cond delay="0"/>
                                          </p:stCondLst>
                                        </p:cTn>
                                        <p:tgtEl>
                                          <p:spTgt spid="266"/>
                                        </p:tgtEl>
                                        <p:attrNameLst>
                                          <p:attrName>style.visibility</p:attrName>
                                        </p:attrNameLst>
                                      </p:cBhvr>
                                      <p:to>
                                        <p:strVal val="visible"/>
                                      </p:to>
                                    </p:set>
                                    <p:animEffect transition="in" filter="fade">
                                      <p:cBhvr>
                                        <p:cTn id="1027" dur="20"/>
                                        <p:tgtEl>
                                          <p:spTgt spid="266"/>
                                        </p:tgtEl>
                                      </p:cBhvr>
                                    </p:animEffect>
                                  </p:childTnLst>
                                </p:cTn>
                              </p:par>
                            </p:childTnLst>
                          </p:cTn>
                        </p:par>
                        <p:par>
                          <p:cTn id="1028" fill="hold">
                            <p:stCondLst>
                              <p:cond delay="5140"/>
                            </p:stCondLst>
                            <p:childTnLst>
                              <p:par>
                                <p:cTn id="1029" presetID="10" presetClass="entr" presetSubtype="0" fill="hold" nodeType="afterEffect">
                                  <p:stCondLst>
                                    <p:cond delay="0"/>
                                  </p:stCondLst>
                                  <p:childTnLst>
                                    <p:set>
                                      <p:cBhvr>
                                        <p:cTn id="1030" dur="1" fill="hold">
                                          <p:stCondLst>
                                            <p:cond delay="0"/>
                                          </p:stCondLst>
                                        </p:cTn>
                                        <p:tgtEl>
                                          <p:spTgt spid="267"/>
                                        </p:tgtEl>
                                        <p:attrNameLst>
                                          <p:attrName>style.visibility</p:attrName>
                                        </p:attrNameLst>
                                      </p:cBhvr>
                                      <p:to>
                                        <p:strVal val="visible"/>
                                      </p:to>
                                    </p:set>
                                    <p:animEffect transition="in" filter="fade">
                                      <p:cBhvr>
                                        <p:cTn id="1031" dur="20"/>
                                        <p:tgtEl>
                                          <p:spTgt spid="267"/>
                                        </p:tgtEl>
                                      </p:cBhvr>
                                    </p:animEffect>
                                  </p:childTnLst>
                                </p:cTn>
                              </p:par>
                            </p:childTnLst>
                          </p:cTn>
                        </p:par>
                        <p:par>
                          <p:cTn id="1032" fill="hold">
                            <p:stCondLst>
                              <p:cond delay="5160"/>
                            </p:stCondLst>
                            <p:childTnLst>
                              <p:par>
                                <p:cTn id="1033" presetID="10" presetClass="entr" presetSubtype="0" fill="hold" nodeType="afterEffect">
                                  <p:stCondLst>
                                    <p:cond delay="0"/>
                                  </p:stCondLst>
                                  <p:childTnLst>
                                    <p:set>
                                      <p:cBhvr>
                                        <p:cTn id="1034" dur="1" fill="hold">
                                          <p:stCondLst>
                                            <p:cond delay="0"/>
                                          </p:stCondLst>
                                        </p:cTn>
                                        <p:tgtEl>
                                          <p:spTgt spid="268"/>
                                        </p:tgtEl>
                                        <p:attrNameLst>
                                          <p:attrName>style.visibility</p:attrName>
                                        </p:attrNameLst>
                                      </p:cBhvr>
                                      <p:to>
                                        <p:strVal val="visible"/>
                                      </p:to>
                                    </p:set>
                                    <p:animEffect transition="in" filter="fade">
                                      <p:cBhvr>
                                        <p:cTn id="1035" dur="20"/>
                                        <p:tgtEl>
                                          <p:spTgt spid="268"/>
                                        </p:tgtEl>
                                      </p:cBhvr>
                                    </p:animEffect>
                                  </p:childTnLst>
                                </p:cTn>
                              </p:par>
                            </p:childTnLst>
                          </p:cTn>
                        </p:par>
                        <p:par>
                          <p:cTn id="1036" fill="hold">
                            <p:stCondLst>
                              <p:cond delay="5180"/>
                            </p:stCondLst>
                            <p:childTnLst>
                              <p:par>
                                <p:cTn id="1037" presetID="10" presetClass="entr" presetSubtype="0" fill="hold" nodeType="afterEffect">
                                  <p:stCondLst>
                                    <p:cond delay="0"/>
                                  </p:stCondLst>
                                  <p:childTnLst>
                                    <p:set>
                                      <p:cBhvr>
                                        <p:cTn id="1038" dur="1" fill="hold">
                                          <p:stCondLst>
                                            <p:cond delay="0"/>
                                          </p:stCondLst>
                                        </p:cTn>
                                        <p:tgtEl>
                                          <p:spTgt spid="269"/>
                                        </p:tgtEl>
                                        <p:attrNameLst>
                                          <p:attrName>style.visibility</p:attrName>
                                        </p:attrNameLst>
                                      </p:cBhvr>
                                      <p:to>
                                        <p:strVal val="visible"/>
                                      </p:to>
                                    </p:set>
                                    <p:animEffect transition="in" filter="fade">
                                      <p:cBhvr>
                                        <p:cTn id="1039" dur="20"/>
                                        <p:tgtEl>
                                          <p:spTgt spid="269"/>
                                        </p:tgtEl>
                                      </p:cBhvr>
                                    </p:animEffect>
                                  </p:childTnLst>
                                </p:cTn>
                              </p:par>
                            </p:childTnLst>
                          </p:cTn>
                        </p:par>
                        <p:par>
                          <p:cTn id="1040" fill="hold">
                            <p:stCondLst>
                              <p:cond delay="5200"/>
                            </p:stCondLst>
                            <p:childTnLst>
                              <p:par>
                                <p:cTn id="1041" presetID="10" presetClass="entr" presetSubtype="0" fill="hold" nodeType="afterEffect">
                                  <p:stCondLst>
                                    <p:cond delay="0"/>
                                  </p:stCondLst>
                                  <p:childTnLst>
                                    <p:set>
                                      <p:cBhvr>
                                        <p:cTn id="1042" dur="1" fill="hold">
                                          <p:stCondLst>
                                            <p:cond delay="0"/>
                                          </p:stCondLst>
                                        </p:cTn>
                                        <p:tgtEl>
                                          <p:spTgt spid="270"/>
                                        </p:tgtEl>
                                        <p:attrNameLst>
                                          <p:attrName>style.visibility</p:attrName>
                                        </p:attrNameLst>
                                      </p:cBhvr>
                                      <p:to>
                                        <p:strVal val="visible"/>
                                      </p:to>
                                    </p:set>
                                    <p:animEffect transition="in" filter="fade">
                                      <p:cBhvr>
                                        <p:cTn id="1043" dur="20"/>
                                        <p:tgtEl>
                                          <p:spTgt spid="270"/>
                                        </p:tgtEl>
                                      </p:cBhvr>
                                    </p:animEffect>
                                  </p:childTnLst>
                                </p:cTn>
                              </p:par>
                            </p:childTnLst>
                          </p:cTn>
                        </p:par>
                        <p:par>
                          <p:cTn id="1044" fill="hold">
                            <p:stCondLst>
                              <p:cond delay="5220"/>
                            </p:stCondLst>
                            <p:childTnLst>
                              <p:par>
                                <p:cTn id="1045" presetID="10" presetClass="entr" presetSubtype="0" fill="hold" nodeType="afterEffect">
                                  <p:stCondLst>
                                    <p:cond delay="0"/>
                                  </p:stCondLst>
                                  <p:childTnLst>
                                    <p:set>
                                      <p:cBhvr>
                                        <p:cTn id="1046" dur="1" fill="hold">
                                          <p:stCondLst>
                                            <p:cond delay="0"/>
                                          </p:stCondLst>
                                        </p:cTn>
                                        <p:tgtEl>
                                          <p:spTgt spid="271"/>
                                        </p:tgtEl>
                                        <p:attrNameLst>
                                          <p:attrName>style.visibility</p:attrName>
                                        </p:attrNameLst>
                                      </p:cBhvr>
                                      <p:to>
                                        <p:strVal val="visible"/>
                                      </p:to>
                                    </p:set>
                                    <p:animEffect transition="in" filter="fade">
                                      <p:cBhvr>
                                        <p:cTn id="1047" dur="20"/>
                                        <p:tgtEl>
                                          <p:spTgt spid="271"/>
                                        </p:tgtEl>
                                      </p:cBhvr>
                                    </p:animEffect>
                                  </p:childTnLst>
                                </p:cTn>
                              </p:par>
                            </p:childTnLst>
                          </p:cTn>
                        </p:par>
                        <p:par>
                          <p:cTn id="1048" fill="hold">
                            <p:stCondLst>
                              <p:cond delay="5240"/>
                            </p:stCondLst>
                            <p:childTnLst>
                              <p:par>
                                <p:cTn id="1049" presetID="10" presetClass="entr" presetSubtype="0" fill="hold" nodeType="afterEffect">
                                  <p:stCondLst>
                                    <p:cond delay="0"/>
                                  </p:stCondLst>
                                  <p:childTnLst>
                                    <p:set>
                                      <p:cBhvr>
                                        <p:cTn id="1050" dur="1" fill="hold">
                                          <p:stCondLst>
                                            <p:cond delay="0"/>
                                          </p:stCondLst>
                                        </p:cTn>
                                        <p:tgtEl>
                                          <p:spTgt spid="272"/>
                                        </p:tgtEl>
                                        <p:attrNameLst>
                                          <p:attrName>style.visibility</p:attrName>
                                        </p:attrNameLst>
                                      </p:cBhvr>
                                      <p:to>
                                        <p:strVal val="visible"/>
                                      </p:to>
                                    </p:set>
                                    <p:animEffect transition="in" filter="fade">
                                      <p:cBhvr>
                                        <p:cTn id="1051" dur="20"/>
                                        <p:tgtEl>
                                          <p:spTgt spid="272"/>
                                        </p:tgtEl>
                                      </p:cBhvr>
                                    </p:animEffect>
                                  </p:childTnLst>
                                </p:cTn>
                              </p:par>
                            </p:childTnLst>
                          </p:cTn>
                        </p:par>
                        <p:par>
                          <p:cTn id="1052" fill="hold">
                            <p:stCondLst>
                              <p:cond delay="5260"/>
                            </p:stCondLst>
                            <p:childTnLst>
                              <p:par>
                                <p:cTn id="1053" presetID="10" presetClass="entr" presetSubtype="0" fill="hold" nodeType="afterEffect">
                                  <p:stCondLst>
                                    <p:cond delay="0"/>
                                  </p:stCondLst>
                                  <p:childTnLst>
                                    <p:set>
                                      <p:cBhvr>
                                        <p:cTn id="1054" dur="1" fill="hold">
                                          <p:stCondLst>
                                            <p:cond delay="0"/>
                                          </p:stCondLst>
                                        </p:cTn>
                                        <p:tgtEl>
                                          <p:spTgt spid="273"/>
                                        </p:tgtEl>
                                        <p:attrNameLst>
                                          <p:attrName>style.visibility</p:attrName>
                                        </p:attrNameLst>
                                      </p:cBhvr>
                                      <p:to>
                                        <p:strVal val="visible"/>
                                      </p:to>
                                    </p:set>
                                    <p:animEffect transition="in" filter="fade">
                                      <p:cBhvr>
                                        <p:cTn id="1055" dur="20"/>
                                        <p:tgtEl>
                                          <p:spTgt spid="273"/>
                                        </p:tgtEl>
                                      </p:cBhvr>
                                    </p:animEffect>
                                  </p:childTnLst>
                                </p:cTn>
                              </p:par>
                            </p:childTnLst>
                          </p:cTn>
                        </p:par>
                        <p:par>
                          <p:cTn id="1056" fill="hold">
                            <p:stCondLst>
                              <p:cond delay="5280"/>
                            </p:stCondLst>
                            <p:childTnLst>
                              <p:par>
                                <p:cTn id="1057" presetID="10" presetClass="entr" presetSubtype="0" fill="hold" nodeType="afterEffect">
                                  <p:stCondLst>
                                    <p:cond delay="0"/>
                                  </p:stCondLst>
                                  <p:childTnLst>
                                    <p:set>
                                      <p:cBhvr>
                                        <p:cTn id="1058" dur="1" fill="hold">
                                          <p:stCondLst>
                                            <p:cond delay="0"/>
                                          </p:stCondLst>
                                        </p:cTn>
                                        <p:tgtEl>
                                          <p:spTgt spid="274"/>
                                        </p:tgtEl>
                                        <p:attrNameLst>
                                          <p:attrName>style.visibility</p:attrName>
                                        </p:attrNameLst>
                                      </p:cBhvr>
                                      <p:to>
                                        <p:strVal val="visible"/>
                                      </p:to>
                                    </p:set>
                                    <p:animEffect transition="in" filter="fade">
                                      <p:cBhvr>
                                        <p:cTn id="1059" dur="20"/>
                                        <p:tgtEl>
                                          <p:spTgt spid="274"/>
                                        </p:tgtEl>
                                      </p:cBhvr>
                                    </p:animEffect>
                                  </p:childTnLst>
                                </p:cTn>
                              </p:par>
                            </p:childTnLst>
                          </p:cTn>
                        </p:par>
                        <p:par>
                          <p:cTn id="1060" fill="hold">
                            <p:stCondLst>
                              <p:cond delay="5300"/>
                            </p:stCondLst>
                            <p:childTnLst>
                              <p:par>
                                <p:cTn id="1061" presetID="10" presetClass="entr" presetSubtype="0" fill="hold" nodeType="afterEffect">
                                  <p:stCondLst>
                                    <p:cond delay="0"/>
                                  </p:stCondLst>
                                  <p:childTnLst>
                                    <p:set>
                                      <p:cBhvr>
                                        <p:cTn id="1062" dur="1" fill="hold">
                                          <p:stCondLst>
                                            <p:cond delay="0"/>
                                          </p:stCondLst>
                                        </p:cTn>
                                        <p:tgtEl>
                                          <p:spTgt spid="275"/>
                                        </p:tgtEl>
                                        <p:attrNameLst>
                                          <p:attrName>style.visibility</p:attrName>
                                        </p:attrNameLst>
                                      </p:cBhvr>
                                      <p:to>
                                        <p:strVal val="visible"/>
                                      </p:to>
                                    </p:set>
                                    <p:animEffect transition="in" filter="fade">
                                      <p:cBhvr>
                                        <p:cTn id="1063" dur="20"/>
                                        <p:tgtEl>
                                          <p:spTgt spid="275"/>
                                        </p:tgtEl>
                                      </p:cBhvr>
                                    </p:animEffect>
                                  </p:childTnLst>
                                </p:cTn>
                              </p:par>
                            </p:childTnLst>
                          </p:cTn>
                        </p:par>
                        <p:par>
                          <p:cTn id="1064" fill="hold">
                            <p:stCondLst>
                              <p:cond delay="5320"/>
                            </p:stCondLst>
                            <p:childTnLst>
                              <p:par>
                                <p:cTn id="1065" presetID="10" presetClass="entr" presetSubtype="0" fill="hold" nodeType="afterEffect">
                                  <p:stCondLst>
                                    <p:cond delay="0"/>
                                  </p:stCondLst>
                                  <p:childTnLst>
                                    <p:set>
                                      <p:cBhvr>
                                        <p:cTn id="1066" dur="1" fill="hold">
                                          <p:stCondLst>
                                            <p:cond delay="0"/>
                                          </p:stCondLst>
                                        </p:cTn>
                                        <p:tgtEl>
                                          <p:spTgt spid="276"/>
                                        </p:tgtEl>
                                        <p:attrNameLst>
                                          <p:attrName>style.visibility</p:attrName>
                                        </p:attrNameLst>
                                      </p:cBhvr>
                                      <p:to>
                                        <p:strVal val="visible"/>
                                      </p:to>
                                    </p:set>
                                    <p:animEffect transition="in" filter="fade">
                                      <p:cBhvr>
                                        <p:cTn id="1067" dur="20"/>
                                        <p:tgtEl>
                                          <p:spTgt spid="276"/>
                                        </p:tgtEl>
                                      </p:cBhvr>
                                    </p:animEffect>
                                  </p:childTnLst>
                                </p:cTn>
                              </p:par>
                            </p:childTnLst>
                          </p:cTn>
                        </p:par>
                        <p:par>
                          <p:cTn id="1068" fill="hold">
                            <p:stCondLst>
                              <p:cond delay="5340"/>
                            </p:stCondLst>
                            <p:childTnLst>
                              <p:par>
                                <p:cTn id="1069" presetID="10" presetClass="entr" presetSubtype="0" fill="hold" nodeType="afterEffect">
                                  <p:stCondLst>
                                    <p:cond delay="0"/>
                                  </p:stCondLst>
                                  <p:childTnLst>
                                    <p:set>
                                      <p:cBhvr>
                                        <p:cTn id="1070" dur="1" fill="hold">
                                          <p:stCondLst>
                                            <p:cond delay="0"/>
                                          </p:stCondLst>
                                        </p:cTn>
                                        <p:tgtEl>
                                          <p:spTgt spid="277"/>
                                        </p:tgtEl>
                                        <p:attrNameLst>
                                          <p:attrName>style.visibility</p:attrName>
                                        </p:attrNameLst>
                                      </p:cBhvr>
                                      <p:to>
                                        <p:strVal val="visible"/>
                                      </p:to>
                                    </p:set>
                                    <p:animEffect transition="in" filter="fade">
                                      <p:cBhvr>
                                        <p:cTn id="1071" dur="20"/>
                                        <p:tgtEl>
                                          <p:spTgt spid="277"/>
                                        </p:tgtEl>
                                      </p:cBhvr>
                                    </p:animEffect>
                                  </p:childTnLst>
                                </p:cTn>
                              </p:par>
                            </p:childTnLst>
                          </p:cTn>
                        </p:par>
                        <p:par>
                          <p:cTn id="1072" fill="hold">
                            <p:stCondLst>
                              <p:cond delay="5360"/>
                            </p:stCondLst>
                            <p:childTnLst>
                              <p:par>
                                <p:cTn id="1073" presetID="10" presetClass="entr" presetSubtype="0" fill="hold" nodeType="afterEffect">
                                  <p:stCondLst>
                                    <p:cond delay="0"/>
                                  </p:stCondLst>
                                  <p:childTnLst>
                                    <p:set>
                                      <p:cBhvr>
                                        <p:cTn id="1074" dur="1" fill="hold">
                                          <p:stCondLst>
                                            <p:cond delay="0"/>
                                          </p:stCondLst>
                                        </p:cTn>
                                        <p:tgtEl>
                                          <p:spTgt spid="278"/>
                                        </p:tgtEl>
                                        <p:attrNameLst>
                                          <p:attrName>style.visibility</p:attrName>
                                        </p:attrNameLst>
                                      </p:cBhvr>
                                      <p:to>
                                        <p:strVal val="visible"/>
                                      </p:to>
                                    </p:set>
                                    <p:animEffect transition="in" filter="fade">
                                      <p:cBhvr>
                                        <p:cTn id="1075" dur="20"/>
                                        <p:tgtEl>
                                          <p:spTgt spid="278"/>
                                        </p:tgtEl>
                                      </p:cBhvr>
                                    </p:animEffect>
                                  </p:childTnLst>
                                </p:cTn>
                              </p:par>
                            </p:childTnLst>
                          </p:cTn>
                        </p:par>
                        <p:par>
                          <p:cTn id="1076" fill="hold">
                            <p:stCondLst>
                              <p:cond delay="5380"/>
                            </p:stCondLst>
                            <p:childTnLst>
                              <p:par>
                                <p:cTn id="1077" presetID="10" presetClass="entr" presetSubtype="0" fill="hold" nodeType="afterEffect">
                                  <p:stCondLst>
                                    <p:cond delay="0"/>
                                  </p:stCondLst>
                                  <p:childTnLst>
                                    <p:set>
                                      <p:cBhvr>
                                        <p:cTn id="1078" dur="1" fill="hold">
                                          <p:stCondLst>
                                            <p:cond delay="0"/>
                                          </p:stCondLst>
                                        </p:cTn>
                                        <p:tgtEl>
                                          <p:spTgt spid="279"/>
                                        </p:tgtEl>
                                        <p:attrNameLst>
                                          <p:attrName>style.visibility</p:attrName>
                                        </p:attrNameLst>
                                      </p:cBhvr>
                                      <p:to>
                                        <p:strVal val="visible"/>
                                      </p:to>
                                    </p:set>
                                    <p:animEffect transition="in" filter="fade">
                                      <p:cBhvr>
                                        <p:cTn id="1079" dur="20"/>
                                        <p:tgtEl>
                                          <p:spTgt spid="279"/>
                                        </p:tgtEl>
                                      </p:cBhvr>
                                    </p:animEffect>
                                  </p:childTnLst>
                                </p:cTn>
                              </p:par>
                            </p:childTnLst>
                          </p:cTn>
                        </p:par>
                        <p:par>
                          <p:cTn id="1080" fill="hold">
                            <p:stCondLst>
                              <p:cond delay="5400"/>
                            </p:stCondLst>
                            <p:childTnLst>
                              <p:par>
                                <p:cTn id="1081" presetID="10" presetClass="entr" presetSubtype="0" fill="hold" nodeType="afterEffect">
                                  <p:stCondLst>
                                    <p:cond delay="0"/>
                                  </p:stCondLst>
                                  <p:childTnLst>
                                    <p:set>
                                      <p:cBhvr>
                                        <p:cTn id="1082" dur="1" fill="hold">
                                          <p:stCondLst>
                                            <p:cond delay="0"/>
                                          </p:stCondLst>
                                        </p:cTn>
                                        <p:tgtEl>
                                          <p:spTgt spid="280"/>
                                        </p:tgtEl>
                                        <p:attrNameLst>
                                          <p:attrName>style.visibility</p:attrName>
                                        </p:attrNameLst>
                                      </p:cBhvr>
                                      <p:to>
                                        <p:strVal val="visible"/>
                                      </p:to>
                                    </p:set>
                                    <p:animEffect transition="in" filter="fade">
                                      <p:cBhvr>
                                        <p:cTn id="1083" dur="20"/>
                                        <p:tgtEl>
                                          <p:spTgt spid="280"/>
                                        </p:tgtEl>
                                      </p:cBhvr>
                                    </p:animEffect>
                                  </p:childTnLst>
                                </p:cTn>
                              </p:par>
                            </p:childTnLst>
                          </p:cTn>
                        </p:par>
                        <p:par>
                          <p:cTn id="1084" fill="hold">
                            <p:stCondLst>
                              <p:cond delay="5420"/>
                            </p:stCondLst>
                            <p:childTnLst>
                              <p:par>
                                <p:cTn id="1085" presetID="10" presetClass="entr" presetSubtype="0" fill="hold" nodeType="afterEffect">
                                  <p:stCondLst>
                                    <p:cond delay="0"/>
                                  </p:stCondLst>
                                  <p:childTnLst>
                                    <p:set>
                                      <p:cBhvr>
                                        <p:cTn id="1086" dur="1" fill="hold">
                                          <p:stCondLst>
                                            <p:cond delay="0"/>
                                          </p:stCondLst>
                                        </p:cTn>
                                        <p:tgtEl>
                                          <p:spTgt spid="281"/>
                                        </p:tgtEl>
                                        <p:attrNameLst>
                                          <p:attrName>style.visibility</p:attrName>
                                        </p:attrNameLst>
                                      </p:cBhvr>
                                      <p:to>
                                        <p:strVal val="visible"/>
                                      </p:to>
                                    </p:set>
                                    <p:animEffect transition="in" filter="fade">
                                      <p:cBhvr>
                                        <p:cTn id="1087" dur="20"/>
                                        <p:tgtEl>
                                          <p:spTgt spid="281"/>
                                        </p:tgtEl>
                                      </p:cBhvr>
                                    </p:animEffect>
                                  </p:childTnLst>
                                </p:cTn>
                              </p:par>
                            </p:childTnLst>
                          </p:cTn>
                        </p:par>
                        <p:par>
                          <p:cTn id="1088" fill="hold">
                            <p:stCondLst>
                              <p:cond delay="5440"/>
                            </p:stCondLst>
                            <p:childTnLst>
                              <p:par>
                                <p:cTn id="1089" presetID="10" presetClass="entr" presetSubtype="0" fill="hold" nodeType="afterEffect">
                                  <p:stCondLst>
                                    <p:cond delay="0"/>
                                  </p:stCondLst>
                                  <p:childTnLst>
                                    <p:set>
                                      <p:cBhvr>
                                        <p:cTn id="1090" dur="1" fill="hold">
                                          <p:stCondLst>
                                            <p:cond delay="0"/>
                                          </p:stCondLst>
                                        </p:cTn>
                                        <p:tgtEl>
                                          <p:spTgt spid="282"/>
                                        </p:tgtEl>
                                        <p:attrNameLst>
                                          <p:attrName>style.visibility</p:attrName>
                                        </p:attrNameLst>
                                      </p:cBhvr>
                                      <p:to>
                                        <p:strVal val="visible"/>
                                      </p:to>
                                    </p:set>
                                    <p:animEffect transition="in" filter="fade">
                                      <p:cBhvr>
                                        <p:cTn id="1091" dur="20"/>
                                        <p:tgtEl>
                                          <p:spTgt spid="282"/>
                                        </p:tgtEl>
                                      </p:cBhvr>
                                    </p:animEffect>
                                  </p:childTnLst>
                                </p:cTn>
                              </p:par>
                            </p:childTnLst>
                          </p:cTn>
                        </p:par>
                        <p:par>
                          <p:cTn id="1092" fill="hold">
                            <p:stCondLst>
                              <p:cond delay="5460"/>
                            </p:stCondLst>
                            <p:childTnLst>
                              <p:par>
                                <p:cTn id="1093" presetID="10" presetClass="entr" presetSubtype="0" fill="hold" nodeType="afterEffect">
                                  <p:stCondLst>
                                    <p:cond delay="0"/>
                                  </p:stCondLst>
                                  <p:childTnLst>
                                    <p:set>
                                      <p:cBhvr>
                                        <p:cTn id="1094" dur="1" fill="hold">
                                          <p:stCondLst>
                                            <p:cond delay="0"/>
                                          </p:stCondLst>
                                        </p:cTn>
                                        <p:tgtEl>
                                          <p:spTgt spid="283"/>
                                        </p:tgtEl>
                                        <p:attrNameLst>
                                          <p:attrName>style.visibility</p:attrName>
                                        </p:attrNameLst>
                                      </p:cBhvr>
                                      <p:to>
                                        <p:strVal val="visible"/>
                                      </p:to>
                                    </p:set>
                                    <p:animEffect transition="in" filter="fade">
                                      <p:cBhvr>
                                        <p:cTn id="1095" dur="20"/>
                                        <p:tgtEl>
                                          <p:spTgt spid="283"/>
                                        </p:tgtEl>
                                      </p:cBhvr>
                                    </p:animEffect>
                                  </p:childTnLst>
                                </p:cTn>
                              </p:par>
                            </p:childTnLst>
                          </p:cTn>
                        </p:par>
                        <p:par>
                          <p:cTn id="1096" fill="hold">
                            <p:stCondLst>
                              <p:cond delay="5480"/>
                            </p:stCondLst>
                            <p:childTnLst>
                              <p:par>
                                <p:cTn id="1097" presetID="10" presetClass="entr" presetSubtype="0" fill="hold" nodeType="afterEffect">
                                  <p:stCondLst>
                                    <p:cond delay="0"/>
                                  </p:stCondLst>
                                  <p:childTnLst>
                                    <p:set>
                                      <p:cBhvr>
                                        <p:cTn id="1098" dur="1" fill="hold">
                                          <p:stCondLst>
                                            <p:cond delay="0"/>
                                          </p:stCondLst>
                                        </p:cTn>
                                        <p:tgtEl>
                                          <p:spTgt spid="284"/>
                                        </p:tgtEl>
                                        <p:attrNameLst>
                                          <p:attrName>style.visibility</p:attrName>
                                        </p:attrNameLst>
                                      </p:cBhvr>
                                      <p:to>
                                        <p:strVal val="visible"/>
                                      </p:to>
                                    </p:set>
                                    <p:animEffect transition="in" filter="fade">
                                      <p:cBhvr>
                                        <p:cTn id="1099" dur="20"/>
                                        <p:tgtEl>
                                          <p:spTgt spid="284"/>
                                        </p:tgtEl>
                                      </p:cBhvr>
                                    </p:animEffect>
                                  </p:childTnLst>
                                </p:cTn>
                              </p:par>
                            </p:childTnLst>
                          </p:cTn>
                        </p:par>
                        <p:par>
                          <p:cTn id="1100" fill="hold">
                            <p:stCondLst>
                              <p:cond delay="5500"/>
                            </p:stCondLst>
                            <p:childTnLst>
                              <p:par>
                                <p:cTn id="1101" presetID="10" presetClass="entr" presetSubtype="0" fill="hold" nodeType="afterEffect">
                                  <p:stCondLst>
                                    <p:cond delay="0"/>
                                  </p:stCondLst>
                                  <p:childTnLst>
                                    <p:set>
                                      <p:cBhvr>
                                        <p:cTn id="1102" dur="1" fill="hold">
                                          <p:stCondLst>
                                            <p:cond delay="0"/>
                                          </p:stCondLst>
                                        </p:cTn>
                                        <p:tgtEl>
                                          <p:spTgt spid="285"/>
                                        </p:tgtEl>
                                        <p:attrNameLst>
                                          <p:attrName>style.visibility</p:attrName>
                                        </p:attrNameLst>
                                      </p:cBhvr>
                                      <p:to>
                                        <p:strVal val="visible"/>
                                      </p:to>
                                    </p:set>
                                    <p:animEffect transition="in" filter="fade">
                                      <p:cBhvr>
                                        <p:cTn id="1103" dur="20"/>
                                        <p:tgtEl>
                                          <p:spTgt spid="285"/>
                                        </p:tgtEl>
                                      </p:cBhvr>
                                    </p:animEffect>
                                  </p:childTnLst>
                                </p:cTn>
                              </p:par>
                            </p:childTnLst>
                          </p:cTn>
                        </p:par>
                        <p:par>
                          <p:cTn id="1104" fill="hold">
                            <p:stCondLst>
                              <p:cond delay="5520"/>
                            </p:stCondLst>
                            <p:childTnLst>
                              <p:par>
                                <p:cTn id="1105" presetID="10" presetClass="entr" presetSubtype="0" fill="hold" nodeType="afterEffect">
                                  <p:stCondLst>
                                    <p:cond delay="0"/>
                                  </p:stCondLst>
                                  <p:childTnLst>
                                    <p:set>
                                      <p:cBhvr>
                                        <p:cTn id="1106" dur="1" fill="hold">
                                          <p:stCondLst>
                                            <p:cond delay="0"/>
                                          </p:stCondLst>
                                        </p:cTn>
                                        <p:tgtEl>
                                          <p:spTgt spid="286"/>
                                        </p:tgtEl>
                                        <p:attrNameLst>
                                          <p:attrName>style.visibility</p:attrName>
                                        </p:attrNameLst>
                                      </p:cBhvr>
                                      <p:to>
                                        <p:strVal val="visible"/>
                                      </p:to>
                                    </p:set>
                                    <p:animEffect transition="in" filter="fade">
                                      <p:cBhvr>
                                        <p:cTn id="1107" dur="20"/>
                                        <p:tgtEl>
                                          <p:spTgt spid="286"/>
                                        </p:tgtEl>
                                      </p:cBhvr>
                                    </p:animEffect>
                                  </p:childTnLst>
                                </p:cTn>
                              </p:par>
                            </p:childTnLst>
                          </p:cTn>
                        </p:par>
                        <p:par>
                          <p:cTn id="1108" fill="hold">
                            <p:stCondLst>
                              <p:cond delay="5540"/>
                            </p:stCondLst>
                            <p:childTnLst>
                              <p:par>
                                <p:cTn id="1109" presetID="10" presetClass="entr" presetSubtype="0" fill="hold" nodeType="afterEffect">
                                  <p:stCondLst>
                                    <p:cond delay="0"/>
                                  </p:stCondLst>
                                  <p:childTnLst>
                                    <p:set>
                                      <p:cBhvr>
                                        <p:cTn id="1110" dur="1" fill="hold">
                                          <p:stCondLst>
                                            <p:cond delay="0"/>
                                          </p:stCondLst>
                                        </p:cTn>
                                        <p:tgtEl>
                                          <p:spTgt spid="287"/>
                                        </p:tgtEl>
                                        <p:attrNameLst>
                                          <p:attrName>style.visibility</p:attrName>
                                        </p:attrNameLst>
                                      </p:cBhvr>
                                      <p:to>
                                        <p:strVal val="visible"/>
                                      </p:to>
                                    </p:set>
                                    <p:animEffect transition="in" filter="fade">
                                      <p:cBhvr>
                                        <p:cTn id="1111" dur="2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Composition</a:t>
            </a:r>
            <a:endParaRPr lang="en-CA" dirty="0"/>
          </a:p>
        </p:txBody>
      </p:sp>
      <p:sp>
        <p:nvSpPr>
          <p:cNvPr id="3" name="Slide Number Placeholder 2"/>
          <p:cNvSpPr>
            <a:spLocks noGrp="1"/>
          </p:cNvSpPr>
          <p:nvPr>
            <p:ph type="sldNum" sz="quarter" idx="12"/>
          </p:nvPr>
        </p:nvSpPr>
        <p:spPr/>
        <p:txBody>
          <a:bodyPr/>
          <a:lstStyle/>
          <a:p>
            <a:fld id="{74018F90-C82C-4DA4-8652-CDFFD716813C}" type="slidenum">
              <a:rPr lang="en-US" smtClean="0"/>
              <a:t>30</a:t>
            </a:fld>
            <a:endParaRPr lang="en-US"/>
          </a:p>
        </p:txBody>
      </p:sp>
      <p:sp>
        <p:nvSpPr>
          <p:cNvPr id="13" name="Hypervisor Rectangle" hidden="1"/>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28" name="VM A Rectangle"/>
          <p:cNvSpPr/>
          <p:nvPr/>
        </p:nvSpPr>
        <p:spPr>
          <a:xfrm>
            <a:off x="6238787" y="2133600"/>
            <a:ext cx="1752600" cy="970359"/>
          </a:xfrm>
          <a:prstGeom prst="roundRect">
            <a:avLst>
              <a:gd name="adj" fmla="val 10257"/>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A’s VM</a:t>
            </a:r>
            <a:endParaRPr lang="en-US" sz="1600" dirty="0">
              <a:solidFill>
                <a:schemeClr val="tx1"/>
              </a:solidFill>
            </a:endParaRPr>
          </a:p>
        </p:txBody>
      </p:sp>
      <p:sp>
        <p:nvSpPr>
          <p:cNvPr id="30" name="VM B Rectangle"/>
          <p:cNvSpPr/>
          <p:nvPr/>
        </p:nvSpPr>
        <p:spPr>
          <a:xfrm>
            <a:off x="6238787" y="3657601"/>
            <a:ext cx="1752600" cy="903684"/>
          </a:xfrm>
          <a:prstGeom prst="roundRect">
            <a:avLst>
              <a:gd name="adj" fmla="val 10257"/>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User B’s VM</a:t>
            </a:r>
            <a:endParaRPr lang="en-US" sz="1600" dirty="0">
              <a:solidFill>
                <a:schemeClr val="tx1"/>
              </a:solidFill>
            </a:endParaRPr>
          </a:p>
        </p:txBody>
      </p:sp>
      <p:sp>
        <p:nvSpPr>
          <p:cNvPr id="27" name="XenStore Rectangle" hidden="1"/>
          <p:cNvSpPr/>
          <p:nvPr/>
        </p:nvSpPr>
        <p:spPr>
          <a:xfrm>
            <a:off x="1146274" y="3074424"/>
            <a:ext cx="4171867" cy="615326"/>
          </a:xfrm>
          <a:prstGeom prst="roundRect">
            <a:avLst/>
          </a:prstGeom>
          <a:solidFill>
            <a:srgbClr val="CFCFF6"/>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XenStore</a:t>
            </a:r>
            <a:endParaRPr lang="en-US" dirty="0">
              <a:solidFill>
                <a:schemeClr val="tx1"/>
              </a:solidFill>
            </a:endParaRPr>
          </a:p>
        </p:txBody>
      </p:sp>
      <p:sp>
        <p:nvSpPr>
          <p:cNvPr id="10" name="XS-State Rectangle"/>
          <p:cNvSpPr/>
          <p:nvPr/>
        </p:nvSpPr>
        <p:spPr>
          <a:xfrm>
            <a:off x="1146275" y="3074680"/>
            <a:ext cx="1867725" cy="615070"/>
          </a:xfrm>
          <a:prstGeom prst="roundRect">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XenStore</a:t>
            </a:r>
            <a:r>
              <a:rPr lang="en-US" dirty="0" smtClean="0">
                <a:solidFill>
                  <a:schemeClr val="tx1"/>
                </a:solidFill>
              </a:rPr>
              <a:t>-State</a:t>
            </a:r>
            <a:endParaRPr lang="en-US" sz="1700" dirty="0">
              <a:solidFill>
                <a:schemeClr val="tx1"/>
              </a:solidFill>
            </a:endParaRPr>
          </a:p>
        </p:txBody>
      </p:sp>
      <p:sp>
        <p:nvSpPr>
          <p:cNvPr id="11" name="XS-Logic Rectangle"/>
          <p:cNvSpPr/>
          <p:nvPr/>
        </p:nvSpPr>
        <p:spPr>
          <a:xfrm>
            <a:off x="3450417" y="3074681"/>
            <a:ext cx="1867725" cy="615069"/>
          </a:xfrm>
          <a:prstGeom prst="roundRect">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smtClean="0">
                <a:solidFill>
                  <a:schemeClr val="tx1"/>
                </a:solidFill>
              </a:rPr>
              <a:t>XenStore</a:t>
            </a:r>
            <a:r>
              <a:rPr lang="en-US" sz="1700" dirty="0" smtClean="0">
                <a:solidFill>
                  <a:schemeClr val="tx1"/>
                </a:solidFill>
              </a:rPr>
              <a:t>-Logic</a:t>
            </a:r>
            <a:endParaRPr lang="en-US" sz="1700" dirty="0">
              <a:solidFill>
                <a:schemeClr val="tx1"/>
              </a:solidFill>
            </a:endParaRPr>
          </a:p>
        </p:txBody>
      </p:sp>
      <p:cxnSp>
        <p:nvCxnSpPr>
          <p:cNvPr id="36" name="A Arrow"/>
          <p:cNvCxnSpPr>
            <a:endCxn id="28" idx="1"/>
          </p:cNvCxnSpPr>
          <p:nvPr/>
        </p:nvCxnSpPr>
        <p:spPr>
          <a:xfrm flipV="1">
            <a:off x="5318142" y="2618780"/>
            <a:ext cx="920645" cy="64710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B Arrow"/>
          <p:cNvCxnSpPr>
            <a:endCxn id="30" idx="1"/>
          </p:cNvCxnSpPr>
          <p:nvPr/>
        </p:nvCxnSpPr>
        <p:spPr>
          <a:xfrm>
            <a:off x="5318142" y="3493407"/>
            <a:ext cx="920645" cy="61603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XS Arrow"/>
          <p:cNvCxnSpPr>
            <a:stCxn id="10" idx="3"/>
            <a:endCxn id="11" idx="1"/>
          </p:cNvCxnSpPr>
          <p:nvPr/>
        </p:nvCxnSpPr>
        <p:spPr>
          <a:xfrm>
            <a:off x="3014000" y="3382215"/>
            <a:ext cx="436417" cy="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 name="Request Rectangle"/>
          <p:cNvSpPr/>
          <p:nvPr/>
        </p:nvSpPr>
        <p:spPr>
          <a:xfrm>
            <a:off x="4752985" y="4724400"/>
            <a:ext cx="317181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I’ve </a:t>
            </a:r>
            <a:r>
              <a:rPr lang="en-CA" dirty="0" smtClean="0"/>
              <a:t>enabled </a:t>
            </a:r>
            <a:r>
              <a:rPr lang="en-CA" dirty="0"/>
              <a:t>the network driver to map page 0xDEADBEEF</a:t>
            </a:r>
          </a:p>
        </p:txBody>
      </p:sp>
      <p:sp>
        <p:nvSpPr>
          <p:cNvPr id="24" name="Request Packet"/>
          <p:cNvSpPr/>
          <p:nvPr/>
        </p:nvSpPr>
        <p:spPr>
          <a:xfrm>
            <a:off x="6300000" y="3957043"/>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K Rectangle"/>
          <p:cNvSpPr/>
          <p:nvPr/>
        </p:nvSpPr>
        <p:spPr>
          <a:xfrm>
            <a:off x="3208772" y="2618779"/>
            <a:ext cx="81716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OK</a:t>
            </a:r>
            <a:endParaRPr lang="en-CA" dirty="0"/>
          </a:p>
        </p:txBody>
      </p:sp>
      <p:sp>
        <p:nvSpPr>
          <p:cNvPr id="23" name="OK Packet"/>
          <p:cNvSpPr/>
          <p:nvPr/>
        </p:nvSpPr>
        <p:spPr>
          <a:xfrm>
            <a:off x="4897839" y="3229815"/>
            <a:ext cx="3048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State TextBox"/>
          <p:cNvSpPr txBox="1"/>
          <p:nvPr/>
        </p:nvSpPr>
        <p:spPr>
          <a:xfrm>
            <a:off x="1315357" y="3977515"/>
            <a:ext cx="2991012" cy="338554"/>
          </a:xfrm>
          <a:prstGeom prst="rect">
            <a:avLst/>
          </a:prstGeom>
          <a:noFill/>
        </p:spPr>
        <p:txBody>
          <a:bodyPr wrap="none" rtlCol="0">
            <a:spAutoFit/>
          </a:bodyPr>
          <a:lstStyle/>
          <a:p>
            <a:r>
              <a:rPr lang="en-CA" sz="1600" dirty="0"/>
              <a:t>B</a:t>
            </a:r>
            <a:r>
              <a:rPr lang="en-CA" sz="1600" dirty="0" smtClean="0"/>
              <a:t>: Network can map 0xDEADBEEF</a:t>
            </a:r>
            <a:endParaRPr lang="en-CA" sz="1600" dirty="0"/>
          </a:p>
        </p:txBody>
      </p:sp>
      <p:sp>
        <p:nvSpPr>
          <p:cNvPr id="19" name="Pwnd Rectangle"/>
          <p:cNvSpPr/>
          <p:nvPr/>
        </p:nvSpPr>
        <p:spPr>
          <a:xfrm>
            <a:off x="4752985" y="4724400"/>
            <a:ext cx="3171815"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smtClean="0"/>
              <a:t>I’ve enabled 0xPWND</a:t>
            </a:r>
            <a:endParaRPr lang="en-CA" dirty="0"/>
          </a:p>
        </p:txBody>
      </p:sp>
      <p:sp>
        <p:nvSpPr>
          <p:cNvPr id="22" name="Pwnd Packet" hidden="1"/>
          <p:cNvSpPr/>
          <p:nvPr/>
        </p:nvSpPr>
        <p:spPr>
          <a:xfrm>
            <a:off x="6300000" y="3957043"/>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0" name="Pwnd2 Rectangle"/>
          <p:cNvSpPr/>
          <p:nvPr/>
        </p:nvSpPr>
        <p:spPr>
          <a:xfrm>
            <a:off x="1575564" y="4724400"/>
            <a:ext cx="3026961"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smtClean="0"/>
              <a:t>A: Please shut me down</a:t>
            </a:r>
            <a:endParaRPr lang="en-CA" dirty="0"/>
          </a:p>
        </p:txBody>
      </p:sp>
      <p:sp>
        <p:nvSpPr>
          <p:cNvPr id="21" name="Pwnd2 Packet"/>
          <p:cNvSpPr/>
          <p:nvPr/>
        </p:nvSpPr>
        <p:spPr>
          <a:xfrm>
            <a:off x="6300000" y="3957043"/>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5" name="Pwnd3 Packet"/>
          <p:cNvSpPr/>
          <p:nvPr/>
        </p:nvSpPr>
        <p:spPr>
          <a:xfrm>
            <a:off x="3505200" y="3229815"/>
            <a:ext cx="3048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6" name="OK2 Packet" hidden="1"/>
          <p:cNvSpPr/>
          <p:nvPr/>
        </p:nvSpPr>
        <p:spPr>
          <a:xfrm>
            <a:off x="4897839" y="3229816"/>
            <a:ext cx="3048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9" name="State2 TextBox" hidden="1"/>
          <p:cNvSpPr txBox="1"/>
          <p:nvPr/>
        </p:nvSpPr>
        <p:spPr>
          <a:xfrm>
            <a:off x="1315357" y="4222731"/>
            <a:ext cx="2179571" cy="338554"/>
          </a:xfrm>
          <a:prstGeom prst="rect">
            <a:avLst/>
          </a:prstGeom>
          <a:noFill/>
        </p:spPr>
        <p:txBody>
          <a:bodyPr wrap="none" rtlCol="0">
            <a:spAutoFit/>
          </a:bodyPr>
          <a:lstStyle/>
          <a:p>
            <a:r>
              <a:rPr lang="en-CA" sz="1600" dirty="0" smtClean="0"/>
              <a:t>A: Please shut me down</a:t>
            </a:r>
            <a:endParaRPr lang="en-CA" sz="1600" dirty="0"/>
          </a:p>
        </p:txBody>
      </p:sp>
      <p:sp>
        <p:nvSpPr>
          <p:cNvPr id="31" name="XS-Monitor Rectangle"/>
          <p:cNvSpPr/>
          <p:nvPr/>
        </p:nvSpPr>
        <p:spPr>
          <a:xfrm>
            <a:off x="2785400" y="3191716"/>
            <a:ext cx="228600" cy="381000"/>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cxnSp>
        <p:nvCxnSpPr>
          <p:cNvPr id="32" name="Monitor Arrow"/>
          <p:cNvCxnSpPr>
            <a:stCxn id="33" idx="2"/>
          </p:cNvCxnSpPr>
          <p:nvPr/>
        </p:nvCxnSpPr>
        <p:spPr>
          <a:xfrm>
            <a:off x="2557672" y="2342984"/>
            <a:ext cx="342028" cy="81493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Monitor TextBox"/>
          <p:cNvSpPr txBox="1"/>
          <p:nvPr/>
        </p:nvSpPr>
        <p:spPr>
          <a:xfrm>
            <a:off x="2080137" y="1973652"/>
            <a:ext cx="955070" cy="369332"/>
          </a:xfrm>
          <a:prstGeom prst="rect">
            <a:avLst/>
          </a:prstGeom>
          <a:noFill/>
        </p:spPr>
        <p:txBody>
          <a:bodyPr wrap="none" rtlCol="0">
            <a:spAutoFit/>
          </a:bodyPr>
          <a:lstStyle/>
          <a:p>
            <a:r>
              <a:rPr lang="en-CA" dirty="0" smtClean="0"/>
              <a:t>Monitor</a:t>
            </a:r>
            <a:endParaRPr lang="en-CA" dirty="0"/>
          </a:p>
        </p:txBody>
      </p:sp>
      <p:sp>
        <p:nvSpPr>
          <p:cNvPr id="34" name="B TextBox"/>
          <p:cNvSpPr txBox="1"/>
          <p:nvPr/>
        </p:nvSpPr>
        <p:spPr>
          <a:xfrm>
            <a:off x="2751262" y="3212938"/>
            <a:ext cx="296876" cy="338554"/>
          </a:xfrm>
          <a:prstGeom prst="rect">
            <a:avLst/>
          </a:prstGeom>
          <a:noFill/>
        </p:spPr>
        <p:txBody>
          <a:bodyPr wrap="none" rtlCol="0">
            <a:spAutoFit/>
          </a:bodyPr>
          <a:lstStyle/>
          <a:p>
            <a:r>
              <a:rPr lang="en-CA" sz="1600" dirty="0" smtClean="0">
                <a:solidFill>
                  <a:schemeClr val="tx1">
                    <a:lumMod val="95000"/>
                    <a:lumOff val="5000"/>
                  </a:schemeClr>
                </a:solidFill>
              </a:rPr>
              <a:t>B</a:t>
            </a:r>
            <a:endParaRPr lang="en-CA" sz="1600" dirty="0">
              <a:solidFill>
                <a:schemeClr val="tx1">
                  <a:lumMod val="95000"/>
                  <a:lumOff val="5000"/>
                </a:schemeClr>
              </a:solidFill>
            </a:endParaRPr>
          </a:p>
        </p:txBody>
      </p:sp>
      <p:grpSp>
        <p:nvGrpSpPr>
          <p:cNvPr id="35" name="Callout Group"/>
          <p:cNvGrpSpPr/>
          <p:nvPr/>
        </p:nvGrpSpPr>
        <p:grpSpPr>
          <a:xfrm>
            <a:off x="914400" y="2286000"/>
            <a:ext cx="7315200" cy="2286000"/>
            <a:chOff x="533400" y="2286001"/>
            <a:chExt cx="7315200" cy="2286000"/>
          </a:xfrm>
        </p:grpSpPr>
        <p:sp>
          <p:nvSpPr>
            <p:cNvPr id="37" name="Rounded Rectangle 36"/>
            <p:cNvSpPr/>
            <p:nvPr/>
          </p:nvSpPr>
          <p:spPr>
            <a:xfrm>
              <a:off x="533400" y="2286001"/>
              <a:ext cx="7315200" cy="2286000"/>
            </a:xfrm>
            <a:prstGeom prst="roundRect">
              <a:avLst>
                <a:gd name="adj" fmla="val 2339"/>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38" name="Create Rectangle"/>
            <p:cNvSpPr/>
            <p:nvPr/>
          </p:nvSpPr>
          <p:spPr>
            <a:xfrm>
              <a:off x="838200" y="2989536"/>
              <a:ext cx="1219200" cy="1143000"/>
            </a:xfrm>
            <a:prstGeom prst="roundRect">
              <a:avLst/>
            </a:prstGeom>
            <a:solidFill>
              <a:schemeClr val="accent5"/>
            </a:solidFill>
            <a:ln>
              <a:solidFill>
                <a:srgbClr val="5955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smtClean="0">
                  <a:solidFill>
                    <a:schemeClr val="tx1"/>
                  </a:solidFill>
                </a:rPr>
                <a:t>Newly Created VM</a:t>
              </a:r>
              <a:endParaRPr lang="en-CA" dirty="0">
                <a:solidFill>
                  <a:schemeClr val="tx1"/>
                </a:solidFill>
              </a:endParaRPr>
            </a:p>
          </p:txBody>
        </p:sp>
        <p:sp>
          <p:nvSpPr>
            <p:cNvPr id="39" name="Snapshot Rectangle"/>
            <p:cNvSpPr/>
            <p:nvPr/>
          </p:nvSpPr>
          <p:spPr>
            <a:xfrm>
              <a:off x="3429000" y="2990193"/>
              <a:ext cx="1219200" cy="1143000"/>
            </a:xfrm>
            <a:prstGeom prst="roundRect">
              <a:avLst/>
            </a:prstGeom>
            <a:solidFill>
              <a:schemeClr val="accent5"/>
            </a:solidFill>
            <a:ln>
              <a:solidFill>
                <a:srgbClr val="595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Snapshot Image</a:t>
              </a:r>
              <a:endParaRPr lang="en-CA" dirty="0">
                <a:solidFill>
                  <a:schemeClr val="tx1"/>
                </a:solidFill>
              </a:endParaRPr>
            </a:p>
          </p:txBody>
        </p:sp>
        <p:sp>
          <p:nvSpPr>
            <p:cNvPr id="41" name="CoW Rectangle"/>
            <p:cNvSpPr/>
            <p:nvPr/>
          </p:nvSpPr>
          <p:spPr>
            <a:xfrm>
              <a:off x="5948855" y="2990193"/>
              <a:ext cx="1219200" cy="1143000"/>
            </a:xfrm>
            <a:prstGeom prst="roundRect">
              <a:avLst/>
            </a:prstGeom>
            <a:solidFill>
              <a:schemeClr val="accent5">
                <a:alpha val="66000"/>
              </a:schemeClr>
            </a:solidFill>
            <a:ln>
              <a:solidFill>
                <a:srgbClr val="595562">
                  <a:alpha val="45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smtClean="0">
                  <a:solidFill>
                    <a:schemeClr val="tx1"/>
                  </a:solidFill>
                </a:rPr>
                <a:t>Copy-on-Write</a:t>
              </a:r>
              <a:endParaRPr lang="en-CA" dirty="0">
                <a:solidFill>
                  <a:schemeClr val="tx1"/>
                </a:solidFill>
              </a:endParaRPr>
            </a:p>
          </p:txBody>
        </p:sp>
        <p:sp>
          <p:nvSpPr>
            <p:cNvPr id="42" name="Dirty Page 1"/>
            <p:cNvSpPr/>
            <p:nvPr/>
          </p:nvSpPr>
          <p:spPr>
            <a:xfrm>
              <a:off x="6705600" y="3423745"/>
              <a:ext cx="152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3" name="Dirty Page 2"/>
            <p:cNvSpPr/>
            <p:nvPr/>
          </p:nvSpPr>
          <p:spPr>
            <a:xfrm>
              <a:off x="6960476" y="3652345"/>
              <a:ext cx="152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4" name="Dirty Page 3"/>
            <p:cNvSpPr/>
            <p:nvPr/>
          </p:nvSpPr>
          <p:spPr>
            <a:xfrm>
              <a:off x="6356131" y="3766645"/>
              <a:ext cx="152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5" name="Green Zone"/>
            <p:cNvSpPr/>
            <p:nvPr/>
          </p:nvSpPr>
          <p:spPr>
            <a:xfrm>
              <a:off x="4698000" y="3227848"/>
              <a:ext cx="180000" cy="659451"/>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Boot Arrow"/>
            <p:cNvCxnSpPr>
              <a:stCxn id="38" idx="3"/>
              <a:endCxn id="39" idx="1"/>
            </p:cNvCxnSpPr>
            <p:nvPr/>
          </p:nvCxnSpPr>
          <p:spPr>
            <a:xfrm>
              <a:off x="2057400" y="3561036"/>
              <a:ext cx="1371600" cy="6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Process Arrow"/>
            <p:cNvCxnSpPr>
              <a:stCxn id="39" idx="3"/>
              <a:endCxn id="41" idx="1"/>
            </p:cNvCxnSpPr>
            <p:nvPr/>
          </p:nvCxnSpPr>
          <p:spPr>
            <a:xfrm>
              <a:off x="4648200" y="3561693"/>
              <a:ext cx="13006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8" name="Rollback Arrow"/>
            <p:cNvGrpSpPr/>
            <p:nvPr/>
          </p:nvGrpSpPr>
          <p:grpSpPr>
            <a:xfrm>
              <a:off x="3124200" y="2732229"/>
              <a:ext cx="4272455" cy="829464"/>
              <a:chOff x="3124200" y="2732229"/>
              <a:chExt cx="4272455" cy="829464"/>
            </a:xfrm>
          </p:grpSpPr>
          <p:cxnSp>
            <p:nvCxnSpPr>
              <p:cNvPr id="57" name="Straight Arrow Connector 56"/>
              <p:cNvCxnSpPr/>
              <p:nvPr/>
            </p:nvCxnSpPr>
            <p:spPr>
              <a:xfrm>
                <a:off x="3124200" y="3289738"/>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124200" y="2732229"/>
                <a:ext cx="0" cy="546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24200" y="2732229"/>
                <a:ext cx="4267200" cy="10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391400" y="2743200"/>
                <a:ext cx="5255" cy="8184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1" idx="3"/>
              </p:cNvCxnSpPr>
              <p:nvPr/>
            </p:nvCxnSpPr>
            <p:spPr>
              <a:xfrm>
                <a:off x="7168055" y="3561693"/>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Snapshot Barrier"/>
            <p:cNvCxnSpPr/>
            <p:nvPr/>
          </p:nvCxnSpPr>
          <p:spPr>
            <a:xfrm>
              <a:off x="3200400" y="2501134"/>
              <a:ext cx="0" cy="1842266"/>
            </a:xfrm>
            <a:prstGeom prst="line">
              <a:avLst/>
            </a:prstGeom>
            <a:ln w="19050">
              <a:solidFill>
                <a:schemeClr val="tx1">
                  <a:lumMod val="65000"/>
                  <a:lumOff val="3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50" name="Rollback Barrier"/>
            <p:cNvCxnSpPr/>
            <p:nvPr/>
          </p:nvCxnSpPr>
          <p:spPr>
            <a:xfrm>
              <a:off x="7291880" y="2502612"/>
              <a:ext cx="0" cy="1842266"/>
            </a:xfrm>
            <a:prstGeom prst="line">
              <a:avLst/>
            </a:prstGeom>
            <a:ln w="19050">
              <a:solidFill>
                <a:schemeClr val="tx1">
                  <a:lumMod val="65000"/>
                  <a:lumOff val="3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51" name="Rollback TextBox"/>
            <p:cNvSpPr txBox="1"/>
            <p:nvPr/>
          </p:nvSpPr>
          <p:spPr>
            <a:xfrm>
              <a:off x="6432331" y="2418517"/>
              <a:ext cx="840166" cy="338554"/>
            </a:xfrm>
            <a:prstGeom prst="rect">
              <a:avLst/>
            </a:prstGeom>
            <a:noFill/>
          </p:spPr>
          <p:txBody>
            <a:bodyPr wrap="none" rtlCol="0">
              <a:spAutoFit/>
            </a:bodyPr>
            <a:lstStyle/>
            <a:p>
              <a:r>
                <a:rPr lang="en-CA" sz="1600" dirty="0" smtClean="0"/>
                <a:t>rollback</a:t>
              </a:r>
              <a:endParaRPr lang="en-CA" dirty="0"/>
            </a:p>
          </p:txBody>
        </p:sp>
        <p:sp>
          <p:nvSpPr>
            <p:cNvPr id="52" name="Boot TextBox"/>
            <p:cNvSpPr txBox="1"/>
            <p:nvPr/>
          </p:nvSpPr>
          <p:spPr>
            <a:xfrm>
              <a:off x="2079349" y="3240968"/>
              <a:ext cx="1197251" cy="646331"/>
            </a:xfrm>
            <a:prstGeom prst="rect">
              <a:avLst/>
            </a:prstGeom>
            <a:noFill/>
          </p:spPr>
          <p:txBody>
            <a:bodyPr wrap="none" rtlCol="0">
              <a:spAutoFit/>
            </a:bodyPr>
            <a:lstStyle/>
            <a:p>
              <a:r>
                <a:rPr lang="en-CA" sz="1600" dirty="0"/>
                <a:t>b</a:t>
              </a:r>
              <a:r>
                <a:rPr lang="en-CA" sz="1600" dirty="0" smtClean="0"/>
                <a:t>oot and</a:t>
              </a:r>
              <a:br>
                <a:rPr lang="en-CA" sz="1600" dirty="0" smtClean="0"/>
              </a:br>
              <a:r>
                <a:rPr lang="en-CA" sz="400" dirty="0" smtClean="0"/>
                <a:t/>
              </a:r>
              <a:br>
                <a:rPr lang="en-CA" sz="400" dirty="0" smtClean="0"/>
              </a:br>
              <a:r>
                <a:rPr lang="en-CA" sz="1600" dirty="0" smtClean="0"/>
                <a:t>initialization</a:t>
              </a:r>
              <a:endParaRPr lang="en-CA" sz="1600" dirty="0"/>
            </a:p>
          </p:txBody>
        </p:sp>
        <p:sp>
          <p:nvSpPr>
            <p:cNvPr id="53" name="Process TextBox"/>
            <p:cNvSpPr txBox="1"/>
            <p:nvPr/>
          </p:nvSpPr>
          <p:spPr>
            <a:xfrm>
              <a:off x="5098401" y="3214879"/>
              <a:ext cx="820866" cy="646331"/>
            </a:xfrm>
            <a:prstGeom prst="rect">
              <a:avLst/>
            </a:prstGeom>
            <a:noFill/>
          </p:spPr>
          <p:txBody>
            <a:bodyPr wrap="none" rtlCol="0">
              <a:spAutoFit/>
            </a:bodyPr>
            <a:lstStyle/>
            <a:p>
              <a:r>
                <a:rPr lang="en-CA" sz="1600" dirty="0" smtClean="0"/>
                <a:t>process</a:t>
              </a:r>
              <a:br>
                <a:rPr lang="en-CA" sz="1600" dirty="0" smtClean="0"/>
              </a:br>
              <a:endParaRPr lang="en-CA" sz="400" dirty="0" smtClean="0"/>
            </a:p>
            <a:p>
              <a:r>
                <a:rPr lang="en-CA" sz="1600" dirty="0" smtClean="0"/>
                <a:t>request</a:t>
              </a:r>
              <a:endParaRPr lang="en-CA" dirty="0"/>
            </a:p>
          </p:txBody>
        </p:sp>
        <p:cxnSp>
          <p:nvCxnSpPr>
            <p:cNvPr id="54" name="Access Barrier"/>
            <p:cNvCxnSpPr/>
            <p:nvPr/>
          </p:nvCxnSpPr>
          <p:spPr>
            <a:xfrm>
              <a:off x="4940409" y="3278767"/>
              <a:ext cx="0" cy="571472"/>
            </a:xfrm>
            <a:prstGeom prst="line">
              <a:avLst/>
            </a:prstGeom>
            <a:ln w="730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Access TextBox"/>
            <p:cNvSpPr txBox="1"/>
            <p:nvPr/>
          </p:nvSpPr>
          <p:spPr>
            <a:xfrm>
              <a:off x="4371984" y="4191000"/>
              <a:ext cx="1136850" cy="338554"/>
            </a:xfrm>
            <a:prstGeom prst="rect">
              <a:avLst/>
            </a:prstGeom>
            <a:noFill/>
          </p:spPr>
          <p:txBody>
            <a:bodyPr wrap="none" rtlCol="0">
              <a:spAutoFit/>
            </a:bodyPr>
            <a:lstStyle/>
            <a:p>
              <a:r>
                <a:rPr lang="en-CA" sz="1600" dirty="0" smtClean="0"/>
                <a:t>limit access</a:t>
              </a:r>
              <a:endParaRPr lang="en-CA" sz="1600" dirty="0"/>
            </a:p>
          </p:txBody>
        </p:sp>
        <p:cxnSp>
          <p:nvCxnSpPr>
            <p:cNvPr id="56" name="Access Arrow"/>
            <p:cNvCxnSpPr>
              <a:stCxn id="55" idx="0"/>
            </p:cNvCxnSpPr>
            <p:nvPr/>
          </p:nvCxnSpPr>
          <p:spPr>
            <a:xfrm flipV="1">
              <a:off x="4940409" y="3887299"/>
              <a:ext cx="1" cy="303701"/>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67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8.33333E-7 4.44444E-6 L -0.02344 4.44444E-6 L -0.14236 -0.10625 L -0.1533 -0.10625 " pathEditMode="relative" rAng="0" ptsTypes="AAAA">
                                      <p:cBhvr>
                                        <p:cTn id="31" dur="2000" fill="hold"/>
                                        <p:tgtEl>
                                          <p:spTgt spid="24"/>
                                        </p:tgtEl>
                                        <p:attrNameLst>
                                          <p:attrName>ppt_x</p:attrName>
                                          <p:attrName>ppt_y</p:attrName>
                                        </p:attrNameLst>
                                      </p:cBhvr>
                                      <p:rCtr x="-7674" y="-5324"/>
                                    </p:animMotion>
                                  </p:childTnLst>
                                </p:cTn>
                              </p:par>
                            </p:childTnLst>
                          </p:cTn>
                        </p:par>
                        <p:par>
                          <p:cTn id="32" fill="hold">
                            <p:stCondLst>
                              <p:cond delay="2000"/>
                            </p:stCondLst>
                            <p:childTnLst>
                              <p:par>
                                <p:cTn id="33" presetID="35" presetClass="path" presetSubtype="0" accel="50000" decel="50000" fill="hold" grpId="3" nodeType="afterEffect">
                                  <p:stCondLst>
                                    <p:cond delay="0"/>
                                  </p:stCondLst>
                                  <p:childTnLst>
                                    <p:animMotion origin="layout" path="M -0.1533 -0.10622 L -0.43073 -0.10622 " pathEditMode="relative" rAng="0" ptsTypes="AA">
                                      <p:cBhvr>
                                        <p:cTn id="34" dur="2000" fill="hold"/>
                                        <p:tgtEl>
                                          <p:spTgt spid="24"/>
                                        </p:tgtEl>
                                        <p:attrNameLst>
                                          <p:attrName>ppt_x</p:attrName>
                                          <p:attrName>ppt_y</p:attrName>
                                        </p:attrNameLst>
                                      </p:cBhvr>
                                      <p:rCtr x="-13872" y="0"/>
                                    </p:animMotion>
                                  </p:childTnLst>
                                </p:cTn>
                              </p:par>
                            </p:childTnLst>
                          </p:cTn>
                        </p:par>
                        <p:par>
                          <p:cTn id="35" fill="hold">
                            <p:stCondLst>
                              <p:cond delay="4000"/>
                            </p:stCondLst>
                            <p:childTnLst>
                              <p:par>
                                <p:cTn id="36" presetID="10" presetClass="exit" presetSubtype="0" fill="hold" grpId="2" nodeType="after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0" presetClass="path" presetSubtype="0" accel="50000" decel="50000" fill="hold" grpId="2" nodeType="withEffect">
                                  <p:stCondLst>
                                    <p:cond delay="0"/>
                                  </p:stCondLst>
                                  <p:childTnLst>
                                    <p:animMotion origin="layout" path="M 3.05556E-6 2.96296E-6 L 0.01059 -0.00023 L 0.13003 0.10578 L 0.15347 0.10578 " pathEditMode="relative" rAng="0" ptsTypes="AAAA">
                                      <p:cBhvr>
                                        <p:cTn id="51" dur="2000" fill="hold"/>
                                        <p:tgtEl>
                                          <p:spTgt spid="23"/>
                                        </p:tgtEl>
                                        <p:attrNameLst>
                                          <p:attrName>ppt_x</p:attrName>
                                          <p:attrName>ppt_y</p:attrName>
                                        </p:attrNameLst>
                                      </p:cBhvr>
                                      <p:rCtr x="7674" y="5278"/>
                                    </p:animMotion>
                                  </p:childTnLst>
                                </p:cTn>
                              </p:par>
                            </p:childTnLst>
                          </p:cTn>
                        </p:par>
                        <p:par>
                          <p:cTn id="52" fill="hold">
                            <p:stCondLst>
                              <p:cond delay="7000"/>
                            </p:stCondLst>
                            <p:childTnLst>
                              <p:par>
                                <p:cTn id="53" presetID="10" presetClass="exit" presetSubtype="0" fill="hold" grpId="1" nodeType="after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7500"/>
                            </p:stCondLst>
                            <p:childTnLst>
                              <p:par>
                                <p:cTn id="57" presetID="10" presetClass="exit" presetSubtype="0" fill="hold" grpId="1" nodeType="after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700"/>
                                        <p:tgtEl>
                                          <p:spTgt spid="11"/>
                                        </p:tgtEl>
                                      </p:cBhvr>
                                    </p:animEffect>
                                    <p:set>
                                      <p:cBhvr>
                                        <p:cTn id="67" dur="1" fill="hold">
                                          <p:stCondLst>
                                            <p:cond delay="699"/>
                                          </p:stCondLst>
                                        </p:cTn>
                                        <p:tgtEl>
                                          <p:spTgt spid="11"/>
                                        </p:tgtEl>
                                        <p:attrNameLst>
                                          <p:attrName>style.visibility</p:attrName>
                                        </p:attrNameLst>
                                      </p:cBhvr>
                                      <p:to>
                                        <p:strVal val="hidden"/>
                                      </p:to>
                                    </p:set>
                                  </p:childTnLst>
                                </p:cTn>
                              </p:par>
                            </p:childTnLst>
                          </p:cTn>
                        </p:par>
                        <p:par>
                          <p:cTn id="68" fill="hold">
                            <p:stCondLst>
                              <p:cond delay="700"/>
                            </p:stCondLst>
                            <p:childTnLst>
                              <p:par>
                                <p:cTn id="69" presetID="10" presetClass="exit" presetSubtype="0" fill="hold" grpId="1" nodeType="afterEffect">
                                  <p:stCondLst>
                                    <p:cond delay="0"/>
                                  </p:stCondLst>
                                  <p:childTnLst>
                                    <p:animEffect transition="out" filter="fade">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cTn>
                              </p:par>
                            </p:childTnLst>
                          </p:cTn>
                        </p:par>
                        <p:par>
                          <p:cTn id="72" fill="hold">
                            <p:stCondLst>
                              <p:cond delay="1200"/>
                            </p:stCondLst>
                            <p:childTnLst>
                              <p:par>
                                <p:cTn id="73" presetID="10" presetClass="entr" presetSubtype="0" fill="hold" grpId="1"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700"/>
                                        <p:tgtEl>
                                          <p:spTgt spid="11"/>
                                        </p:tgtEl>
                                      </p:cBhvr>
                                    </p:animEffec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chemeClr val="accent2"/>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2"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4"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1" nodeType="clickEffect">
                                  <p:stCondLst>
                                    <p:cond delay="0"/>
                                  </p:stCondLst>
                                  <p:childTnLst>
                                    <p:animMotion origin="layout" path="M -0.00035 -0.00047 L -0.02448 -0.0007 L -0.14288 -0.10625 L -0.1533 -0.10625 " pathEditMode="relative" rAng="0" ptsTypes="AAAA">
                                      <p:cBhvr>
                                        <p:cTn id="96" dur="2000" fill="hold"/>
                                        <p:tgtEl>
                                          <p:spTgt spid="21"/>
                                        </p:tgtEl>
                                        <p:attrNameLst>
                                          <p:attrName>ppt_x</p:attrName>
                                          <p:attrName>ppt_y</p:attrName>
                                        </p:attrNameLst>
                                      </p:cBhvr>
                                      <p:rCtr x="-7656" y="-5301"/>
                                    </p:animMotion>
                                  </p:childTnLst>
                                </p:cTn>
                              </p:par>
                            </p:childTnLst>
                          </p:cTn>
                        </p:par>
                        <p:par>
                          <p:cTn id="97" fill="hold">
                            <p:stCondLst>
                              <p:cond delay="2000"/>
                            </p:stCondLst>
                            <p:childTnLst>
                              <p:par>
                                <p:cTn id="98" presetID="10" presetClass="exit" presetSubtype="0" fill="hold" grpId="2" nodeType="after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 presetClass="emph" presetSubtype="2" fill="hold" nodeType="withEffect">
                                  <p:stCondLst>
                                    <p:cond delay="0"/>
                                  </p:stCondLst>
                                  <p:childTnLst>
                                    <p:animClr clrSpc="rgb" dir="cw">
                                      <p:cBhvr>
                                        <p:cTn id="102" dur="1000" fill="hold"/>
                                        <p:tgtEl>
                                          <p:spTgt spid="11"/>
                                        </p:tgtEl>
                                        <p:attrNameLst>
                                          <p:attrName>fillcolor</p:attrName>
                                        </p:attrNameLst>
                                      </p:cBhvr>
                                      <p:to>
                                        <a:schemeClr val="accent2"/>
                                      </p:to>
                                    </p:animClr>
                                    <p:set>
                                      <p:cBhvr>
                                        <p:cTn id="103" dur="1000" fill="hold"/>
                                        <p:tgtEl>
                                          <p:spTgt spid="11"/>
                                        </p:tgtEl>
                                        <p:attrNameLst>
                                          <p:attrName>fill.type</p:attrName>
                                        </p:attrNameLst>
                                      </p:cBhvr>
                                      <p:to>
                                        <p:strVal val="solid"/>
                                      </p:to>
                                    </p:set>
                                    <p:set>
                                      <p:cBhvr>
                                        <p:cTn id="104" dur="1000" fill="hold"/>
                                        <p:tgtEl>
                                          <p:spTgt spid="11"/>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par>
                          <p:cTn id="113" fill="hold">
                            <p:stCondLst>
                              <p:cond delay="500"/>
                            </p:stCondLst>
                            <p:childTnLst>
                              <p:par>
                                <p:cTn id="114" presetID="35" presetClass="path" presetSubtype="0" accel="50000" decel="50000" fill="hold" grpId="2" nodeType="afterEffect">
                                  <p:stCondLst>
                                    <p:cond delay="0"/>
                                  </p:stCondLst>
                                  <p:childTnLst>
                                    <p:animMotion origin="layout" path="M 0 4.25364E-6 L -0.125 4.25364E-6 " pathEditMode="relative" rAng="0" ptsTypes="AA">
                                      <p:cBhvr>
                                        <p:cTn id="115" dur="2000" fill="hold"/>
                                        <p:tgtEl>
                                          <p:spTgt spid="25"/>
                                        </p:tgtEl>
                                        <p:attrNameLst>
                                          <p:attrName>ppt_x</p:attrName>
                                          <p:attrName>ppt_y</p:attrName>
                                        </p:attrNameLst>
                                      </p:cBhvr>
                                      <p:rCtr x="-6250" y="0"/>
                                    </p:animMotion>
                                  </p:childTnLst>
                                </p:cTn>
                              </p:par>
                              <p:par>
                                <p:cTn id="116" presetID="22" presetClass="exit" presetSubtype="8" fill="hold" grpId="3" nodeType="withEffect">
                                  <p:stCondLst>
                                    <p:cond delay="1000"/>
                                  </p:stCondLst>
                                  <p:childTnLst>
                                    <p:animEffect transition="out" filter="wipe(left)">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2" nodeType="clickEffect">
                                  <p:stCondLst>
                                    <p:cond delay="0"/>
                                  </p:stCondLst>
                                  <p:childTnLst>
                                    <p:animEffect transition="out" filter="fade">
                                      <p:cBhvr>
                                        <p:cTn id="122" dur="700"/>
                                        <p:tgtEl>
                                          <p:spTgt spid="11"/>
                                        </p:tgtEl>
                                      </p:cBhvr>
                                    </p:animEffect>
                                    <p:set>
                                      <p:cBhvr>
                                        <p:cTn id="123" dur="1" fill="hold">
                                          <p:stCondLst>
                                            <p:cond delay="699"/>
                                          </p:stCondLst>
                                        </p:cTn>
                                        <p:tgtEl>
                                          <p:spTgt spid="11"/>
                                        </p:tgtEl>
                                        <p:attrNameLst>
                                          <p:attrName>style.visibility</p:attrName>
                                        </p:attrNameLst>
                                      </p:cBhvr>
                                      <p:to>
                                        <p:strVal val="hidden"/>
                                      </p:to>
                                    </p:set>
                                  </p:childTnLst>
                                </p:cTn>
                              </p:par>
                            </p:childTnLst>
                          </p:cTn>
                        </p:par>
                        <p:par>
                          <p:cTn id="124" fill="hold">
                            <p:stCondLst>
                              <p:cond delay="700"/>
                            </p:stCondLst>
                            <p:childTnLst>
                              <p:par>
                                <p:cTn id="125" presetID="10" presetClass="exit" presetSubtype="0" fill="hold" grpId="5" nodeType="afterEffect">
                                  <p:stCondLst>
                                    <p:cond delay="0"/>
                                  </p:stCondLst>
                                  <p:childTnLst>
                                    <p:animEffect transition="out" filter="fade">
                                      <p:cBhvr>
                                        <p:cTn id="126" dur="500"/>
                                        <p:tgtEl>
                                          <p:spTgt spid="34"/>
                                        </p:tgtEl>
                                      </p:cBhvr>
                                    </p:animEffect>
                                    <p:set>
                                      <p:cBhvr>
                                        <p:cTn id="127" dur="1" fill="hold">
                                          <p:stCondLst>
                                            <p:cond delay="499"/>
                                          </p:stCondLst>
                                        </p:cTn>
                                        <p:tgtEl>
                                          <p:spTgt spid="34"/>
                                        </p:tgtEl>
                                        <p:attrNameLst>
                                          <p:attrName>style.visibility</p:attrName>
                                        </p:attrNameLst>
                                      </p:cBhvr>
                                      <p:to>
                                        <p:strVal val="hidden"/>
                                      </p:to>
                                    </p:set>
                                  </p:childTnLst>
                                </p:cTn>
                              </p:par>
                              <p:par>
                                <p:cTn id="128" presetID="1" presetClass="emph" presetSubtype="2" fill="hold" nodeType="withEffect">
                                  <p:stCondLst>
                                    <p:cond delay="0"/>
                                  </p:stCondLst>
                                  <p:childTnLst>
                                    <p:animClr clrSpc="rgb" dir="cw">
                                      <p:cBhvr>
                                        <p:cTn id="129" dur="100" fill="hold"/>
                                        <p:tgtEl>
                                          <p:spTgt spid="11"/>
                                        </p:tgtEl>
                                        <p:attrNameLst>
                                          <p:attrName>fillcolor</p:attrName>
                                        </p:attrNameLst>
                                      </p:cBhvr>
                                      <p:to>
                                        <a:srgbClr val="4BACC4"/>
                                      </p:to>
                                    </p:animClr>
                                    <p:set>
                                      <p:cBhvr>
                                        <p:cTn id="130" dur="100" fill="hold"/>
                                        <p:tgtEl>
                                          <p:spTgt spid="11"/>
                                        </p:tgtEl>
                                        <p:attrNameLst>
                                          <p:attrName>fill.type</p:attrName>
                                        </p:attrNameLst>
                                      </p:cBhvr>
                                      <p:to>
                                        <p:strVal val="solid"/>
                                      </p:to>
                                    </p:set>
                                    <p:set>
                                      <p:cBhvr>
                                        <p:cTn id="131" dur="100" fill="hold"/>
                                        <p:tgtEl>
                                          <p:spTgt spid="11"/>
                                        </p:tgtEl>
                                        <p:attrNameLst>
                                          <p:attrName>fill.on</p:attrName>
                                        </p:attrNameLst>
                                      </p:cBhvr>
                                      <p:to>
                                        <p:strVal val="true"/>
                                      </p:to>
                                    </p:set>
                                  </p:childTnLst>
                                </p:cTn>
                              </p:par>
                              <p:par>
                                <p:cTn id="132" presetID="10" presetClass="exit" presetSubtype="0" fill="hold" grpId="3" nodeType="withEffect">
                                  <p:stCondLst>
                                    <p:cond delay="0"/>
                                  </p:stCondLst>
                                  <p:childTnLst>
                                    <p:animEffect transition="out" filter="fade">
                                      <p:cBhvr>
                                        <p:cTn id="133" dur="500"/>
                                        <p:tgtEl>
                                          <p:spTgt spid="19"/>
                                        </p:tgtEl>
                                      </p:cBhvr>
                                    </p:animEffect>
                                    <p:set>
                                      <p:cBhvr>
                                        <p:cTn id="134" dur="1" fill="hold">
                                          <p:stCondLst>
                                            <p:cond delay="499"/>
                                          </p:stCondLst>
                                        </p:cTn>
                                        <p:tgtEl>
                                          <p:spTgt spid="1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20"/>
                                        </p:tgtEl>
                                      </p:cBhvr>
                                    </p:animEffect>
                                    <p:set>
                                      <p:cBhvr>
                                        <p:cTn id="137" dur="1" fill="hold">
                                          <p:stCondLst>
                                            <p:cond delay="499"/>
                                          </p:stCondLst>
                                        </p:cTn>
                                        <p:tgtEl>
                                          <p:spTgt spid="20"/>
                                        </p:tgtEl>
                                        <p:attrNameLst>
                                          <p:attrName>style.visibility</p:attrName>
                                        </p:attrNameLst>
                                      </p:cBhvr>
                                      <p:to>
                                        <p:strVal val="hidden"/>
                                      </p:to>
                                    </p:set>
                                  </p:childTnLst>
                                </p:cTn>
                              </p:par>
                            </p:childTnLst>
                          </p:cTn>
                        </p:par>
                        <p:par>
                          <p:cTn id="138" fill="hold">
                            <p:stCondLst>
                              <p:cond delay="1200"/>
                            </p:stCondLst>
                            <p:childTnLst>
                              <p:par>
                                <p:cTn id="139" presetID="10" presetClass="entr" presetSubtype="0" fill="hold" grpId="3" nodeType="after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fade">
                                      <p:cBhvr>
                                        <p:cTn id="141" dur="700"/>
                                        <p:tgtEl>
                                          <p:spTgt spid="11"/>
                                        </p:tgtEl>
                                      </p:cBhvr>
                                    </p:animEffect>
                                  </p:childTnLst>
                                </p:cTn>
                              </p:par>
                            </p:childTnLst>
                          </p:cTn>
                        </p:par>
                        <p:par>
                          <p:cTn id="142" fill="hold">
                            <p:stCondLst>
                              <p:cond delay="1900"/>
                            </p:stCondLst>
                            <p:childTnLst>
                              <p:par>
                                <p:cTn id="143" presetID="10" presetClass="exit" presetSubtype="0" fill="hold" grpId="1" nodeType="afterEffect">
                                  <p:stCondLst>
                                    <p:cond delay="1000"/>
                                  </p:stCondLst>
                                  <p:childTnLst>
                                    <p:animEffect transition="out" filter="fade">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par>
                                <p:cTn id="146" presetID="10" presetClass="exit" presetSubtype="0" fill="hold" grpId="4" nodeType="withEffect">
                                  <p:stCondLst>
                                    <p:cond delay="1000"/>
                                  </p:stCondLst>
                                  <p:childTnLst>
                                    <p:animEffect transition="out" filter="fade">
                                      <p:cBhvr>
                                        <p:cTn id="147" dur="500"/>
                                        <p:tgtEl>
                                          <p:spTgt spid="11"/>
                                        </p:tgtEl>
                                      </p:cBhvr>
                                    </p:animEffect>
                                    <p:set>
                                      <p:cBhvr>
                                        <p:cTn id="148" dur="1" fill="hold">
                                          <p:stCondLst>
                                            <p:cond delay="499"/>
                                          </p:stCondLst>
                                        </p:cTn>
                                        <p:tgtEl>
                                          <p:spTgt spid="11"/>
                                        </p:tgtEl>
                                        <p:attrNameLst>
                                          <p:attrName>style.visibility</p:attrName>
                                        </p:attrNameLst>
                                      </p:cBhvr>
                                      <p:to>
                                        <p:strVal val="hidden"/>
                                      </p:to>
                                    </p:set>
                                  </p:childTnLst>
                                </p:cTn>
                              </p:par>
                              <p:par>
                                <p:cTn id="149" presetID="10" presetClass="exit" presetSubtype="0" fill="hold" grpId="4" nodeType="withEffect">
                                  <p:stCondLst>
                                    <p:cond delay="1000"/>
                                  </p:stCondLst>
                                  <p:childTnLst>
                                    <p:animEffect transition="out" filter="fade">
                                      <p:cBhvr>
                                        <p:cTn id="150" dur="500"/>
                                        <p:tgtEl>
                                          <p:spTgt spid="19"/>
                                        </p:tgtEl>
                                      </p:cBhvr>
                                    </p:animEffect>
                                    <p:set>
                                      <p:cBhvr>
                                        <p:cTn id="151" dur="1" fill="hold">
                                          <p:stCondLst>
                                            <p:cond delay="499"/>
                                          </p:stCondLst>
                                        </p:cTn>
                                        <p:tgtEl>
                                          <p:spTgt spid="19"/>
                                        </p:tgtEl>
                                        <p:attrNameLst>
                                          <p:attrName>style.visibility</p:attrName>
                                        </p:attrNameLst>
                                      </p:cBhvr>
                                      <p:to>
                                        <p:strVal val="hidden"/>
                                      </p:to>
                                    </p:set>
                                  </p:childTnLst>
                                </p:cTn>
                              </p:par>
                              <p:par>
                                <p:cTn id="152" presetID="10" presetClass="exit" presetSubtype="0" fill="hold" grpId="2" nodeType="withEffect">
                                  <p:stCondLst>
                                    <p:cond delay="100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xit" presetSubtype="0" fill="hold" grpId="0" nodeType="withEffect">
                                  <p:stCondLst>
                                    <p:cond delay="1000"/>
                                  </p:stCondLst>
                                  <p:childTnLst>
                                    <p:animEffect transition="out" filter="fade">
                                      <p:cBhvr>
                                        <p:cTn id="156" dur="500"/>
                                        <p:tgtEl>
                                          <p:spTgt spid="28"/>
                                        </p:tgtEl>
                                      </p:cBhvr>
                                    </p:animEffect>
                                    <p:set>
                                      <p:cBhvr>
                                        <p:cTn id="157" dur="1" fill="hold">
                                          <p:stCondLst>
                                            <p:cond delay="499"/>
                                          </p:stCondLst>
                                        </p:cTn>
                                        <p:tgtEl>
                                          <p:spTgt spid="28"/>
                                        </p:tgtEl>
                                        <p:attrNameLst>
                                          <p:attrName>style.visibility</p:attrName>
                                        </p:attrNameLst>
                                      </p:cBhvr>
                                      <p:to>
                                        <p:strVal val="hidden"/>
                                      </p:to>
                                    </p:set>
                                  </p:childTnLst>
                                </p:cTn>
                              </p:par>
                              <p:par>
                                <p:cTn id="158" presetID="10" presetClass="exit" presetSubtype="0" fill="hold" grpId="0" nodeType="withEffect">
                                  <p:stCondLst>
                                    <p:cond delay="1000"/>
                                  </p:stCondLst>
                                  <p:childTnLst>
                                    <p:animEffect transition="out" filter="fade">
                                      <p:cBhvr>
                                        <p:cTn id="159" dur="500"/>
                                        <p:tgtEl>
                                          <p:spTgt spid="30"/>
                                        </p:tgtEl>
                                      </p:cBhvr>
                                    </p:animEffect>
                                    <p:set>
                                      <p:cBhvr>
                                        <p:cTn id="160" dur="1" fill="hold">
                                          <p:stCondLst>
                                            <p:cond delay="499"/>
                                          </p:stCondLst>
                                        </p:cTn>
                                        <p:tgtEl>
                                          <p:spTgt spid="30"/>
                                        </p:tgtEl>
                                        <p:attrNameLst>
                                          <p:attrName>style.visibility</p:attrName>
                                        </p:attrNameLst>
                                      </p:cBhvr>
                                      <p:to>
                                        <p:strVal val="hidden"/>
                                      </p:to>
                                    </p:set>
                                  </p:childTnLst>
                                </p:cTn>
                              </p:par>
                              <p:par>
                                <p:cTn id="161" presetID="10" presetClass="exit" presetSubtype="0" fill="hold" grpId="0" nodeType="withEffect">
                                  <p:stCondLst>
                                    <p:cond delay="1000"/>
                                  </p:stCondLst>
                                  <p:childTnLst>
                                    <p:animEffect transition="out" filter="fade">
                                      <p:cBhvr>
                                        <p:cTn id="162" dur="500"/>
                                        <p:tgtEl>
                                          <p:spTgt spid="10"/>
                                        </p:tgtEl>
                                      </p:cBhvr>
                                    </p:animEffect>
                                    <p:set>
                                      <p:cBhvr>
                                        <p:cTn id="163" dur="1" fill="hold">
                                          <p:stCondLst>
                                            <p:cond delay="499"/>
                                          </p:stCondLst>
                                        </p:cTn>
                                        <p:tgtEl>
                                          <p:spTgt spid="10"/>
                                        </p:tgtEl>
                                        <p:attrNameLst>
                                          <p:attrName>style.visibility</p:attrName>
                                        </p:attrNameLst>
                                      </p:cBhvr>
                                      <p:to>
                                        <p:strVal val="hidden"/>
                                      </p:to>
                                    </p:set>
                                  </p:childTnLst>
                                </p:cTn>
                              </p:par>
                              <p:par>
                                <p:cTn id="164" presetID="10" presetClass="exit" presetSubtype="0" fill="hold" nodeType="withEffect">
                                  <p:stCondLst>
                                    <p:cond delay="1000"/>
                                  </p:stCondLst>
                                  <p:childTnLst>
                                    <p:animEffect transition="out" filter="fade">
                                      <p:cBhvr>
                                        <p:cTn id="165" dur="500"/>
                                        <p:tgtEl>
                                          <p:spTgt spid="36"/>
                                        </p:tgtEl>
                                      </p:cBhvr>
                                    </p:animEffect>
                                    <p:set>
                                      <p:cBhvr>
                                        <p:cTn id="166" dur="1" fill="hold">
                                          <p:stCondLst>
                                            <p:cond delay="499"/>
                                          </p:stCondLst>
                                        </p:cTn>
                                        <p:tgtEl>
                                          <p:spTgt spid="36"/>
                                        </p:tgtEl>
                                        <p:attrNameLst>
                                          <p:attrName>style.visibility</p:attrName>
                                        </p:attrNameLst>
                                      </p:cBhvr>
                                      <p:to>
                                        <p:strVal val="hidden"/>
                                      </p:to>
                                    </p:set>
                                  </p:childTnLst>
                                </p:cTn>
                              </p:par>
                              <p:par>
                                <p:cTn id="167" presetID="10" presetClass="exit" presetSubtype="0" fill="hold" nodeType="withEffect">
                                  <p:stCondLst>
                                    <p:cond delay="1000"/>
                                  </p:stCondLst>
                                  <p:childTnLst>
                                    <p:animEffect transition="out" filter="fade">
                                      <p:cBhvr>
                                        <p:cTn id="168" dur="500"/>
                                        <p:tgtEl>
                                          <p:spTgt spid="40"/>
                                        </p:tgtEl>
                                      </p:cBhvr>
                                    </p:animEffect>
                                    <p:set>
                                      <p:cBhvr>
                                        <p:cTn id="169" dur="1" fill="hold">
                                          <p:stCondLst>
                                            <p:cond delay="499"/>
                                          </p:stCondLst>
                                        </p:cTn>
                                        <p:tgtEl>
                                          <p:spTgt spid="40"/>
                                        </p:tgtEl>
                                        <p:attrNameLst>
                                          <p:attrName>style.visibility</p:attrName>
                                        </p:attrNameLst>
                                      </p:cBhvr>
                                      <p:to>
                                        <p:strVal val="hidden"/>
                                      </p:to>
                                    </p:set>
                                  </p:childTnLst>
                                </p:cTn>
                              </p:par>
                              <p:par>
                                <p:cTn id="170" presetID="10" presetClass="exit" presetSubtype="0" fill="hold" nodeType="withEffect">
                                  <p:stCondLst>
                                    <p:cond delay="1000"/>
                                  </p:stCondLst>
                                  <p:childTnLst>
                                    <p:animEffect transition="out" filter="fade">
                                      <p:cBhvr>
                                        <p:cTn id="171" dur="500"/>
                                        <p:tgtEl>
                                          <p:spTgt spid="12"/>
                                        </p:tgtEl>
                                      </p:cBhvr>
                                    </p:animEffect>
                                    <p:set>
                                      <p:cBhvr>
                                        <p:cTn id="172" dur="1" fill="hold">
                                          <p:stCondLst>
                                            <p:cond delay="499"/>
                                          </p:stCondLst>
                                        </p:cTn>
                                        <p:tgtEl>
                                          <p:spTgt spid="12"/>
                                        </p:tgtEl>
                                        <p:attrNameLst>
                                          <p:attrName>style.visibility</p:attrName>
                                        </p:attrNameLst>
                                      </p:cBhvr>
                                      <p:to>
                                        <p:strVal val="hidden"/>
                                      </p:to>
                                    </p:set>
                                  </p:childTnLst>
                                </p:cTn>
                              </p:par>
                              <p:par>
                                <p:cTn id="173" presetID="10" presetClass="entr" presetSubtype="0" fill="hold" nodeType="withEffect">
                                  <p:stCondLst>
                                    <p:cond delay="1000"/>
                                  </p:stCondLst>
                                  <p:childTnLst>
                                    <p:set>
                                      <p:cBhvr>
                                        <p:cTn id="174" dur="1" fill="hold">
                                          <p:stCondLst>
                                            <p:cond delay="0"/>
                                          </p:stCondLst>
                                        </p:cTn>
                                        <p:tgtEl>
                                          <p:spTgt spid="35"/>
                                        </p:tgtEl>
                                        <p:attrNameLst>
                                          <p:attrName>style.visibility</p:attrName>
                                        </p:attrNameLst>
                                      </p:cBhvr>
                                      <p:to>
                                        <p:strVal val="visible"/>
                                      </p:to>
                                    </p:set>
                                    <p:animEffect transition="in" filter="fade">
                                      <p:cBhvr>
                                        <p:cTn id="1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10" grpId="0" animBg="1"/>
      <p:bldP spid="11" grpId="0" animBg="1"/>
      <p:bldP spid="11" grpId="1" animBg="1"/>
      <p:bldP spid="11" grpId="2" animBg="1"/>
      <p:bldP spid="11" grpId="3" animBg="1"/>
      <p:bldP spid="11" grpId="4" animBg="1"/>
      <p:bldP spid="4" grpId="0" animBg="1"/>
      <p:bldP spid="4" grpId="1" animBg="1"/>
      <p:bldP spid="24" grpId="0" animBg="1"/>
      <p:bldP spid="24" grpId="1" animBg="1"/>
      <p:bldP spid="24" grpId="2" animBg="1"/>
      <p:bldP spid="24" grpId="3" animBg="1"/>
      <p:bldP spid="16" grpId="0" animBg="1"/>
      <p:bldP spid="16" grpId="1" animBg="1"/>
      <p:bldP spid="23" grpId="0" animBg="1"/>
      <p:bldP spid="23" grpId="1" animBg="1"/>
      <p:bldP spid="23" grpId="2" animBg="1"/>
      <p:bldP spid="6" grpId="0"/>
      <p:bldP spid="19" grpId="2" animBg="1"/>
      <p:bldP spid="19" grpId="3" animBg="1"/>
      <p:bldP spid="19" grpId="4" animBg="1"/>
      <p:bldP spid="20" grpId="0" animBg="1"/>
      <p:bldP spid="20" grpId="1" animBg="1"/>
      <p:bldP spid="20" grpId="2" animBg="1"/>
      <p:bldP spid="21" grpId="0" animBg="1"/>
      <p:bldP spid="21" grpId="1" animBg="1"/>
      <p:bldP spid="21" grpId="2" animBg="1"/>
      <p:bldP spid="25" grpId="0" animBg="1"/>
      <p:bldP spid="25" grpId="2" animBg="1"/>
      <p:bldP spid="25" grpId="3" animBg="1"/>
      <p:bldP spid="31" grpId="0" animBg="1"/>
      <p:bldP spid="33" grpId="0"/>
      <p:bldP spid="33" grpId="1"/>
      <p:bldP spid="34" grpId="0"/>
      <p:bldP spid="34" grpId="1"/>
      <p:bldP spid="34" grpId="4"/>
      <p:bldP spid="34" grpId="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31</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hidden="1"/>
          <p:cNvSpPr/>
          <p:nvPr/>
        </p:nvSpPr>
        <p:spPr>
          <a:xfrm>
            <a:off x="800100" y="1659479"/>
            <a:ext cx="6515100" cy="3826921"/>
          </a:xfrm>
          <a:prstGeom prst="roundRect">
            <a:avLst>
              <a:gd name="adj" fmla="val 269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hidden="1"/>
          <p:cNvSpPr/>
          <p:nvPr/>
        </p:nvSpPr>
        <p:spPr>
          <a:xfrm>
            <a:off x="1108835" y="3783206"/>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2" name="Platform TextBox" hidden="1"/>
          <p:cNvSpPr txBox="1"/>
          <p:nvPr/>
        </p:nvSpPr>
        <p:spPr>
          <a:xfrm>
            <a:off x="1108835" y="3788327"/>
            <a:ext cx="904607" cy="338554"/>
          </a:xfrm>
          <a:prstGeom prst="rect">
            <a:avLst/>
          </a:prstGeom>
          <a:noFill/>
        </p:spPr>
        <p:txBody>
          <a:bodyPr wrap="none" rtlCol="0">
            <a:spAutoFit/>
          </a:bodyPr>
          <a:lstStyle/>
          <a:p>
            <a:r>
              <a:rPr lang="en-CA" sz="1600" dirty="0" smtClean="0"/>
              <a:t>Platform</a:t>
            </a:r>
            <a:endParaRPr lang="en-CA" sz="1600" dirty="0"/>
          </a:p>
        </p:txBody>
      </p:sp>
      <p:sp>
        <p:nvSpPr>
          <p:cNvPr id="62" name="Drivers Process Rectangle" hidden="1"/>
          <p:cNvSpPr/>
          <p:nvPr/>
        </p:nvSpPr>
        <p:spPr>
          <a:xfrm>
            <a:off x="3859775" y="4412573"/>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6" name="Drivers TextBox" hidden="1"/>
          <p:cNvSpPr txBox="1"/>
          <p:nvPr/>
        </p:nvSpPr>
        <p:spPr>
          <a:xfrm>
            <a:off x="3859775" y="4412573"/>
            <a:ext cx="1375569" cy="338554"/>
          </a:xfrm>
          <a:prstGeom prst="rect">
            <a:avLst/>
          </a:prstGeom>
          <a:noFill/>
        </p:spPr>
        <p:txBody>
          <a:bodyPr wrap="none" rtlCol="0">
            <a:spAutoFit/>
          </a:bodyPr>
          <a:lstStyle/>
          <a:p>
            <a:r>
              <a:rPr lang="en-CA" sz="1600" dirty="0" smtClean="0"/>
              <a:t>Device Drivers</a:t>
            </a:r>
            <a:endParaRPr lang="en-CA" sz="1600" dirty="0"/>
          </a:p>
        </p:txBody>
      </p:sp>
      <p:sp>
        <p:nvSpPr>
          <p:cNvPr id="61" name="Management Process Rectangle" hidden="1"/>
          <p:cNvSpPr/>
          <p:nvPr/>
        </p:nvSpPr>
        <p:spPr>
          <a:xfrm>
            <a:off x="3859775" y="3153840"/>
            <a:ext cx="142445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endParaRPr lang="en-US" sz="1600" dirty="0" smtClean="0">
              <a:solidFill>
                <a:schemeClr val="tx1"/>
              </a:solidFill>
            </a:endParaRPr>
          </a:p>
        </p:txBody>
      </p:sp>
      <p:sp>
        <p:nvSpPr>
          <p:cNvPr id="43" name="Management TextBox" hidden="1"/>
          <p:cNvSpPr txBox="1"/>
          <p:nvPr/>
        </p:nvSpPr>
        <p:spPr>
          <a:xfrm>
            <a:off x="3859775" y="3149044"/>
            <a:ext cx="1299908" cy="338554"/>
          </a:xfrm>
          <a:prstGeom prst="rect">
            <a:avLst/>
          </a:prstGeom>
          <a:noFill/>
        </p:spPr>
        <p:txBody>
          <a:bodyPr wrap="none" rtlCol="0">
            <a:spAutoFit/>
          </a:bodyPr>
          <a:lstStyle/>
          <a:p>
            <a:r>
              <a:rPr lang="en-CA" sz="1600" dirty="0" smtClean="0"/>
              <a:t>Management</a:t>
            </a:r>
            <a:endParaRPr lang="en-CA" sz="1600" dirty="0"/>
          </a:p>
        </p:txBody>
      </p:sp>
      <p:sp>
        <p:nvSpPr>
          <p:cNvPr id="60" name="IPC Process Rectangle" hidden="1"/>
          <p:cNvSpPr/>
          <p:nvPr/>
        </p:nvSpPr>
        <p:spPr>
          <a:xfrm>
            <a:off x="3006908" y="1888121"/>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40" name="IPC TextBox" hidden="1"/>
          <p:cNvSpPr txBox="1"/>
          <p:nvPr/>
        </p:nvSpPr>
        <p:spPr>
          <a:xfrm>
            <a:off x="3006908" y="1888121"/>
            <a:ext cx="450764" cy="338554"/>
          </a:xfrm>
          <a:prstGeom prst="rect">
            <a:avLst/>
          </a:prstGeom>
          <a:noFill/>
        </p:spPr>
        <p:txBody>
          <a:bodyPr wrap="none" rtlCol="0">
            <a:spAutoFit/>
          </a:bodyPr>
          <a:lstStyle/>
          <a:p>
            <a:r>
              <a:rPr lang="en-CA" sz="1600" dirty="0" smtClean="0"/>
              <a:t>IPC</a:t>
            </a:r>
            <a:endParaRPr lang="en-CA" sz="1600" dirty="0"/>
          </a:p>
        </p:txBody>
      </p:sp>
      <p:sp>
        <p:nvSpPr>
          <p:cNvPr id="63" name="Emu Process Rectangle" hidden="1"/>
          <p:cNvSpPr/>
          <p:nvPr/>
        </p:nvSpPr>
        <p:spPr>
          <a:xfrm>
            <a:off x="5715000" y="3149044"/>
            <a:ext cx="1425600" cy="838200"/>
          </a:xfrm>
          <a:prstGeom prst="roundRect">
            <a:avLst>
              <a:gd name="adj" fmla="val 436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1600" dirty="0">
              <a:solidFill>
                <a:schemeClr val="tx1"/>
              </a:solidFill>
            </a:endParaRPr>
          </a:p>
        </p:txBody>
      </p:sp>
      <p:sp>
        <p:nvSpPr>
          <p:cNvPr id="3" name="Emu TextBox" hidden="1"/>
          <p:cNvSpPr txBox="1"/>
          <p:nvPr/>
        </p:nvSpPr>
        <p:spPr>
          <a:xfrm>
            <a:off x="5724000" y="3153840"/>
            <a:ext cx="1030731" cy="584775"/>
          </a:xfrm>
          <a:prstGeom prst="rect">
            <a:avLst/>
          </a:prstGeom>
          <a:noFill/>
        </p:spPr>
        <p:txBody>
          <a:bodyPr wrap="none" rtlCol="0">
            <a:spAutoFit/>
          </a:bodyPr>
          <a:lstStyle/>
          <a:p>
            <a:r>
              <a:rPr lang="en-CA" sz="1600" dirty="0" smtClean="0"/>
              <a:t>Device</a:t>
            </a:r>
            <a:br>
              <a:rPr lang="en-CA" sz="1600" dirty="0" smtClean="0"/>
            </a:br>
            <a:r>
              <a:rPr lang="en-CA" sz="1600" dirty="0" smtClean="0"/>
              <a:t>Emulation</a:t>
            </a:r>
            <a:endParaRPr lang="en-CA" sz="1600" dirty="0"/>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993454"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endCxn id="87" idx="3"/>
          </p:cNvCxnSpPr>
          <p:nvPr/>
        </p:nvCxnSpPr>
        <p:spPr>
          <a:xfrm flipH="1" flipV="1">
            <a:off x="5976474" y="3676687"/>
            <a:ext cx="1421526" cy="114821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V="1">
            <a:off x="4572000" y="5250773"/>
            <a:ext cx="575"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p:cNvSpPr/>
          <p:nvPr/>
        </p:nvSpPr>
        <p:spPr>
          <a:xfrm>
            <a:off x="901619" y="2996514"/>
            <a:ext cx="1825518" cy="2411585"/>
          </a:xfrm>
          <a:prstGeom prst="roundRect">
            <a:avLst>
              <a:gd name="adj" fmla="val 4360"/>
            </a:avLst>
          </a:prstGeom>
          <a:pattFill prst="dkDnDiag">
            <a:fgClr>
              <a:srgbClr val="F1F1F5"/>
            </a:fgClr>
            <a:bgClr>
              <a:schemeClr val="bg1"/>
            </a:bgClr>
          </a:patt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p:cNvSpPr/>
          <p:nvPr/>
        </p:nvSpPr>
        <p:spPr>
          <a:xfrm>
            <a:off x="2898478" y="4239991"/>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Emulator</a:t>
            </a:r>
            <a:endParaRPr lang="en-US" sz="1200" dirty="0">
              <a:solidFill>
                <a:schemeClr val="tx1"/>
              </a:solidFill>
            </a:endParaRPr>
          </a:p>
        </p:txBody>
      </p:sp>
      <p:sp>
        <p:nvSpPr>
          <p:cNvPr id="100" name="Emu-VM Rectangle"/>
          <p:cNvSpPr/>
          <p:nvPr/>
        </p:nvSpPr>
        <p:spPr>
          <a:xfrm rot="5400000">
            <a:off x="6738771" y="2506141"/>
            <a:ext cx="1305253" cy="213360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smtClean="0">
              <a:solidFill>
                <a:schemeClr val="tx1"/>
              </a:solidFill>
            </a:endParaRPr>
          </a:p>
        </p:txBody>
      </p:sp>
      <p:sp>
        <p:nvSpPr>
          <p:cNvPr id="93" name="Disposable Rectangle"/>
          <p:cNvSpPr/>
          <p:nvPr/>
        </p:nvSpPr>
        <p:spPr>
          <a:xfrm>
            <a:off x="901618" y="2996513"/>
            <a:ext cx="1825518" cy="2411585"/>
          </a:xfrm>
          <a:prstGeom prst="roundRect">
            <a:avLst>
              <a:gd name="adj" fmla="val 4360"/>
            </a:avLst>
          </a:prstGeom>
          <a:solidFill>
            <a:srgbClr val="CC9900">
              <a:alpha val="40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1" name="Restarts Rectangle"/>
          <p:cNvSpPr/>
          <p:nvPr/>
        </p:nvSpPr>
        <p:spPr>
          <a:xfrm>
            <a:off x="2896914" y="4240800"/>
            <a:ext cx="3350172" cy="1152852"/>
          </a:xfrm>
          <a:prstGeom prst="roundRect">
            <a:avLst>
              <a:gd name="adj" fmla="val 4360"/>
            </a:avLst>
          </a:prstGeom>
          <a:solidFill>
            <a:srgbClr val="22B273">
              <a:alpha val="63922"/>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94" name="Stateless Rectangle"/>
          <p:cNvSpPr/>
          <p:nvPr/>
        </p:nvSpPr>
        <p:spPr>
          <a:xfrm>
            <a:off x="2883600" y="2996513"/>
            <a:ext cx="3350172" cy="1151539"/>
          </a:xfrm>
          <a:prstGeom prst="roundRect">
            <a:avLst>
              <a:gd name="adj" fmla="val 4360"/>
            </a:avLst>
          </a:prstGeom>
          <a:solidFill>
            <a:srgbClr val="005000">
              <a:alpha val="66000"/>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smtClean="0">
              <a:solidFill>
                <a:schemeClr val="tx1"/>
              </a:solidFill>
            </a:endParaRPr>
          </a:p>
        </p:txBody>
      </p:sp>
      <p:sp>
        <p:nvSpPr>
          <p:cNvPr id="96" name="Composition Rectangle"/>
          <p:cNvSpPr/>
          <p:nvPr/>
        </p:nvSpPr>
        <p:spPr>
          <a:xfrm>
            <a:off x="2882164" y="1730795"/>
            <a:ext cx="1675086" cy="1152852"/>
          </a:xfrm>
          <a:prstGeom prst="roundRect">
            <a:avLst>
              <a:gd name="adj" fmla="val 4360"/>
            </a:avLst>
          </a:prstGeom>
          <a:solidFill>
            <a:srgbClr val="333333">
              <a:alpha val="49804"/>
            </a:srgbClr>
          </a:solid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smtClean="0">
              <a:solidFill>
                <a:schemeClr val="tx1"/>
              </a:solidFill>
            </a:endParaRPr>
          </a:p>
        </p:txBody>
      </p:sp>
      <p:sp>
        <p:nvSpPr>
          <p:cNvPr id="99" name="Space Box"/>
          <p:cNvSpPr txBox="1">
            <a:spLocks/>
          </p:cNvSpPr>
          <p:nvPr/>
        </p:nvSpPr>
        <p:spPr>
          <a:xfrm>
            <a:off x="457200" y="410974"/>
            <a:ext cx="410005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t>Space</a:t>
            </a:r>
          </a:p>
          <a:p>
            <a:pPr marL="0" indent="0">
              <a:buFont typeface="Arial" pitchFamily="34" charset="0"/>
              <a:buNone/>
            </a:pPr>
            <a:r>
              <a:rPr lang="en-CA" sz="1800" dirty="0" smtClean="0"/>
              <a:t>Isolation</a:t>
            </a:r>
          </a:p>
          <a:p>
            <a:pPr marL="0" indent="0">
              <a:buFont typeface="Arial" pitchFamily="34" charset="0"/>
              <a:buNone/>
            </a:pPr>
            <a:r>
              <a:rPr lang="en-CA" sz="1800" dirty="0" smtClean="0"/>
              <a:t>Configurable Sharing</a:t>
            </a:r>
          </a:p>
          <a:p>
            <a:pPr marL="0" indent="0">
              <a:buFont typeface="Arial" pitchFamily="34" charset="0"/>
              <a:buNone/>
            </a:pPr>
            <a:r>
              <a:rPr lang="en-CA" sz="1800" dirty="0" smtClean="0"/>
              <a:t>Auditing</a:t>
            </a:r>
            <a:endParaRPr lang="en-CA" sz="1800" dirty="0"/>
          </a:p>
        </p:txBody>
      </p:sp>
      <p:sp>
        <p:nvSpPr>
          <p:cNvPr id="56" name="Time Box"/>
          <p:cNvSpPr txBox="1">
            <a:spLocks/>
          </p:cNvSpPr>
          <p:nvPr/>
        </p:nvSpPr>
        <p:spPr>
          <a:xfrm>
            <a:off x="4562369" y="410400"/>
            <a:ext cx="4124432"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p>
          <a:p>
            <a:pPr marL="0" indent="0" algn="r">
              <a:buFont typeface="Arial" pitchFamily="34" charset="0"/>
              <a:buNone/>
            </a:pPr>
            <a:r>
              <a:rPr lang="en-CA" sz="1800" dirty="0" smtClean="0">
                <a:solidFill>
                  <a:srgbClr val="CC9900"/>
                </a:solidFill>
              </a:rPr>
              <a:t>Disposable</a:t>
            </a:r>
          </a:p>
          <a:p>
            <a:pPr marL="0" indent="0" algn="r">
              <a:buFont typeface="Arial" pitchFamily="34" charset="0"/>
              <a:buNone/>
            </a:pPr>
            <a:r>
              <a:rPr lang="en-CA" sz="1800" dirty="0" smtClean="0">
                <a:solidFill>
                  <a:srgbClr val="22B273"/>
                </a:solidFill>
              </a:rPr>
              <a:t>Timed Restarts</a:t>
            </a:r>
          </a:p>
          <a:p>
            <a:pPr marL="0" indent="0" algn="r">
              <a:buFont typeface="Arial" pitchFamily="34" charset="0"/>
              <a:buNone/>
            </a:pPr>
            <a:r>
              <a:rPr lang="en-CA" sz="1800" dirty="0" smtClean="0">
                <a:solidFill>
                  <a:srgbClr val="006600"/>
                </a:solidFill>
              </a:rPr>
              <a:t>Stateless</a:t>
            </a:r>
            <a:endParaRPr lang="en-CA" sz="1800" dirty="0">
              <a:solidFill>
                <a:srgbClr val="006600"/>
              </a:solidFill>
            </a:endParaRPr>
          </a:p>
        </p:txBody>
      </p:sp>
      <p:sp>
        <p:nvSpPr>
          <p:cNvPr id="97" name="Both Box"/>
          <p:cNvSpPr txBox="1">
            <a:spLocks/>
          </p:cNvSpPr>
          <p:nvPr/>
        </p:nvSpPr>
        <p:spPr>
          <a:xfrm>
            <a:off x="457200" y="410400"/>
            <a:ext cx="822960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CA" sz="2400" b="1" dirty="0" smtClean="0"/>
              <a:t>Space + Time</a:t>
            </a:r>
          </a:p>
          <a:p>
            <a:pPr marL="0" indent="0" algn="ctr">
              <a:buFont typeface="Arial" pitchFamily="34" charset="0"/>
              <a:buNone/>
            </a:pPr>
            <a:endParaRPr lang="en-CA" sz="1800" dirty="0">
              <a:solidFill>
                <a:srgbClr val="333333"/>
              </a:solidFill>
            </a:endParaRPr>
          </a:p>
        </p:txBody>
      </p:sp>
      <p:sp>
        <p:nvSpPr>
          <p:cNvPr id="98" name="Both-Composition Box"/>
          <p:cNvSpPr txBox="1">
            <a:spLocks/>
          </p:cNvSpPr>
          <p:nvPr/>
        </p:nvSpPr>
        <p:spPr>
          <a:xfrm>
            <a:off x="457200" y="410400"/>
            <a:ext cx="8229601"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CA" sz="2400" b="1" dirty="0" smtClean="0"/>
          </a:p>
          <a:p>
            <a:pPr marL="0" indent="0" algn="ctr">
              <a:buFont typeface="Arial" pitchFamily="34" charset="0"/>
              <a:buNone/>
            </a:pPr>
            <a:r>
              <a:rPr lang="en-CA" sz="1800" dirty="0" smtClean="0">
                <a:solidFill>
                  <a:srgbClr val="333333"/>
                </a:solidFill>
              </a:rPr>
              <a:t>Composition</a:t>
            </a:r>
            <a:endParaRPr lang="en-CA" sz="1800" dirty="0">
              <a:solidFill>
                <a:srgbClr val="333333"/>
              </a:solidFill>
            </a:endParaRPr>
          </a:p>
        </p:txBody>
      </p:sp>
    </p:spTree>
    <p:extLst>
      <p:ext uri="{BB962C8B-B14F-4D97-AF65-F5344CB8AC3E}">
        <p14:creationId xmlns:p14="http://schemas.microsoft.com/office/powerpoint/2010/main" val="250154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cap="none" dirty="0" smtClean="0"/>
              <a:t>EVALUATION</a:t>
            </a:r>
            <a:endParaRPr lang="en-CA" cap="none" dirty="0"/>
          </a:p>
        </p:txBody>
      </p:sp>
      <p:sp>
        <p:nvSpPr>
          <p:cNvPr id="6" name="Text Placeholder 5"/>
          <p:cNvSpPr>
            <a:spLocks noGrp="1"/>
          </p:cNvSpPr>
          <p:nvPr>
            <p:ph type="body" idx="1"/>
          </p:nvPr>
        </p:nvSpPr>
        <p:spPr/>
        <p:txBody>
          <a:bodyPr/>
          <a:lstStyle/>
          <a:p>
            <a:endParaRPr lang="en-CA"/>
          </a:p>
        </p:txBody>
      </p:sp>
      <p:sp>
        <p:nvSpPr>
          <p:cNvPr id="4" name="Slide Number Placeholder 3"/>
          <p:cNvSpPr>
            <a:spLocks noGrp="1"/>
          </p:cNvSpPr>
          <p:nvPr>
            <p:ph type="sldNum" sz="quarter" idx="12"/>
          </p:nvPr>
        </p:nvSpPr>
        <p:spPr/>
        <p:txBody>
          <a:bodyPr/>
          <a:lstStyle/>
          <a:p>
            <a:fld id="{74018F90-C82C-4DA4-8652-CDFFD716813C}" type="slidenum">
              <a:rPr lang="en-US" smtClean="0"/>
              <a:t>32</a:t>
            </a:fld>
            <a:endParaRPr lang="en-US"/>
          </a:p>
        </p:txBody>
      </p:sp>
    </p:spTree>
    <p:extLst>
      <p:ext uri="{BB962C8B-B14F-4D97-AF65-F5344CB8AC3E}">
        <p14:creationId xmlns:p14="http://schemas.microsoft.com/office/powerpoint/2010/main" val="3221216037"/>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Evaluation</a:t>
            </a:r>
            <a:endParaRPr lang="en-CA" dirty="0"/>
          </a:p>
        </p:txBody>
      </p:sp>
      <p:sp>
        <p:nvSpPr>
          <p:cNvPr id="6" name="Content Placeholder 5"/>
          <p:cNvSpPr>
            <a:spLocks noGrp="1"/>
          </p:cNvSpPr>
          <p:nvPr>
            <p:ph idx="1"/>
          </p:nvPr>
        </p:nvSpPr>
        <p:spPr/>
        <p:txBody>
          <a:bodyPr>
            <a:normAutofit/>
          </a:bodyPr>
          <a:lstStyle/>
          <a:p>
            <a:r>
              <a:rPr lang="en-CA" sz="2800" dirty="0" smtClean="0"/>
              <a:t>What do privileges look like now?</a:t>
            </a:r>
          </a:p>
          <a:p>
            <a:r>
              <a:rPr lang="en-CA" sz="2800" dirty="0" smtClean="0"/>
              <a:t>What is the impact on the security of the system?</a:t>
            </a:r>
          </a:p>
          <a:p>
            <a:r>
              <a:rPr lang="en-CA" sz="2800" dirty="0" smtClean="0"/>
              <a:t>What are the overheads?</a:t>
            </a:r>
          </a:p>
          <a:p>
            <a:r>
              <a:rPr lang="en-CA" sz="2800" dirty="0" smtClean="0"/>
              <a:t>What impact does isolation have on performance?</a:t>
            </a:r>
          </a:p>
          <a:p>
            <a:r>
              <a:rPr lang="en-CA" sz="2800" dirty="0" smtClean="0"/>
              <a:t>What impact do restarts have on performance?</a:t>
            </a:r>
            <a:endParaRPr lang="en-CA" sz="2800" dirty="0"/>
          </a:p>
        </p:txBody>
      </p:sp>
      <p:sp>
        <p:nvSpPr>
          <p:cNvPr id="4" name="Slide Number Placeholder 3"/>
          <p:cNvSpPr>
            <a:spLocks noGrp="1"/>
          </p:cNvSpPr>
          <p:nvPr>
            <p:ph type="sldNum" sz="quarter" idx="12"/>
          </p:nvPr>
        </p:nvSpPr>
        <p:spPr/>
        <p:txBody>
          <a:bodyPr/>
          <a:lstStyle/>
          <a:p>
            <a:fld id="{74018F90-C82C-4DA4-8652-CDFFD716813C}" type="slidenum">
              <a:rPr lang="en-US" smtClean="0"/>
              <a:t>33</a:t>
            </a:fld>
            <a:endParaRPr lang="en-US"/>
          </a:p>
        </p:txBody>
      </p:sp>
    </p:spTree>
    <p:extLst>
      <p:ext uri="{BB962C8B-B14F-4D97-AF65-F5344CB8AC3E}">
        <p14:creationId xmlns:p14="http://schemas.microsoft.com/office/powerpoint/2010/main" val="3763608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Privileges</a:t>
            </a:r>
            <a:endParaRPr lang="en-CA" dirty="0"/>
          </a:p>
        </p:txBody>
      </p:sp>
      <p:sp>
        <p:nvSpPr>
          <p:cNvPr id="2" name="Slide Number Placeholder 1"/>
          <p:cNvSpPr>
            <a:spLocks noGrp="1"/>
          </p:cNvSpPr>
          <p:nvPr>
            <p:ph type="sldNum" sz="quarter" idx="12"/>
          </p:nvPr>
        </p:nvSpPr>
        <p:spPr/>
        <p:txBody>
          <a:bodyPr/>
          <a:lstStyle/>
          <a:p>
            <a:fld id="{74018F90-C82C-4DA4-8652-CDFFD716813C}" type="slidenum">
              <a:rPr lang="en-US" smtClean="0"/>
              <a:t>34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7818023"/>
              </p:ext>
            </p:extLst>
          </p:nvPr>
        </p:nvGraphicFramePr>
        <p:xfrm>
          <a:off x="685800" y="1645920"/>
          <a:ext cx="7772400" cy="4124960"/>
        </p:xfrm>
        <a:graphic>
          <a:graphicData uri="http://schemas.openxmlformats.org/drawingml/2006/table">
            <a:tbl>
              <a:tblPr firstRow="1" bandRow="1">
                <a:tableStyleId>{5C22544A-7EE6-4342-B048-85BDC9FD1C3A}</a:tableStyleId>
              </a:tblPr>
              <a:tblGrid>
                <a:gridCol w="1447800"/>
                <a:gridCol w="914400"/>
                <a:gridCol w="838200"/>
                <a:gridCol w="914400"/>
                <a:gridCol w="685800"/>
                <a:gridCol w="762000"/>
                <a:gridCol w="1066800"/>
                <a:gridCol w="1143000"/>
              </a:tblGrid>
              <a:tr h="370840">
                <a:tc>
                  <a:txBody>
                    <a:bodyPr/>
                    <a:lstStyle/>
                    <a:p>
                      <a:pPr algn="ctr"/>
                      <a:r>
                        <a:rPr lang="en-CA" dirty="0" smtClean="0"/>
                        <a:t>Privilege</a:t>
                      </a:r>
                      <a:endParaRPr lang="en-CA" dirty="0"/>
                    </a:p>
                  </a:txBody>
                  <a:tcPr anchor="ctr"/>
                </a:tc>
                <a:tc>
                  <a:txBody>
                    <a:bodyPr/>
                    <a:lstStyle/>
                    <a:p>
                      <a:pPr algn="ctr"/>
                      <a:r>
                        <a:rPr lang="en-CA" dirty="0" smtClean="0"/>
                        <a:t>System Boot</a:t>
                      </a:r>
                      <a:endParaRPr lang="en-CA" dirty="0"/>
                    </a:p>
                  </a:txBody>
                  <a:tcPr anchor="ctr"/>
                </a:tc>
                <a:tc>
                  <a:txBody>
                    <a:bodyPr/>
                    <a:lstStyle/>
                    <a:p>
                      <a:pPr algn="ctr"/>
                      <a:r>
                        <a:rPr lang="en-CA" dirty="0" smtClean="0"/>
                        <a:t>PCI </a:t>
                      </a:r>
                      <a:r>
                        <a:rPr lang="en-CA" dirty="0" err="1" smtClean="0"/>
                        <a:t>Config</a:t>
                      </a:r>
                      <a:endParaRPr lang="en-CA" dirty="0"/>
                    </a:p>
                  </a:txBody>
                  <a:tcPr anchor="ctr"/>
                </a:tc>
                <a:tc>
                  <a:txBody>
                    <a:bodyPr/>
                    <a:lstStyle/>
                    <a:p>
                      <a:pPr algn="ctr"/>
                      <a:r>
                        <a:rPr lang="en-CA" dirty="0" smtClean="0"/>
                        <a:t>Builder</a:t>
                      </a:r>
                      <a:endParaRPr lang="en-CA" dirty="0"/>
                    </a:p>
                  </a:txBody>
                  <a:tcPr anchor="ctr"/>
                </a:tc>
                <a:tc>
                  <a:txBody>
                    <a:bodyPr/>
                    <a:lstStyle/>
                    <a:p>
                      <a:pPr algn="ctr"/>
                      <a:r>
                        <a:rPr lang="en-CA" dirty="0" smtClean="0"/>
                        <a:t>Tools</a:t>
                      </a:r>
                      <a:endParaRPr lang="en-CA" dirty="0"/>
                    </a:p>
                  </a:txBody>
                  <a:tcPr anchor="ctr"/>
                </a:tc>
                <a:tc>
                  <a:txBody>
                    <a:bodyPr/>
                    <a:lstStyle/>
                    <a:p>
                      <a:pPr algn="ctr"/>
                      <a:r>
                        <a:rPr lang="en-CA" dirty="0" smtClean="0"/>
                        <a:t>Block</a:t>
                      </a:r>
                      <a:endParaRPr lang="en-CA" dirty="0"/>
                    </a:p>
                  </a:txBody>
                  <a:tcPr anchor="ctr"/>
                </a:tc>
                <a:tc>
                  <a:txBody>
                    <a:bodyPr/>
                    <a:lstStyle/>
                    <a:p>
                      <a:pPr algn="ctr"/>
                      <a:r>
                        <a:rPr lang="en-CA" dirty="0" smtClean="0"/>
                        <a:t>Network</a:t>
                      </a:r>
                      <a:endParaRPr lang="en-CA" dirty="0"/>
                    </a:p>
                  </a:txBody>
                  <a:tcPr anchor="ctr"/>
                </a:tc>
                <a:tc>
                  <a:txBody>
                    <a:bodyPr/>
                    <a:lstStyle/>
                    <a:p>
                      <a:pPr algn="ctr"/>
                      <a:r>
                        <a:rPr lang="en-CA" dirty="0" err="1" smtClean="0"/>
                        <a:t>XenStore</a:t>
                      </a:r>
                      <a:endParaRPr lang="en-CA" dirty="0"/>
                    </a:p>
                  </a:txBody>
                  <a:tcPr anchor="ctr"/>
                </a:tc>
              </a:tr>
              <a:tr h="370840">
                <a:tc>
                  <a:txBody>
                    <a:bodyPr/>
                    <a:lstStyle/>
                    <a:p>
                      <a:pPr algn="ctr"/>
                      <a:r>
                        <a:rPr lang="en-CA" b="1" dirty="0" smtClean="0"/>
                        <a:t>Arbitrarily</a:t>
                      </a:r>
                      <a:r>
                        <a:rPr lang="en-CA" b="1" baseline="0" dirty="0" smtClean="0"/>
                        <a:t> Access Memory</a:t>
                      </a:r>
                      <a:endParaRPr lang="en-CA" b="1"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r>
              <a:tr h="370840">
                <a:tc>
                  <a:txBody>
                    <a:bodyPr/>
                    <a:lstStyle/>
                    <a:p>
                      <a:pPr algn="ctr"/>
                      <a:r>
                        <a:rPr lang="en-CA" b="1" dirty="0" smtClean="0"/>
                        <a:t>Access and Virtualize</a:t>
                      </a:r>
                      <a:r>
                        <a:rPr lang="en-CA" b="1" baseline="0" dirty="0" smtClean="0"/>
                        <a:t> PCI devices</a:t>
                      </a:r>
                      <a:endParaRPr lang="en-CA" b="1"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r>
              <a:tr h="370840">
                <a:tc>
                  <a:txBody>
                    <a:bodyPr/>
                    <a:lstStyle/>
                    <a:p>
                      <a:pPr algn="ctr"/>
                      <a:r>
                        <a:rPr lang="en-CA" b="1" dirty="0" smtClean="0"/>
                        <a:t>Create VMs</a:t>
                      </a:r>
                      <a:endParaRPr lang="en-CA" b="1"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r>
              <a:tr h="370840">
                <a:tc>
                  <a:txBody>
                    <a:bodyPr/>
                    <a:lstStyle/>
                    <a:p>
                      <a:pPr algn="ctr"/>
                      <a:r>
                        <a:rPr lang="en-CA" b="1" dirty="0" smtClean="0"/>
                        <a:t>Manage</a:t>
                      </a:r>
                      <a:r>
                        <a:rPr lang="en-CA" b="1" baseline="0" dirty="0" smtClean="0"/>
                        <a:t> VMs</a:t>
                      </a:r>
                      <a:endParaRPr lang="en-CA" b="1"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r>
              <a:tr h="370840">
                <a:tc>
                  <a:txBody>
                    <a:bodyPr/>
                    <a:lstStyle/>
                    <a:p>
                      <a:pPr algn="ctr"/>
                      <a:r>
                        <a:rPr lang="en-CA" b="1" dirty="0" smtClean="0"/>
                        <a:t>Manage</a:t>
                      </a:r>
                      <a:r>
                        <a:rPr lang="en-CA" b="1" baseline="0" dirty="0" smtClean="0"/>
                        <a:t> Assigned Devices</a:t>
                      </a:r>
                      <a:endParaRPr lang="en-CA" b="1"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568395091"/>
              </p:ext>
            </p:extLst>
          </p:nvPr>
        </p:nvGraphicFramePr>
        <p:xfrm>
          <a:off x="685800" y="1645200"/>
          <a:ext cx="7772400" cy="4124960"/>
        </p:xfrm>
        <a:graphic>
          <a:graphicData uri="http://schemas.openxmlformats.org/drawingml/2006/table">
            <a:tbl>
              <a:tblPr firstRow="1" bandRow="1">
                <a:tableStyleId>{5C22544A-7EE6-4342-B048-85BDC9FD1C3A}</a:tableStyleId>
              </a:tblPr>
              <a:tblGrid>
                <a:gridCol w="1447800"/>
                <a:gridCol w="914400"/>
                <a:gridCol w="838200"/>
                <a:gridCol w="914400"/>
                <a:gridCol w="685800"/>
                <a:gridCol w="762000"/>
                <a:gridCol w="1066800"/>
                <a:gridCol w="1143000"/>
              </a:tblGrid>
              <a:tr h="370840">
                <a:tc>
                  <a:txBody>
                    <a:bodyPr/>
                    <a:lstStyle/>
                    <a:p>
                      <a:pPr algn="ctr"/>
                      <a:r>
                        <a:rPr lang="en-CA" dirty="0" smtClean="0"/>
                        <a:t>Privilege</a:t>
                      </a:r>
                      <a:endParaRPr lang="en-CA" dirty="0"/>
                    </a:p>
                  </a:txBody>
                  <a:tcPr anchor="ctr"/>
                </a:tc>
                <a:tc>
                  <a:txBody>
                    <a:bodyPr/>
                    <a:lstStyle/>
                    <a:p>
                      <a:pPr algn="ctr"/>
                      <a:r>
                        <a:rPr lang="en-CA" dirty="0" smtClean="0"/>
                        <a:t>System Boot</a:t>
                      </a:r>
                      <a:endParaRPr lang="en-CA" dirty="0"/>
                    </a:p>
                  </a:txBody>
                  <a:tcPr anchor="ctr"/>
                </a:tc>
                <a:tc>
                  <a:txBody>
                    <a:bodyPr/>
                    <a:lstStyle/>
                    <a:p>
                      <a:pPr algn="ctr"/>
                      <a:r>
                        <a:rPr lang="en-CA" dirty="0" smtClean="0"/>
                        <a:t>PCI </a:t>
                      </a:r>
                      <a:r>
                        <a:rPr lang="en-CA" dirty="0" err="1" smtClean="0"/>
                        <a:t>Config</a:t>
                      </a:r>
                      <a:endParaRPr lang="en-CA" dirty="0"/>
                    </a:p>
                  </a:txBody>
                  <a:tcPr anchor="ctr"/>
                </a:tc>
                <a:tc>
                  <a:txBody>
                    <a:bodyPr/>
                    <a:lstStyle/>
                    <a:p>
                      <a:pPr algn="ctr"/>
                      <a:r>
                        <a:rPr lang="en-CA" dirty="0" smtClean="0"/>
                        <a:t>Builder</a:t>
                      </a:r>
                      <a:endParaRPr lang="en-CA" dirty="0"/>
                    </a:p>
                  </a:txBody>
                  <a:tcPr anchor="ctr"/>
                </a:tc>
                <a:tc>
                  <a:txBody>
                    <a:bodyPr/>
                    <a:lstStyle/>
                    <a:p>
                      <a:pPr algn="ctr"/>
                      <a:r>
                        <a:rPr lang="en-CA" dirty="0" smtClean="0"/>
                        <a:t>Tools</a:t>
                      </a:r>
                      <a:endParaRPr lang="en-CA" dirty="0"/>
                    </a:p>
                  </a:txBody>
                  <a:tcPr anchor="ctr"/>
                </a:tc>
                <a:tc>
                  <a:txBody>
                    <a:bodyPr/>
                    <a:lstStyle/>
                    <a:p>
                      <a:pPr algn="ctr"/>
                      <a:r>
                        <a:rPr lang="en-CA" dirty="0" smtClean="0"/>
                        <a:t>Block</a:t>
                      </a:r>
                      <a:endParaRPr lang="en-CA" dirty="0"/>
                    </a:p>
                  </a:txBody>
                  <a:tcPr anchor="ctr"/>
                </a:tc>
                <a:tc>
                  <a:txBody>
                    <a:bodyPr/>
                    <a:lstStyle/>
                    <a:p>
                      <a:pPr algn="ctr"/>
                      <a:r>
                        <a:rPr lang="en-CA" dirty="0" smtClean="0"/>
                        <a:t>Network</a:t>
                      </a:r>
                      <a:endParaRPr lang="en-CA" dirty="0"/>
                    </a:p>
                  </a:txBody>
                  <a:tcPr anchor="ctr"/>
                </a:tc>
                <a:tc>
                  <a:txBody>
                    <a:bodyPr/>
                    <a:lstStyle/>
                    <a:p>
                      <a:pPr algn="ctr"/>
                      <a:r>
                        <a:rPr lang="en-CA" dirty="0" err="1" smtClean="0"/>
                        <a:t>XenStore</a:t>
                      </a:r>
                      <a:endParaRPr lang="en-CA" dirty="0"/>
                    </a:p>
                  </a:txBody>
                  <a:tcPr anchor="ctr"/>
                </a:tc>
              </a:tr>
              <a:tr h="370840">
                <a:tc>
                  <a:txBody>
                    <a:bodyPr/>
                    <a:lstStyle/>
                    <a:p>
                      <a:pPr algn="ctr"/>
                      <a:r>
                        <a:rPr lang="en-CA" b="1" dirty="0" smtClean="0"/>
                        <a:t>Arbitrarily</a:t>
                      </a:r>
                      <a:r>
                        <a:rPr lang="en-CA" b="1" baseline="0" dirty="0" smtClean="0"/>
                        <a:t> Access Memory</a:t>
                      </a:r>
                      <a:endParaRPr lang="en-CA" b="1"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Access and Virtualize</a:t>
                      </a:r>
                      <a:r>
                        <a:rPr lang="en-CA" b="1" baseline="0" dirty="0" smtClean="0"/>
                        <a:t> PCI devices</a:t>
                      </a:r>
                      <a:endParaRPr lang="en-CA" b="1"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Create VMs</a:t>
                      </a:r>
                      <a:endParaRPr lang="en-CA" b="1"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Manage</a:t>
                      </a:r>
                      <a:r>
                        <a:rPr lang="en-CA" b="1" baseline="0" dirty="0" smtClean="0"/>
                        <a:t> VMs</a:t>
                      </a:r>
                      <a:endParaRPr lang="en-CA" b="1"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Manage</a:t>
                      </a:r>
                      <a:r>
                        <a:rPr lang="en-CA" b="1" baseline="0" dirty="0" smtClean="0"/>
                        <a:t> Assigned Devices</a:t>
                      </a:r>
                      <a:endParaRPr lang="en-CA" b="1"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931979773"/>
              </p:ext>
            </p:extLst>
          </p:nvPr>
        </p:nvGraphicFramePr>
        <p:xfrm>
          <a:off x="687600" y="1645200"/>
          <a:ext cx="7772400" cy="4124960"/>
        </p:xfrm>
        <a:graphic>
          <a:graphicData uri="http://schemas.openxmlformats.org/drawingml/2006/table">
            <a:tbl>
              <a:tblPr firstRow="1" bandRow="1">
                <a:effectLst/>
                <a:tableStyleId>{5C22544A-7EE6-4342-B048-85BDC9FD1C3A}</a:tableStyleId>
              </a:tblPr>
              <a:tblGrid>
                <a:gridCol w="1447800"/>
                <a:gridCol w="914400"/>
                <a:gridCol w="838200"/>
                <a:gridCol w="914400"/>
                <a:gridCol w="685800"/>
                <a:gridCol w="762000"/>
                <a:gridCol w="1066800"/>
                <a:gridCol w="1143000"/>
              </a:tblGrid>
              <a:tr h="370840">
                <a:tc>
                  <a:txBody>
                    <a:bodyPr/>
                    <a:lstStyle/>
                    <a:p>
                      <a:pPr algn="ctr"/>
                      <a:r>
                        <a:rPr lang="en-CA" dirty="0" smtClean="0"/>
                        <a:t>Privilege</a:t>
                      </a:r>
                      <a:endParaRPr lang="en-CA" dirty="0"/>
                    </a:p>
                  </a:txBody>
                  <a:tcPr anchor="ctr"/>
                </a:tc>
                <a:tc>
                  <a:txBody>
                    <a:bodyPr/>
                    <a:lstStyle/>
                    <a:p>
                      <a:pPr algn="ctr"/>
                      <a:r>
                        <a:rPr lang="en-CA" dirty="0" smtClean="0"/>
                        <a:t>System Boot</a:t>
                      </a:r>
                      <a:endParaRPr lang="en-CA" dirty="0"/>
                    </a:p>
                  </a:txBody>
                  <a:tcPr anchor="ctr"/>
                </a:tc>
                <a:tc>
                  <a:txBody>
                    <a:bodyPr/>
                    <a:lstStyle/>
                    <a:p>
                      <a:pPr algn="ctr"/>
                      <a:r>
                        <a:rPr lang="en-CA" dirty="0" smtClean="0"/>
                        <a:t>PCI </a:t>
                      </a:r>
                      <a:r>
                        <a:rPr lang="en-CA" dirty="0" err="1" smtClean="0"/>
                        <a:t>Config</a:t>
                      </a:r>
                      <a:endParaRPr lang="en-CA" dirty="0"/>
                    </a:p>
                  </a:txBody>
                  <a:tcPr anchor="ctr"/>
                </a:tc>
                <a:tc>
                  <a:txBody>
                    <a:bodyPr/>
                    <a:lstStyle/>
                    <a:p>
                      <a:pPr algn="ctr"/>
                      <a:r>
                        <a:rPr lang="en-CA" dirty="0" smtClean="0"/>
                        <a:t>Builder</a:t>
                      </a:r>
                      <a:endParaRPr lang="en-CA" dirty="0"/>
                    </a:p>
                  </a:txBody>
                  <a:tcPr anchor="ctr"/>
                </a:tc>
                <a:tc>
                  <a:txBody>
                    <a:bodyPr/>
                    <a:lstStyle/>
                    <a:p>
                      <a:pPr algn="ctr"/>
                      <a:r>
                        <a:rPr lang="en-CA" dirty="0" smtClean="0"/>
                        <a:t>Tools</a:t>
                      </a:r>
                      <a:endParaRPr lang="en-CA" dirty="0"/>
                    </a:p>
                  </a:txBody>
                  <a:tcPr anchor="ctr"/>
                </a:tc>
                <a:tc>
                  <a:txBody>
                    <a:bodyPr/>
                    <a:lstStyle/>
                    <a:p>
                      <a:pPr algn="ctr"/>
                      <a:r>
                        <a:rPr lang="en-CA" dirty="0" smtClean="0"/>
                        <a:t>Block</a:t>
                      </a:r>
                      <a:endParaRPr lang="en-CA" dirty="0"/>
                    </a:p>
                  </a:txBody>
                  <a:tcPr anchor="ctr"/>
                </a:tc>
                <a:tc>
                  <a:txBody>
                    <a:bodyPr/>
                    <a:lstStyle/>
                    <a:p>
                      <a:pPr algn="ctr"/>
                      <a:r>
                        <a:rPr lang="en-CA" dirty="0" smtClean="0"/>
                        <a:t>Network</a:t>
                      </a:r>
                      <a:endParaRPr lang="en-CA" dirty="0"/>
                    </a:p>
                  </a:txBody>
                  <a:tcPr anchor="ctr"/>
                </a:tc>
                <a:tc>
                  <a:txBody>
                    <a:bodyPr/>
                    <a:lstStyle/>
                    <a:p>
                      <a:pPr algn="ctr"/>
                      <a:r>
                        <a:rPr lang="en-CA" dirty="0" err="1" smtClean="0"/>
                        <a:t>XenStore</a:t>
                      </a:r>
                      <a:endParaRPr lang="en-CA" dirty="0"/>
                    </a:p>
                  </a:txBody>
                  <a:tcPr anchor="ctr"/>
                </a:tc>
              </a:tr>
              <a:tr h="370840">
                <a:tc>
                  <a:txBody>
                    <a:bodyPr/>
                    <a:lstStyle/>
                    <a:p>
                      <a:pPr algn="ctr"/>
                      <a:r>
                        <a:rPr lang="en-CA" b="1" dirty="0" smtClean="0">
                          <a:effectLst>
                            <a:glow rad="228600">
                              <a:schemeClr val="accent2">
                                <a:satMod val="175000"/>
                                <a:alpha val="40000"/>
                              </a:schemeClr>
                            </a:glow>
                          </a:effectLst>
                        </a:rPr>
                        <a:t>Arbitrarily</a:t>
                      </a:r>
                      <a:r>
                        <a:rPr lang="en-CA" b="1" baseline="0" dirty="0" smtClean="0">
                          <a:effectLst>
                            <a:glow rad="228600">
                              <a:schemeClr val="accent2">
                                <a:satMod val="175000"/>
                                <a:alpha val="40000"/>
                              </a:schemeClr>
                            </a:glow>
                          </a:effectLst>
                        </a:rPr>
                        <a:t> Access Memory</a:t>
                      </a:r>
                      <a:endParaRPr lang="en-CA" b="1" dirty="0">
                        <a:effectLst>
                          <a:glow rad="228600">
                            <a:schemeClr val="accent2">
                              <a:satMod val="175000"/>
                              <a:alpha val="40000"/>
                            </a:schemeClr>
                          </a:glow>
                        </a:effectLst>
                      </a:endParaRPr>
                    </a:p>
                  </a:txBody>
                  <a:tcPr anchor="ctr"/>
                </a:tc>
                <a:tc>
                  <a:txBody>
                    <a:bodyPr/>
                    <a:lstStyle/>
                    <a:p>
                      <a:pPr algn="ctr"/>
                      <a:r>
                        <a:rPr lang="en-CA" dirty="0" smtClean="0">
                          <a:effectLst>
                            <a:glow rad="228600">
                              <a:schemeClr val="accent2">
                                <a:satMod val="175000"/>
                                <a:alpha val="40000"/>
                              </a:schemeClr>
                            </a:glow>
                          </a:effectLst>
                        </a:rPr>
                        <a:t>X</a:t>
                      </a:r>
                      <a:endParaRPr lang="en-CA" dirty="0">
                        <a:effectLst>
                          <a:glow rad="228600">
                            <a:schemeClr val="accent2">
                              <a:satMod val="175000"/>
                              <a:alpha val="40000"/>
                            </a:schemeClr>
                          </a:glow>
                        </a:effectLst>
                      </a:endParaRPr>
                    </a:p>
                  </a:txBody>
                  <a:tcPr anchor="ctr"/>
                </a:tc>
                <a:tc>
                  <a:txBody>
                    <a:bodyPr/>
                    <a:lstStyle/>
                    <a:p>
                      <a:pPr algn="ctr"/>
                      <a:endParaRPr lang="en-CA" dirty="0">
                        <a:effectLst>
                          <a:glow rad="228600">
                            <a:schemeClr val="accent2">
                              <a:satMod val="175000"/>
                              <a:alpha val="40000"/>
                            </a:schemeClr>
                          </a:glow>
                        </a:effectLst>
                      </a:endParaRPr>
                    </a:p>
                  </a:txBody>
                  <a:tcPr anchor="ctr"/>
                </a:tc>
                <a:tc>
                  <a:txBody>
                    <a:bodyPr/>
                    <a:lstStyle/>
                    <a:p>
                      <a:pPr algn="ctr"/>
                      <a:r>
                        <a:rPr lang="en-CA" dirty="0" smtClean="0">
                          <a:effectLst>
                            <a:glow rad="228600">
                              <a:schemeClr val="accent2">
                                <a:satMod val="175000"/>
                                <a:alpha val="40000"/>
                              </a:schemeClr>
                            </a:glow>
                          </a:effectLst>
                        </a:rPr>
                        <a:t>X</a:t>
                      </a:r>
                      <a:endParaRPr lang="en-CA" dirty="0">
                        <a:effectLst>
                          <a:glow rad="228600">
                            <a:schemeClr val="accent2">
                              <a:satMod val="175000"/>
                              <a:alpha val="40000"/>
                            </a:schemeClr>
                          </a:glow>
                        </a:effectLst>
                      </a:endParaRPr>
                    </a:p>
                  </a:txBody>
                  <a:tcPr anchor="ctr"/>
                </a:tc>
                <a:tc>
                  <a:txBody>
                    <a:bodyPr/>
                    <a:lstStyle/>
                    <a:p>
                      <a:pPr algn="ctr"/>
                      <a:endParaRPr lang="en-CA" dirty="0">
                        <a:effectLst>
                          <a:glow rad="228600">
                            <a:schemeClr val="accent2">
                              <a:satMod val="175000"/>
                              <a:alpha val="40000"/>
                            </a:schemeClr>
                          </a:glow>
                        </a:effectLst>
                      </a:endParaRPr>
                    </a:p>
                  </a:txBody>
                  <a:tcPr anchor="ctr"/>
                </a:tc>
                <a:tc>
                  <a:txBody>
                    <a:bodyPr/>
                    <a:lstStyle/>
                    <a:p>
                      <a:pPr algn="ctr"/>
                      <a:endParaRPr lang="en-CA" dirty="0">
                        <a:effectLst>
                          <a:glow rad="228600">
                            <a:schemeClr val="accent2">
                              <a:satMod val="175000"/>
                              <a:alpha val="40000"/>
                            </a:schemeClr>
                          </a:glow>
                        </a:effectLst>
                      </a:endParaRPr>
                    </a:p>
                  </a:txBody>
                  <a:tcPr anchor="ctr"/>
                </a:tc>
                <a:tc>
                  <a:txBody>
                    <a:bodyPr/>
                    <a:lstStyle/>
                    <a:p>
                      <a:pPr algn="ctr"/>
                      <a:endParaRPr lang="en-CA" dirty="0">
                        <a:effectLst>
                          <a:glow rad="228600">
                            <a:schemeClr val="accent2">
                              <a:satMod val="175000"/>
                              <a:alpha val="40000"/>
                            </a:schemeClr>
                          </a:glow>
                        </a:effectLst>
                      </a:endParaRPr>
                    </a:p>
                  </a:txBody>
                  <a:tcPr anchor="ctr"/>
                </a:tc>
                <a:tc>
                  <a:txBody>
                    <a:bodyPr/>
                    <a:lstStyle/>
                    <a:p>
                      <a:pPr algn="ctr"/>
                      <a:endParaRPr lang="en-CA" dirty="0">
                        <a:effectLst>
                          <a:glow rad="228600">
                            <a:schemeClr val="accent2">
                              <a:satMod val="175000"/>
                              <a:alpha val="40000"/>
                            </a:schemeClr>
                          </a:glow>
                        </a:effectLst>
                      </a:endParaRPr>
                    </a:p>
                  </a:txBody>
                  <a:tcPr anchor="ctr"/>
                </a:tc>
              </a:tr>
              <a:tr h="370840">
                <a:tc>
                  <a:txBody>
                    <a:bodyPr/>
                    <a:lstStyle/>
                    <a:p>
                      <a:pPr algn="ctr"/>
                      <a:r>
                        <a:rPr lang="en-CA" b="1" dirty="0" smtClean="0"/>
                        <a:t>Access and Virtualize</a:t>
                      </a:r>
                      <a:r>
                        <a:rPr lang="en-CA" b="1" baseline="0" dirty="0" smtClean="0"/>
                        <a:t> PCI devices</a:t>
                      </a:r>
                      <a:endParaRPr lang="en-CA" b="1"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Create VMs</a:t>
                      </a:r>
                      <a:endParaRPr lang="en-CA" b="1"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Manage</a:t>
                      </a:r>
                      <a:r>
                        <a:rPr lang="en-CA" b="1" baseline="0" dirty="0" smtClean="0"/>
                        <a:t> VMs</a:t>
                      </a:r>
                      <a:endParaRPr lang="en-CA" b="1"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r>
              <a:tr h="370840">
                <a:tc>
                  <a:txBody>
                    <a:bodyPr/>
                    <a:lstStyle/>
                    <a:p>
                      <a:pPr algn="ctr"/>
                      <a:r>
                        <a:rPr lang="en-CA" b="1" dirty="0" smtClean="0"/>
                        <a:t>Manage</a:t>
                      </a:r>
                      <a:r>
                        <a:rPr lang="en-CA" b="1" baseline="0" dirty="0" smtClean="0"/>
                        <a:t> Assigned Devices</a:t>
                      </a:r>
                      <a:endParaRPr lang="en-CA" b="1"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r>
                        <a:rPr lang="en-CA" dirty="0" smtClean="0"/>
                        <a:t>X</a:t>
                      </a:r>
                      <a:endParaRPr lang="en-CA" dirty="0"/>
                    </a:p>
                  </a:txBody>
                  <a:tcPr anchor="ctr"/>
                </a:tc>
                <a:tc>
                  <a:txBody>
                    <a:bodyPr/>
                    <a:lstStyle/>
                    <a:p>
                      <a:pPr algn="ctr"/>
                      <a:r>
                        <a:rPr lang="en-CA" dirty="0" smtClean="0"/>
                        <a:t>X</a:t>
                      </a:r>
                      <a:endParaRPr lang="en-CA" dirty="0"/>
                    </a:p>
                  </a:txBody>
                  <a:tcPr anchor="ctr"/>
                </a:tc>
                <a:tc>
                  <a:txBody>
                    <a:bodyPr/>
                    <a:lstStyle/>
                    <a:p>
                      <a:pPr algn="ctr"/>
                      <a:endParaRPr lang="en-CA" dirty="0"/>
                    </a:p>
                  </a:txBody>
                  <a:tcPr anchor="ctr"/>
                </a:tc>
              </a:tr>
            </a:tbl>
          </a:graphicData>
        </a:graphic>
      </p:graphicFrame>
    </p:spTree>
    <p:extLst>
      <p:ext uri="{BB962C8B-B14F-4D97-AF65-F5344CB8AC3E}">
        <p14:creationId xmlns:p14="http://schemas.microsoft.com/office/powerpoint/2010/main" val="34960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Security</a:t>
            </a:r>
            <a:endParaRPr lang="en-CA" dirty="0"/>
          </a:p>
        </p:txBody>
      </p:sp>
      <p:sp>
        <p:nvSpPr>
          <p:cNvPr id="3" name="Content Placeholder 2"/>
          <p:cNvSpPr>
            <a:spLocks noGrp="1"/>
          </p:cNvSpPr>
          <p:nvPr>
            <p:ph idx="1"/>
          </p:nvPr>
        </p:nvSpPr>
        <p:spPr/>
        <p:txBody>
          <a:bodyPr/>
          <a:lstStyle/>
          <a:p>
            <a:endParaRPr lang="en-CA" dirty="0" smtClean="0"/>
          </a:p>
          <a:p>
            <a:r>
              <a:rPr lang="en-CA" dirty="0" smtClean="0"/>
              <a:t>Of the 21 vulnerabilities against the control plane, we contain all 21</a:t>
            </a:r>
          </a:p>
          <a:p>
            <a:endParaRPr lang="en-CA" dirty="0" smtClean="0"/>
          </a:p>
          <a:p>
            <a:r>
              <a:rPr lang="en-CA" dirty="0" smtClean="0"/>
              <a:t>TCB is reduced from the control VM’s 7.5 million lines of code (Linux) to Builder’s 13,500 (on top of </a:t>
            </a:r>
            <a:r>
              <a:rPr lang="en-CA" dirty="0" err="1" smtClean="0"/>
              <a:t>Xen</a:t>
            </a:r>
            <a:r>
              <a:rPr lang="en-CA" dirty="0" smtClean="0"/>
              <a:t>)</a:t>
            </a:r>
          </a:p>
        </p:txBody>
      </p:sp>
      <p:sp>
        <p:nvSpPr>
          <p:cNvPr id="4" name="Slide Number Placeholder 3"/>
          <p:cNvSpPr>
            <a:spLocks noGrp="1"/>
          </p:cNvSpPr>
          <p:nvPr>
            <p:ph type="sldNum" sz="quarter" idx="12"/>
          </p:nvPr>
        </p:nvSpPr>
        <p:spPr/>
        <p:txBody>
          <a:bodyPr/>
          <a:lstStyle/>
          <a:p>
            <a:fld id="{74018F90-C82C-4DA4-8652-CDFFD716813C}" type="slidenum">
              <a:rPr lang="en-US" smtClean="0"/>
              <a:t>35</a:t>
            </a:fld>
            <a:endParaRPr lang="en-US"/>
          </a:p>
        </p:txBody>
      </p:sp>
    </p:spTree>
    <p:extLst>
      <p:ext uri="{BB962C8B-B14F-4D97-AF65-F5344CB8AC3E}">
        <p14:creationId xmlns:p14="http://schemas.microsoft.com/office/powerpoint/2010/main" val="2759814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Overhead</a:t>
            </a:r>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36</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6978603"/>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CA" dirty="0" smtClean="0"/>
                        <a:t>Component</a:t>
                      </a:r>
                      <a:endParaRPr lang="en-CA" dirty="0"/>
                    </a:p>
                  </a:txBody>
                  <a:tcPr/>
                </a:tc>
                <a:tc>
                  <a:txBody>
                    <a:bodyPr/>
                    <a:lstStyle/>
                    <a:p>
                      <a:r>
                        <a:rPr lang="en-CA" dirty="0" smtClean="0"/>
                        <a:t>Memory</a:t>
                      </a:r>
                      <a:endParaRPr lang="en-CA" dirty="0"/>
                    </a:p>
                  </a:txBody>
                  <a:tcPr/>
                </a:tc>
              </a:tr>
              <a:tr h="370840">
                <a:tc>
                  <a:txBody>
                    <a:bodyPr/>
                    <a:lstStyle/>
                    <a:p>
                      <a:r>
                        <a:rPr lang="en-CA" i="1" dirty="0" smtClean="0"/>
                        <a:t>System Boot</a:t>
                      </a:r>
                      <a:endParaRPr lang="en-CA" i="1" dirty="0"/>
                    </a:p>
                  </a:txBody>
                  <a:tcPr/>
                </a:tc>
                <a:tc>
                  <a:txBody>
                    <a:bodyPr/>
                    <a:lstStyle/>
                    <a:p>
                      <a:r>
                        <a:rPr lang="en-CA" i="1" dirty="0" smtClean="0"/>
                        <a:t>128MB</a:t>
                      </a:r>
                    </a:p>
                  </a:txBody>
                  <a:tcPr/>
                </a:tc>
              </a:tr>
              <a:tr h="370840">
                <a:tc>
                  <a:txBody>
                    <a:bodyPr/>
                    <a:lstStyle/>
                    <a:p>
                      <a:r>
                        <a:rPr lang="en-CA" i="1" dirty="0" smtClean="0"/>
                        <a:t>PCI</a:t>
                      </a:r>
                      <a:r>
                        <a:rPr lang="en-CA" i="1" baseline="0" dirty="0" smtClean="0"/>
                        <a:t> </a:t>
                      </a:r>
                      <a:r>
                        <a:rPr lang="en-CA" i="1" baseline="0" dirty="0" err="1" smtClean="0"/>
                        <a:t>Config</a:t>
                      </a:r>
                      <a:endParaRPr lang="en-CA" i="1" dirty="0"/>
                    </a:p>
                  </a:txBody>
                  <a:tcPr/>
                </a:tc>
                <a:tc>
                  <a:txBody>
                    <a:bodyPr/>
                    <a:lstStyle/>
                    <a:p>
                      <a:r>
                        <a:rPr lang="en-CA" i="1" dirty="0" smtClean="0"/>
                        <a:t>128MB</a:t>
                      </a:r>
                    </a:p>
                  </a:txBody>
                  <a:tcPr/>
                </a:tc>
              </a:tr>
              <a:tr h="370840">
                <a:tc>
                  <a:txBody>
                    <a:bodyPr/>
                    <a:lstStyle/>
                    <a:p>
                      <a:r>
                        <a:rPr lang="en-CA" dirty="0" err="1" smtClean="0"/>
                        <a:t>XenStore</a:t>
                      </a:r>
                      <a:r>
                        <a:rPr lang="en-CA" dirty="0" smtClean="0"/>
                        <a:t>-Logic</a:t>
                      </a:r>
                      <a:endParaRPr lang="en-CA" dirty="0"/>
                    </a:p>
                  </a:txBody>
                  <a:tcPr/>
                </a:tc>
                <a:tc>
                  <a:txBody>
                    <a:bodyPr/>
                    <a:lstStyle/>
                    <a:p>
                      <a:r>
                        <a:rPr lang="en-CA" dirty="0" smtClean="0"/>
                        <a:t>32MB</a:t>
                      </a:r>
                      <a:endParaRPr lang="en-CA" dirty="0"/>
                    </a:p>
                  </a:txBody>
                  <a:tcPr/>
                </a:tc>
              </a:tr>
              <a:tr h="370840">
                <a:tc>
                  <a:txBody>
                    <a:bodyPr/>
                    <a:lstStyle/>
                    <a:p>
                      <a:r>
                        <a:rPr lang="en-CA" dirty="0" err="1" smtClean="0"/>
                        <a:t>XenStore</a:t>
                      </a:r>
                      <a:r>
                        <a:rPr lang="en-CA" dirty="0" smtClean="0"/>
                        <a:t>-State</a:t>
                      </a:r>
                      <a:endParaRPr lang="en-CA" dirty="0"/>
                    </a:p>
                  </a:txBody>
                  <a:tcPr/>
                </a:tc>
                <a:tc>
                  <a:txBody>
                    <a:bodyPr/>
                    <a:lstStyle/>
                    <a:p>
                      <a:r>
                        <a:rPr lang="en-CA" dirty="0" smtClean="0"/>
                        <a:t>32MB</a:t>
                      </a:r>
                      <a:endParaRPr lang="en-CA" dirty="0"/>
                    </a:p>
                  </a:txBody>
                  <a:tcPr/>
                </a:tc>
              </a:tr>
              <a:tr h="370840">
                <a:tc>
                  <a:txBody>
                    <a:bodyPr/>
                    <a:lstStyle/>
                    <a:p>
                      <a:r>
                        <a:rPr lang="en-CA" dirty="0" smtClean="0"/>
                        <a:t>Block</a:t>
                      </a:r>
                      <a:endParaRPr lang="en-CA" dirty="0"/>
                    </a:p>
                  </a:txBody>
                  <a:tcPr/>
                </a:tc>
                <a:tc>
                  <a:txBody>
                    <a:bodyPr/>
                    <a:lstStyle/>
                    <a:p>
                      <a:r>
                        <a:rPr lang="en-CA" dirty="0" smtClean="0"/>
                        <a:t>128MB</a:t>
                      </a:r>
                      <a:endParaRPr lang="en-CA" dirty="0"/>
                    </a:p>
                  </a:txBody>
                  <a:tcPr/>
                </a:tc>
              </a:tr>
              <a:tr h="370840">
                <a:tc>
                  <a:txBody>
                    <a:bodyPr/>
                    <a:lstStyle/>
                    <a:p>
                      <a:r>
                        <a:rPr lang="en-CA" dirty="0" smtClean="0"/>
                        <a:t>Network</a:t>
                      </a:r>
                      <a:endParaRPr lang="en-CA" dirty="0"/>
                    </a:p>
                  </a:txBody>
                  <a:tcPr/>
                </a:tc>
                <a:tc>
                  <a:txBody>
                    <a:bodyPr/>
                    <a:lstStyle/>
                    <a:p>
                      <a:r>
                        <a:rPr lang="en-CA" dirty="0" smtClean="0"/>
                        <a:t>128MB</a:t>
                      </a:r>
                    </a:p>
                  </a:txBody>
                  <a:tcPr/>
                </a:tc>
              </a:tr>
              <a:tr h="370840">
                <a:tc>
                  <a:txBody>
                    <a:bodyPr/>
                    <a:lstStyle/>
                    <a:p>
                      <a:r>
                        <a:rPr lang="en-CA" dirty="0" smtClean="0"/>
                        <a:t>Builder</a:t>
                      </a:r>
                      <a:endParaRPr lang="en-CA" dirty="0"/>
                    </a:p>
                  </a:txBody>
                  <a:tcPr/>
                </a:tc>
                <a:tc>
                  <a:txBody>
                    <a:bodyPr/>
                    <a:lstStyle/>
                    <a:p>
                      <a:r>
                        <a:rPr lang="en-CA" dirty="0" smtClean="0"/>
                        <a:t>64MB</a:t>
                      </a:r>
                    </a:p>
                  </a:txBody>
                  <a:tcPr/>
                </a:tc>
              </a:tr>
              <a:tr h="370840">
                <a:tc>
                  <a:txBody>
                    <a:bodyPr/>
                    <a:lstStyle/>
                    <a:p>
                      <a:r>
                        <a:rPr lang="en-CA" dirty="0" smtClean="0"/>
                        <a:t>Tools</a:t>
                      </a:r>
                      <a:endParaRPr lang="en-CA" dirty="0"/>
                    </a:p>
                  </a:txBody>
                  <a:tcPr/>
                </a:tc>
                <a:tc>
                  <a:txBody>
                    <a:bodyPr/>
                    <a:lstStyle/>
                    <a:p>
                      <a:r>
                        <a:rPr lang="en-CA" dirty="0" smtClean="0"/>
                        <a:t>128MB</a:t>
                      </a:r>
                    </a:p>
                  </a:txBody>
                  <a:tcPr/>
                </a:tc>
              </a:tr>
              <a:tr h="370840">
                <a:tc>
                  <a:txBody>
                    <a:bodyPr/>
                    <a:lstStyle/>
                    <a:p>
                      <a:r>
                        <a:rPr lang="en-CA" b="1" dirty="0" smtClean="0"/>
                        <a:t>Total</a:t>
                      </a:r>
                      <a:endParaRPr lang="en-CA" b="1" dirty="0"/>
                    </a:p>
                  </a:txBody>
                  <a:tcPr/>
                </a:tc>
                <a:tc>
                  <a:txBody>
                    <a:bodyPr/>
                    <a:lstStyle/>
                    <a:p>
                      <a:r>
                        <a:rPr lang="en-CA" b="1" dirty="0" smtClean="0"/>
                        <a:t>512MB</a:t>
                      </a:r>
                    </a:p>
                  </a:txBody>
                  <a:tcPr/>
                </a:tc>
              </a:tr>
            </a:tbl>
          </a:graphicData>
        </a:graphic>
      </p:graphicFrame>
    </p:spTree>
    <p:extLst>
      <p:ext uri="{BB962C8B-B14F-4D97-AF65-F5344CB8AC3E}">
        <p14:creationId xmlns:p14="http://schemas.microsoft.com/office/powerpoint/2010/main" val="3395350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Isolation Performance</a:t>
            </a:r>
            <a:endParaRPr lang="en-CA" dirty="0"/>
          </a:p>
        </p:txBody>
      </p:sp>
      <p:sp>
        <p:nvSpPr>
          <p:cNvPr id="5" name="Text Placeholder 4"/>
          <p:cNvSpPr>
            <a:spLocks noGrp="1"/>
          </p:cNvSpPr>
          <p:nvPr>
            <p:ph type="body" idx="1"/>
          </p:nvPr>
        </p:nvSpPr>
        <p:spPr/>
        <p:txBody>
          <a:bodyPr/>
          <a:lstStyle/>
          <a:p>
            <a:r>
              <a:rPr lang="en-CA" dirty="0" smtClean="0"/>
              <a:t>Postmark performance</a:t>
            </a:r>
            <a:endParaRPr lang="en-CA"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200" y="3200400"/>
            <a:ext cx="4497644" cy="2148443"/>
          </a:xfrm>
        </p:spPr>
      </p:pic>
      <p:sp>
        <p:nvSpPr>
          <p:cNvPr id="7" name="Text Placeholder 6"/>
          <p:cNvSpPr>
            <a:spLocks noGrp="1"/>
          </p:cNvSpPr>
          <p:nvPr>
            <p:ph type="body" sz="quarter" idx="3"/>
          </p:nvPr>
        </p:nvSpPr>
        <p:spPr/>
        <p:txBody>
          <a:bodyPr/>
          <a:lstStyle/>
          <a:p>
            <a:r>
              <a:rPr lang="en-CA" dirty="0" err="1" smtClean="0"/>
              <a:t>wget</a:t>
            </a:r>
            <a:r>
              <a:rPr lang="en-CA" dirty="0" smtClean="0"/>
              <a:t> performance</a:t>
            </a:r>
            <a:endParaRPr lang="en-CA" dirty="0"/>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343400" y="3124200"/>
            <a:ext cx="4637367" cy="2209800"/>
          </a:xfrm>
        </p:spPr>
      </p:pic>
      <p:sp>
        <p:nvSpPr>
          <p:cNvPr id="3" name="Slide Number Placeholder 2"/>
          <p:cNvSpPr>
            <a:spLocks noGrp="1"/>
          </p:cNvSpPr>
          <p:nvPr>
            <p:ph type="sldNum" sz="quarter" idx="12"/>
          </p:nvPr>
        </p:nvSpPr>
        <p:spPr/>
        <p:txBody>
          <a:bodyPr/>
          <a:lstStyle/>
          <a:p>
            <a:fld id="{74018F90-C82C-4DA4-8652-CDFFD716813C}" type="slidenum">
              <a:rPr lang="en-US" smtClean="0"/>
              <a:t>37</a:t>
            </a:fld>
            <a:endParaRPr lang="en-US"/>
          </a:p>
        </p:txBody>
      </p:sp>
    </p:spTree>
    <p:extLst>
      <p:ext uri="{BB962C8B-B14F-4D97-AF65-F5344CB8AC3E}">
        <p14:creationId xmlns:p14="http://schemas.microsoft.com/office/powerpoint/2010/main" val="603848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smtClean="0"/>
              <a:t>Restart Performance</a:t>
            </a:r>
            <a:endParaRPr lang="en-CA" dirty="0"/>
          </a:p>
        </p:txBody>
      </p:sp>
      <p:sp>
        <p:nvSpPr>
          <p:cNvPr id="5" name="Text Placeholder 4"/>
          <p:cNvSpPr>
            <a:spLocks noGrp="1"/>
          </p:cNvSpPr>
          <p:nvPr>
            <p:ph type="body" idx="1"/>
          </p:nvPr>
        </p:nvSpPr>
        <p:spPr/>
        <p:txBody>
          <a:bodyPr/>
          <a:lstStyle/>
          <a:p>
            <a:r>
              <a:rPr lang="en-CA" dirty="0"/>
              <a:t>Kernel build </a:t>
            </a:r>
            <a:r>
              <a:rPr lang="en-CA" dirty="0" smtClean="0"/>
              <a:t>performance</a:t>
            </a:r>
            <a:endParaRPr lang="en-CA"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23192" y="2514600"/>
            <a:ext cx="6697615" cy="3502363"/>
          </a:xfrm>
        </p:spPr>
      </p:pic>
      <p:sp>
        <p:nvSpPr>
          <p:cNvPr id="7" name="Slide Number Placeholder 6"/>
          <p:cNvSpPr>
            <a:spLocks noGrp="1"/>
          </p:cNvSpPr>
          <p:nvPr>
            <p:ph type="sldNum" sz="quarter" idx="12"/>
          </p:nvPr>
        </p:nvSpPr>
        <p:spPr/>
        <p:txBody>
          <a:bodyPr/>
          <a:lstStyle/>
          <a:p>
            <a:fld id="{74018F90-C82C-4DA4-8652-CDFFD716813C}" type="slidenum">
              <a:rPr lang="en-US" smtClean="0"/>
              <a:t>38</a:t>
            </a:fld>
            <a:endParaRPr lang="en-US"/>
          </a:p>
        </p:txBody>
      </p:sp>
    </p:spTree>
    <p:extLst>
      <p:ext uri="{BB962C8B-B14F-4D97-AF65-F5344CB8AC3E}">
        <p14:creationId xmlns:p14="http://schemas.microsoft.com/office/powerpoint/2010/main" val="380594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cap="none" dirty="0" smtClean="0"/>
              <a:t>CONCLUSION</a:t>
            </a:r>
            <a:endParaRPr lang="en-CA" cap="none" dirty="0"/>
          </a:p>
        </p:txBody>
      </p:sp>
      <p:sp>
        <p:nvSpPr>
          <p:cNvPr id="11" name="Text Placeholder 10"/>
          <p:cNvSpPr>
            <a:spLocks noGrp="1"/>
          </p:cNvSpPr>
          <p:nvPr>
            <p:ph type="body" idx="1"/>
          </p:nvPr>
        </p:nvSpPr>
        <p:spPr/>
        <p:txBody>
          <a:bodyPr/>
          <a:lstStyle/>
          <a:p>
            <a:endParaRPr lang="en-CA"/>
          </a:p>
        </p:txBody>
      </p:sp>
      <p:sp>
        <p:nvSpPr>
          <p:cNvPr id="7" name="Slide Number Placeholder 6"/>
          <p:cNvSpPr>
            <a:spLocks noGrp="1"/>
          </p:cNvSpPr>
          <p:nvPr>
            <p:ph type="sldNum" sz="quarter" idx="12"/>
          </p:nvPr>
        </p:nvSpPr>
        <p:spPr/>
        <p:txBody>
          <a:bodyPr/>
          <a:lstStyle/>
          <a:p>
            <a:fld id="{74018F90-C82C-4DA4-8652-CDFFD716813C}" type="slidenum">
              <a:rPr lang="en-US" smtClean="0"/>
              <a:t>39</a:t>
            </a:fld>
            <a:endParaRPr lang="en-US"/>
          </a:p>
        </p:txBody>
      </p:sp>
    </p:spTree>
    <p:extLst>
      <p:ext uri="{BB962C8B-B14F-4D97-AF65-F5344CB8AC3E}">
        <p14:creationId xmlns:p14="http://schemas.microsoft.com/office/powerpoint/2010/main" val="399895035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Hypervisors are Secure</a:t>
            </a:r>
            <a:endParaRPr lang="en-CA" dirty="0"/>
          </a:p>
        </p:txBody>
      </p:sp>
      <p:sp>
        <p:nvSpPr>
          <p:cNvPr id="3" name="Slide Number Placeholder 2"/>
          <p:cNvSpPr>
            <a:spLocks noGrp="1"/>
          </p:cNvSpPr>
          <p:nvPr>
            <p:ph type="sldNum" sz="quarter" idx="12"/>
          </p:nvPr>
        </p:nvSpPr>
        <p:spPr/>
        <p:txBody>
          <a:bodyPr/>
          <a:lstStyle/>
          <a:p>
            <a:fld id="{74018F90-C82C-4DA4-8652-CDFFD716813C}" type="slidenum">
              <a:rPr lang="en-US" smtClean="0"/>
              <a:t>4</a:t>
            </a:fld>
            <a:endParaRPr lang="en-US" dirty="0"/>
          </a:p>
        </p:txBody>
      </p:sp>
      <p:sp>
        <p:nvSpPr>
          <p:cNvPr id="5" name="Hypervisor Rectangle"/>
          <p:cNvSpPr/>
          <p:nvPr/>
        </p:nvSpPr>
        <p:spPr>
          <a:xfrm>
            <a:off x="1752600" y="4951863"/>
            <a:ext cx="5532604"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28" name="Server 1 Rectangle"/>
          <p:cNvSpPr/>
          <p:nvPr/>
        </p:nvSpPr>
        <p:spPr>
          <a:xfrm>
            <a:off x="1752600" y="2552006"/>
            <a:ext cx="1619250" cy="2209800"/>
          </a:xfrm>
          <a:prstGeom prst="roundRect">
            <a:avLst>
              <a:gd name="adj" fmla="val 476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1" name="Dropbox 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159" y="2912398"/>
            <a:ext cx="1524132" cy="1524132"/>
          </a:xfrm>
          <a:prstGeom prst="rect">
            <a:avLst/>
          </a:prstGeom>
        </p:spPr>
      </p:pic>
      <p:sp>
        <p:nvSpPr>
          <p:cNvPr id="14" name="Server 2 Rectangle"/>
          <p:cNvSpPr/>
          <p:nvPr/>
        </p:nvSpPr>
        <p:spPr>
          <a:xfrm>
            <a:off x="3714749" y="2552400"/>
            <a:ext cx="1619250" cy="2209800"/>
          </a:xfrm>
          <a:prstGeom prst="roundRect">
            <a:avLst>
              <a:gd name="adj" fmla="val 476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3" name="Sugarsync Pictu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4281" y="2799041"/>
            <a:ext cx="1469242" cy="1555430"/>
          </a:xfrm>
          <a:prstGeom prst="rect">
            <a:avLst/>
          </a:prstGeom>
        </p:spPr>
      </p:pic>
      <p:sp>
        <p:nvSpPr>
          <p:cNvPr id="25" name="Server 3 Rectangle"/>
          <p:cNvSpPr/>
          <p:nvPr/>
        </p:nvSpPr>
        <p:spPr>
          <a:xfrm>
            <a:off x="5665954" y="2552400"/>
            <a:ext cx="1619250" cy="2209800"/>
          </a:xfrm>
          <a:prstGeom prst="roundRect">
            <a:avLst>
              <a:gd name="adj" fmla="val 4763"/>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8" name="UbuntuOne Pic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795" y="2959524"/>
            <a:ext cx="1563568" cy="1429880"/>
          </a:xfrm>
          <a:prstGeom prst="rect">
            <a:avLst/>
          </a:prstGeom>
        </p:spPr>
      </p:pic>
      <p:sp>
        <p:nvSpPr>
          <p:cNvPr id="33" name="LoC TextBox"/>
          <p:cNvSpPr txBox="1"/>
          <p:nvPr/>
        </p:nvSpPr>
        <p:spPr>
          <a:xfrm>
            <a:off x="228600" y="3638038"/>
            <a:ext cx="1077218" cy="646331"/>
          </a:xfrm>
          <a:prstGeom prst="rect">
            <a:avLst/>
          </a:prstGeom>
          <a:noFill/>
        </p:spPr>
        <p:txBody>
          <a:bodyPr wrap="none" rtlCol="0">
            <a:spAutoFit/>
          </a:bodyPr>
          <a:lstStyle/>
          <a:p>
            <a:r>
              <a:rPr lang="en-CA" dirty="0" smtClean="0"/>
              <a:t>Small</a:t>
            </a:r>
          </a:p>
          <a:p>
            <a:r>
              <a:rPr lang="en-CA" dirty="0" smtClean="0"/>
              <a:t>codebase</a:t>
            </a:r>
          </a:p>
        </p:txBody>
      </p:sp>
      <p:cxnSp>
        <p:nvCxnSpPr>
          <p:cNvPr id="40" name="Loc Arrow"/>
          <p:cNvCxnSpPr>
            <a:stCxn id="33" idx="2"/>
            <a:endCxn id="5" idx="1"/>
          </p:cNvCxnSpPr>
          <p:nvPr/>
        </p:nvCxnSpPr>
        <p:spPr>
          <a:xfrm rot="16200000" flipH="1">
            <a:off x="811857" y="4239720"/>
            <a:ext cx="896094" cy="985391"/>
          </a:xfrm>
          <a:prstGeom prst="curvedConnector2">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Interfaces Rectangle"/>
          <p:cNvSpPr/>
          <p:nvPr/>
        </p:nvSpPr>
        <p:spPr>
          <a:xfrm>
            <a:off x="1685925" y="4667071"/>
            <a:ext cx="1752600" cy="359534"/>
          </a:xfrm>
          <a:prstGeom prst="roundRect">
            <a:avLst>
              <a:gd name="adj" fmla="val 50000"/>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x86</a:t>
            </a:r>
            <a:endParaRPr lang="en-CA" dirty="0">
              <a:solidFill>
                <a:schemeClr val="tx1"/>
              </a:solidFill>
            </a:endParaRPr>
          </a:p>
        </p:txBody>
      </p:sp>
      <p:sp>
        <p:nvSpPr>
          <p:cNvPr id="49" name="Interfaces TextBox"/>
          <p:cNvSpPr txBox="1"/>
          <p:nvPr/>
        </p:nvSpPr>
        <p:spPr>
          <a:xfrm>
            <a:off x="7665493" y="3537844"/>
            <a:ext cx="1017138" cy="646331"/>
          </a:xfrm>
          <a:prstGeom prst="rect">
            <a:avLst/>
          </a:prstGeom>
          <a:noFill/>
        </p:spPr>
        <p:txBody>
          <a:bodyPr wrap="none" rtlCol="0">
            <a:spAutoFit/>
          </a:bodyPr>
          <a:lstStyle/>
          <a:p>
            <a:r>
              <a:rPr lang="en-CA" dirty="0" smtClean="0"/>
              <a:t>Narrow</a:t>
            </a:r>
          </a:p>
          <a:p>
            <a:r>
              <a:rPr lang="en-CA" dirty="0" smtClean="0"/>
              <a:t>interface</a:t>
            </a:r>
            <a:endParaRPr lang="en-CA" dirty="0"/>
          </a:p>
        </p:txBody>
      </p:sp>
      <p:cxnSp>
        <p:nvCxnSpPr>
          <p:cNvPr id="51" name="Intefaces Arrow"/>
          <p:cNvCxnSpPr>
            <a:stCxn id="49" idx="2"/>
          </p:cNvCxnSpPr>
          <p:nvPr/>
        </p:nvCxnSpPr>
        <p:spPr>
          <a:xfrm rot="5400000">
            <a:off x="7461013" y="4114572"/>
            <a:ext cx="643446" cy="782652"/>
          </a:xfrm>
          <a:prstGeom prst="curvedConnector2">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9" name="Interfaces Rectangle"/>
          <p:cNvSpPr/>
          <p:nvPr/>
        </p:nvSpPr>
        <p:spPr>
          <a:xfrm>
            <a:off x="5598979" y="4667071"/>
            <a:ext cx="1753200" cy="359534"/>
          </a:xfrm>
          <a:prstGeom prst="roundRect">
            <a:avLst>
              <a:gd name="adj" fmla="val 50000"/>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x86</a:t>
            </a:r>
            <a:endParaRPr lang="en-CA" dirty="0">
              <a:solidFill>
                <a:schemeClr val="tx1"/>
              </a:solidFill>
            </a:endParaRPr>
          </a:p>
        </p:txBody>
      </p:sp>
      <p:sp>
        <p:nvSpPr>
          <p:cNvPr id="70" name="Interfaces Rectangle"/>
          <p:cNvSpPr/>
          <p:nvPr/>
        </p:nvSpPr>
        <p:spPr>
          <a:xfrm>
            <a:off x="3642602" y="4667071"/>
            <a:ext cx="1752600" cy="359534"/>
          </a:xfrm>
          <a:prstGeom prst="roundRect">
            <a:avLst>
              <a:gd name="adj" fmla="val 50000"/>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x86</a:t>
            </a:r>
            <a:endParaRPr lang="en-CA" dirty="0">
              <a:solidFill>
                <a:schemeClr val="tx1"/>
              </a:solidFill>
            </a:endParaRPr>
          </a:p>
        </p:txBody>
      </p:sp>
      <p:sp>
        <p:nvSpPr>
          <p:cNvPr id="27" name="Xen LoC TextBox"/>
          <p:cNvSpPr txBox="1"/>
          <p:nvPr/>
        </p:nvSpPr>
        <p:spPr>
          <a:xfrm>
            <a:off x="1752600" y="5498068"/>
            <a:ext cx="4490332" cy="369332"/>
          </a:xfrm>
          <a:prstGeom prst="rect">
            <a:avLst/>
          </a:prstGeom>
          <a:noFill/>
        </p:spPr>
        <p:txBody>
          <a:bodyPr wrap="none" rtlCol="0" anchor="t">
            <a:spAutoFit/>
          </a:bodyPr>
          <a:lstStyle/>
          <a:p>
            <a:r>
              <a:rPr lang="en-CA" dirty="0" err="1" smtClean="0"/>
              <a:t>Xen</a:t>
            </a:r>
            <a:r>
              <a:rPr lang="en-CA" dirty="0" smtClean="0"/>
              <a:t>: 280 KLOC  (based on the current version)</a:t>
            </a:r>
            <a:endParaRPr lang="en-CA" dirty="0"/>
          </a:p>
        </p:txBody>
      </p:sp>
      <p:sp>
        <p:nvSpPr>
          <p:cNvPr id="4" name="Nova LoC TextBox"/>
          <p:cNvSpPr txBox="1"/>
          <p:nvPr/>
        </p:nvSpPr>
        <p:spPr>
          <a:xfrm>
            <a:off x="1752600" y="5865967"/>
            <a:ext cx="5717527" cy="369332"/>
          </a:xfrm>
          <a:prstGeom prst="rect">
            <a:avLst/>
          </a:prstGeom>
          <a:noFill/>
        </p:spPr>
        <p:txBody>
          <a:bodyPr wrap="none" rtlCol="0">
            <a:spAutoFit/>
          </a:bodyPr>
          <a:lstStyle/>
          <a:p>
            <a:r>
              <a:rPr lang="en-CA" dirty="0" smtClean="0"/>
              <a:t>Nova: 9 KLOC (</a:t>
            </a:r>
            <a:r>
              <a:rPr lang="en-CA" dirty="0" err="1" smtClean="0"/>
              <a:t>microvisor</a:t>
            </a:r>
            <a:r>
              <a:rPr lang="en-CA" dirty="0" smtClean="0"/>
              <a:t>) + 20 KLOC </a:t>
            </a:r>
            <a:r>
              <a:rPr lang="en-CA" dirty="0"/>
              <a:t>(VMM) </a:t>
            </a:r>
            <a:r>
              <a:rPr lang="en-CA" dirty="0" smtClean="0"/>
              <a:t> [EuroSys’10]</a:t>
            </a:r>
            <a:endParaRPr lang="en-CA" dirty="0"/>
          </a:p>
        </p:txBody>
      </p:sp>
      <p:sp>
        <p:nvSpPr>
          <p:cNvPr id="30" name="SecVisor LoC TextBox"/>
          <p:cNvSpPr txBox="1"/>
          <p:nvPr/>
        </p:nvSpPr>
        <p:spPr>
          <a:xfrm>
            <a:off x="1752598" y="6290141"/>
            <a:ext cx="2780248" cy="369332"/>
          </a:xfrm>
          <a:prstGeom prst="rect">
            <a:avLst/>
          </a:prstGeom>
          <a:noFill/>
        </p:spPr>
        <p:txBody>
          <a:bodyPr wrap="none" rtlCol="0">
            <a:spAutoFit/>
          </a:bodyPr>
          <a:lstStyle/>
          <a:p>
            <a:r>
              <a:rPr lang="en-CA" dirty="0" err="1" smtClean="0"/>
              <a:t>SecVisor</a:t>
            </a:r>
            <a:r>
              <a:rPr lang="en-CA" dirty="0" smtClean="0"/>
              <a:t>: 2 KLOC  [SOSP’07]</a:t>
            </a:r>
            <a:endParaRPr lang="en-CA" dirty="0"/>
          </a:p>
        </p:txBody>
      </p:sp>
      <p:sp>
        <p:nvSpPr>
          <p:cNvPr id="31" name="Flicker LoC TextBox"/>
          <p:cNvSpPr txBox="1"/>
          <p:nvPr/>
        </p:nvSpPr>
        <p:spPr>
          <a:xfrm>
            <a:off x="5002488" y="6290141"/>
            <a:ext cx="2992807" cy="369332"/>
          </a:xfrm>
          <a:prstGeom prst="rect">
            <a:avLst/>
          </a:prstGeom>
          <a:noFill/>
        </p:spPr>
        <p:txBody>
          <a:bodyPr wrap="none" rtlCol="0">
            <a:spAutoFit/>
          </a:bodyPr>
          <a:lstStyle/>
          <a:p>
            <a:r>
              <a:rPr lang="en-CA" dirty="0" smtClean="0"/>
              <a:t>Flicker:  250 LOC  [EuroSys’08]</a:t>
            </a:r>
            <a:endParaRPr lang="en-CA" dirty="0"/>
          </a:p>
        </p:txBody>
      </p:sp>
    </p:spTree>
    <p:extLst>
      <p:ext uri="{BB962C8B-B14F-4D97-AF65-F5344CB8AC3E}">
        <p14:creationId xmlns:p14="http://schemas.microsoft.com/office/powerpoint/2010/main" val="53211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grpId="0" nodeType="afterEffect">
                                  <p:stCondLst>
                                    <p:cond delay="5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grpId="0" nodeType="afterEffect">
                                  <p:stCondLst>
                                    <p:cond delay="5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49" grpId="0"/>
      <p:bldP spid="69" grpId="0" animBg="1"/>
      <p:bldP spid="70" grpId="0" animBg="1"/>
      <p:bldP spid="27" grpId="0"/>
      <p:bldP spid="4"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Summing it All Up</a:t>
            </a:r>
            <a:endParaRPr lang="en-CA" dirty="0"/>
          </a:p>
        </p:txBody>
      </p:sp>
      <p:sp>
        <p:nvSpPr>
          <p:cNvPr id="4" name="Content Placeholder 3"/>
          <p:cNvSpPr>
            <a:spLocks noGrp="1"/>
          </p:cNvSpPr>
          <p:nvPr>
            <p:ph idx="1"/>
          </p:nvPr>
        </p:nvSpPr>
        <p:spPr/>
        <p:txBody>
          <a:bodyPr>
            <a:normAutofit/>
          </a:bodyPr>
          <a:lstStyle/>
          <a:p>
            <a:r>
              <a:rPr lang="en-CA" sz="2800" dirty="0" smtClean="0"/>
              <a:t>Components of control VM a major source of risk</a:t>
            </a:r>
          </a:p>
          <a:p>
            <a:endParaRPr lang="en-CA" sz="2800" dirty="0" smtClean="0"/>
          </a:p>
          <a:p>
            <a:r>
              <a:rPr lang="en-CA" sz="2800" dirty="0" err="1" smtClean="0"/>
              <a:t>Xoar</a:t>
            </a:r>
            <a:r>
              <a:rPr lang="en-CA" sz="2800" dirty="0" smtClean="0"/>
              <a:t> isolates components in space and time</a:t>
            </a:r>
          </a:p>
          <a:p>
            <a:pPr lvl="1"/>
            <a:r>
              <a:rPr lang="en-CA" sz="2400" dirty="0" smtClean="0"/>
              <a:t>Contains exploits</a:t>
            </a:r>
          </a:p>
          <a:p>
            <a:pPr lvl="1"/>
            <a:r>
              <a:rPr lang="en-CA" sz="2400" dirty="0" smtClean="0"/>
              <a:t>Provides </a:t>
            </a:r>
            <a:r>
              <a:rPr lang="en-CA" sz="2400" dirty="0"/>
              <a:t>explicit exposure to </a:t>
            </a:r>
            <a:r>
              <a:rPr lang="en-CA" sz="2400" dirty="0" smtClean="0"/>
              <a:t>risk</a:t>
            </a:r>
          </a:p>
          <a:p>
            <a:pPr marL="457200" lvl="1" indent="0">
              <a:buNone/>
            </a:pPr>
            <a:endParaRPr lang="en-CA" sz="2400" dirty="0" smtClean="0"/>
          </a:p>
          <a:p>
            <a:r>
              <a:rPr lang="en-CA" sz="2800" dirty="0" smtClean="0"/>
              <a:t>Functionality, performance, and maintainability are not impacted</a:t>
            </a:r>
          </a:p>
        </p:txBody>
      </p:sp>
      <p:sp>
        <p:nvSpPr>
          <p:cNvPr id="3" name="Slide Number Placeholder 2"/>
          <p:cNvSpPr>
            <a:spLocks noGrp="1"/>
          </p:cNvSpPr>
          <p:nvPr>
            <p:ph type="sldNum" sz="quarter" idx="12"/>
          </p:nvPr>
        </p:nvSpPr>
        <p:spPr/>
        <p:txBody>
          <a:bodyPr/>
          <a:lstStyle/>
          <a:p>
            <a:fld id="{74018F90-C82C-4DA4-8652-CDFFD716813C}" type="slidenum">
              <a:rPr lang="en-US" smtClean="0"/>
              <a:t>40</a:t>
            </a:fld>
            <a:endParaRPr lang="en-US"/>
          </a:p>
        </p:txBody>
      </p:sp>
    </p:spTree>
    <p:extLst>
      <p:ext uri="{BB962C8B-B14F-4D97-AF65-F5344CB8AC3E}">
        <p14:creationId xmlns:p14="http://schemas.microsoft.com/office/powerpoint/2010/main" val="248400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 Vulnerabilities</a:t>
            </a:r>
            <a:endParaRPr lang="en-CA" dirty="0"/>
          </a:p>
        </p:txBody>
      </p:sp>
      <p:sp>
        <p:nvSpPr>
          <p:cNvPr id="3" name="Content Placeholder 2"/>
          <p:cNvSpPr>
            <a:spLocks noGrp="1"/>
          </p:cNvSpPr>
          <p:nvPr>
            <p:ph idx="1"/>
          </p:nvPr>
        </p:nvSpPr>
        <p:spPr/>
        <p:txBody>
          <a:bodyPr>
            <a:normAutofit/>
          </a:bodyPr>
          <a:lstStyle/>
          <a:p>
            <a:r>
              <a:rPr lang="en-CA" dirty="0" smtClean="0"/>
              <a:t>38 </a:t>
            </a:r>
            <a:r>
              <a:rPr lang="en-CA" dirty="0" err="1" smtClean="0"/>
              <a:t>Xen</a:t>
            </a:r>
            <a:r>
              <a:rPr lang="en-CA" dirty="0" smtClean="0"/>
              <a:t> CERT vulnerabilities</a:t>
            </a:r>
          </a:p>
          <a:p>
            <a:r>
              <a:rPr lang="en-CA" dirty="0" smtClean="0"/>
              <a:t>23 originate in guest VMs</a:t>
            </a:r>
          </a:p>
          <a:p>
            <a:r>
              <a:rPr lang="en-CA" dirty="0" smtClean="0"/>
              <a:t>2 </a:t>
            </a:r>
            <a:r>
              <a:rPr lang="en-CA" dirty="0"/>
              <a:t>are against the </a:t>
            </a:r>
            <a:r>
              <a:rPr lang="en-CA" dirty="0" smtClean="0"/>
              <a:t>hypervisor</a:t>
            </a:r>
          </a:p>
          <a:p>
            <a:pPr marL="0" indent="0">
              <a:buNone/>
            </a:pPr>
            <a:endParaRPr lang="en-CA" dirty="0"/>
          </a:p>
          <a:p>
            <a:pPr marL="0" indent="0">
              <a:buNone/>
            </a:pPr>
            <a:endParaRPr lang="en-CA" dirty="0"/>
          </a:p>
          <a:p>
            <a:pPr marL="0" indent="0" algn="ctr">
              <a:buNone/>
            </a:pPr>
            <a:r>
              <a:rPr lang="en-CA" sz="3600" dirty="0" smtClean="0"/>
              <a:t>What the heck are the other 90%?</a:t>
            </a:r>
          </a:p>
        </p:txBody>
      </p:sp>
      <p:sp>
        <p:nvSpPr>
          <p:cNvPr id="4" name="Slide Number Placeholder 3"/>
          <p:cNvSpPr>
            <a:spLocks noGrp="1"/>
          </p:cNvSpPr>
          <p:nvPr>
            <p:ph type="sldNum" sz="quarter" idx="12"/>
          </p:nvPr>
        </p:nvSpPr>
        <p:spPr/>
        <p:txBody>
          <a:bodyPr/>
          <a:lstStyle/>
          <a:p>
            <a:fld id="{74018F90-C82C-4DA4-8652-CDFFD716813C}" type="slidenum">
              <a:rPr lang="en-US" smtClean="0"/>
              <a:t>5</a:t>
            </a:fld>
            <a:endParaRPr lang="en-US"/>
          </a:p>
        </p:txBody>
      </p:sp>
    </p:spTree>
    <p:extLst>
      <p:ext uri="{BB962C8B-B14F-4D97-AF65-F5344CB8AC3E}">
        <p14:creationId xmlns:p14="http://schemas.microsoft.com/office/powerpoint/2010/main" val="276216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6</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p:cNvSpPr/>
          <p:nvPr/>
        </p:nvSpPr>
        <p:spPr>
          <a:xfrm>
            <a:off x="800100" y="1659479"/>
            <a:ext cx="6468527" cy="3826921"/>
          </a:xfrm>
          <a:prstGeom prst="roundRect">
            <a:avLst>
              <a:gd name="adj" fmla="val 2693"/>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 (Dom0)</a:t>
            </a:r>
          </a:p>
        </p:txBody>
      </p:sp>
      <p:sp>
        <p:nvSpPr>
          <p:cNvPr id="122" name="VM A Rectangle"/>
          <p:cNvSpPr/>
          <p:nvPr/>
        </p:nvSpPr>
        <p:spPr>
          <a:xfrm>
            <a:off x="7396655" y="3045737"/>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136" name="VM B Rectangle"/>
          <p:cNvSpPr/>
          <p:nvPr/>
        </p:nvSpPr>
        <p:spPr>
          <a:xfrm>
            <a:off x="7398000" y="4310975"/>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A VM Rectangle" hidden="1"/>
          <p:cNvSpPr/>
          <p:nvPr/>
        </p:nvSpPr>
        <p:spPr>
          <a:xfrm rot="5400000">
            <a:off x="6314881" y="3149635"/>
            <a:ext cx="1041405" cy="749299"/>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Rectangle"/>
          <p:cNvSpPr/>
          <p:nvPr/>
        </p:nvSpPr>
        <p:spPr>
          <a:xfrm>
            <a:off x="1101578" y="3783206"/>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Platform</a:t>
            </a:r>
          </a:p>
        </p:txBody>
      </p:sp>
      <p:sp>
        <p:nvSpPr>
          <p:cNvPr id="60" name="IPC Rectangle"/>
          <p:cNvSpPr/>
          <p:nvPr/>
        </p:nvSpPr>
        <p:spPr>
          <a:xfrm>
            <a:off x="3006908" y="1888121"/>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IPC</a:t>
            </a:r>
          </a:p>
        </p:txBody>
      </p:sp>
      <p:sp>
        <p:nvSpPr>
          <p:cNvPr id="61" name="Management Rectangle"/>
          <p:cNvSpPr/>
          <p:nvPr/>
        </p:nvSpPr>
        <p:spPr>
          <a:xfrm>
            <a:off x="3844800" y="3153840"/>
            <a:ext cx="142445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Management</a:t>
            </a:r>
          </a:p>
        </p:txBody>
      </p:sp>
      <p:sp>
        <p:nvSpPr>
          <p:cNvPr id="62" name="Drivers Rectangle"/>
          <p:cNvSpPr/>
          <p:nvPr/>
        </p:nvSpPr>
        <p:spPr>
          <a:xfrm>
            <a:off x="3844800" y="4412573"/>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Device Drivers</a:t>
            </a:r>
          </a:p>
        </p:txBody>
      </p:sp>
      <p:sp>
        <p:nvSpPr>
          <p:cNvPr id="63" name="Emu Rectangle"/>
          <p:cNvSpPr/>
          <p:nvPr/>
        </p:nvSpPr>
        <p:spPr>
          <a:xfrm>
            <a:off x="5715000" y="3147337"/>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Device Emulation</a:t>
            </a:r>
          </a:p>
        </p:txBody>
      </p:sp>
      <p:cxnSp>
        <p:nvCxnSpPr>
          <p:cNvPr id="75" name="Drivers-B Arrow"/>
          <p:cNvCxnSpPr/>
          <p:nvPr/>
        </p:nvCxnSpPr>
        <p:spPr>
          <a:xfrm flipH="1">
            <a:off x="5269250" y="5029200"/>
            <a:ext cx="2128750" cy="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64" name="Management B Group"/>
          <p:cNvGrpSpPr/>
          <p:nvPr/>
        </p:nvGrpSpPr>
        <p:grpSpPr>
          <a:xfrm>
            <a:off x="5269250" y="3566437"/>
            <a:ext cx="2127405" cy="1030527"/>
            <a:chOff x="5269250" y="3566437"/>
            <a:chExt cx="2127405" cy="1030527"/>
          </a:xfrm>
        </p:grpSpPr>
        <p:cxnSp>
          <p:nvCxnSpPr>
            <p:cNvPr id="95" name="Management-B Arrow"/>
            <p:cNvCxnSpPr/>
            <p:nvPr/>
          </p:nvCxnSpPr>
          <p:spPr>
            <a:xfrm>
              <a:off x="5589197" y="4596964"/>
              <a:ext cx="1807458" cy="0"/>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4" name="Management-B Arrow"/>
            <p:cNvCxnSpPr>
              <a:stCxn id="61" idx="3"/>
            </p:cNvCxnSpPr>
            <p:nvPr/>
          </p:nvCxnSpPr>
          <p:spPr>
            <a:xfrm>
              <a:off x="5269250" y="3572940"/>
              <a:ext cx="319947" cy="0"/>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16" name="Management-B Arrow"/>
            <p:cNvCxnSpPr/>
            <p:nvPr/>
          </p:nvCxnSpPr>
          <p:spPr>
            <a:xfrm>
              <a:off x="5589197" y="3566437"/>
              <a:ext cx="0" cy="1030527"/>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0" name="IPC-B Group"/>
          <p:cNvGrpSpPr/>
          <p:nvPr/>
        </p:nvGrpSpPr>
        <p:grpSpPr>
          <a:xfrm>
            <a:off x="4432508" y="2133600"/>
            <a:ext cx="4254292" cy="2698076"/>
            <a:chOff x="4432508" y="2133600"/>
            <a:chExt cx="4254292" cy="2698076"/>
          </a:xfrm>
        </p:grpSpPr>
        <p:cxnSp>
          <p:nvCxnSpPr>
            <p:cNvPr id="79" name="IPC-B Arrow"/>
            <p:cNvCxnSpPr/>
            <p:nvPr/>
          </p:nvCxnSpPr>
          <p:spPr>
            <a:xfrm>
              <a:off x="4432508" y="2133600"/>
              <a:ext cx="4254292" cy="0"/>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IPC-B Arrow"/>
            <p:cNvCxnSpPr/>
            <p:nvPr/>
          </p:nvCxnSpPr>
          <p:spPr>
            <a:xfrm>
              <a:off x="8686800" y="2133600"/>
              <a:ext cx="0" cy="2698073"/>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6" name="IPC-B Arrow"/>
            <p:cNvCxnSpPr>
              <a:endCxn id="136" idx="3"/>
            </p:cNvCxnSpPr>
            <p:nvPr/>
          </p:nvCxnSpPr>
          <p:spPr>
            <a:xfrm flipH="1" flipV="1">
              <a:off x="8339991" y="4831675"/>
              <a:ext cx="346809" cy="1"/>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65" name="IPC-Driver Group"/>
          <p:cNvGrpSpPr/>
          <p:nvPr/>
        </p:nvGrpSpPr>
        <p:grpSpPr>
          <a:xfrm>
            <a:off x="3429000" y="2726321"/>
            <a:ext cx="415800" cy="2105352"/>
            <a:chOff x="3429000" y="2726321"/>
            <a:chExt cx="415800" cy="2105352"/>
          </a:xfrm>
        </p:grpSpPr>
        <p:cxnSp>
          <p:nvCxnSpPr>
            <p:cNvPr id="86" name="IPC-Driver Arrow"/>
            <p:cNvCxnSpPr/>
            <p:nvPr/>
          </p:nvCxnSpPr>
          <p:spPr>
            <a:xfrm>
              <a:off x="3429000" y="2726321"/>
              <a:ext cx="0" cy="2105352"/>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87" name="IPC-Driver Arrow"/>
            <p:cNvCxnSpPr>
              <a:endCxn id="62" idx="1"/>
            </p:cNvCxnSpPr>
            <p:nvPr/>
          </p:nvCxnSpPr>
          <p:spPr>
            <a:xfrm>
              <a:off x="3429000" y="4831673"/>
              <a:ext cx="415800" cy="0"/>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59" name="Driver-Emu Group"/>
          <p:cNvGrpSpPr/>
          <p:nvPr/>
        </p:nvGrpSpPr>
        <p:grpSpPr>
          <a:xfrm>
            <a:off x="5270400" y="3992040"/>
            <a:ext cx="1389352" cy="846136"/>
            <a:chOff x="5038448" y="3985537"/>
            <a:chExt cx="1389352" cy="846136"/>
          </a:xfrm>
        </p:grpSpPr>
        <p:cxnSp>
          <p:nvCxnSpPr>
            <p:cNvPr id="92" name="Driver-Emu Arrow"/>
            <p:cNvCxnSpPr>
              <a:stCxn id="63" idx="2"/>
            </p:cNvCxnSpPr>
            <p:nvPr/>
          </p:nvCxnSpPr>
          <p:spPr>
            <a:xfrm>
              <a:off x="6427800" y="3985537"/>
              <a:ext cx="0" cy="846136"/>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33" name="Driver-Emu Arrow"/>
            <p:cNvCxnSpPr>
              <a:stCxn id="62" idx="3"/>
            </p:cNvCxnSpPr>
            <p:nvPr/>
          </p:nvCxnSpPr>
          <p:spPr>
            <a:xfrm>
              <a:off x="5038448" y="4825170"/>
              <a:ext cx="1389352" cy="3"/>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7" name="Management-A Group"/>
          <p:cNvGrpSpPr/>
          <p:nvPr/>
        </p:nvGrpSpPr>
        <p:grpSpPr>
          <a:xfrm>
            <a:off x="4800600" y="2742069"/>
            <a:ext cx="2819400" cy="412185"/>
            <a:chOff x="4800600" y="2742069"/>
            <a:chExt cx="2819400" cy="412185"/>
          </a:xfrm>
        </p:grpSpPr>
        <p:cxnSp>
          <p:nvCxnSpPr>
            <p:cNvPr id="71" name="Management-A Arrow"/>
            <p:cNvCxnSpPr/>
            <p:nvPr/>
          </p:nvCxnSpPr>
          <p:spPr>
            <a:xfrm flipH="1">
              <a:off x="4800601" y="2742446"/>
              <a:ext cx="2819399"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5" name="Management-A Arrow"/>
            <p:cNvCxnSpPr/>
            <p:nvPr/>
          </p:nvCxnSpPr>
          <p:spPr>
            <a:xfrm flipV="1">
              <a:off x="7620000" y="2742069"/>
              <a:ext cx="0" cy="303668"/>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29" name="Management-A Arrow"/>
            <p:cNvCxnSpPr/>
            <p:nvPr/>
          </p:nvCxnSpPr>
          <p:spPr>
            <a:xfrm flipV="1">
              <a:off x="4800600" y="2742445"/>
              <a:ext cx="0" cy="411809"/>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67" name="Emu-A Arrow"/>
          <p:cNvCxnSpPr>
            <a:stCxn id="122" idx="1"/>
            <a:endCxn id="63" idx="3"/>
          </p:cNvCxnSpPr>
          <p:nvPr/>
        </p:nvCxnSpPr>
        <p:spPr>
          <a:xfrm flipH="1">
            <a:off x="7140600" y="3566437"/>
            <a:ext cx="256055"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61" name="IPC-A Group"/>
          <p:cNvGrpSpPr/>
          <p:nvPr/>
        </p:nvGrpSpPr>
        <p:grpSpPr>
          <a:xfrm>
            <a:off x="4432508" y="2438400"/>
            <a:ext cx="3437770" cy="607337"/>
            <a:chOff x="4432508" y="2438400"/>
            <a:chExt cx="3437770" cy="607337"/>
          </a:xfrm>
        </p:grpSpPr>
        <p:cxnSp>
          <p:nvCxnSpPr>
            <p:cNvPr id="64" name="IPC-A Arrow"/>
            <p:cNvCxnSpPr/>
            <p:nvPr/>
          </p:nvCxnSpPr>
          <p:spPr>
            <a:xfrm>
              <a:off x="4432508" y="2438400"/>
              <a:ext cx="3437770" cy="0"/>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IPC-A Arrow"/>
            <p:cNvCxnSpPr>
              <a:endCxn id="122" idx="0"/>
            </p:cNvCxnSpPr>
            <p:nvPr/>
          </p:nvCxnSpPr>
          <p:spPr>
            <a:xfrm>
              <a:off x="7870278" y="2438400"/>
              <a:ext cx="0" cy="607337"/>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62" name="IPC-Platform Group"/>
          <p:cNvGrpSpPr/>
          <p:nvPr/>
        </p:nvGrpSpPr>
        <p:grpSpPr>
          <a:xfrm>
            <a:off x="2527178" y="2726321"/>
            <a:ext cx="655675" cy="1475985"/>
            <a:chOff x="2527178" y="2726321"/>
            <a:chExt cx="655675" cy="1475985"/>
          </a:xfrm>
        </p:grpSpPr>
        <p:cxnSp>
          <p:nvCxnSpPr>
            <p:cNvPr id="82" name="IPC-Platform Arrow"/>
            <p:cNvCxnSpPr>
              <a:endCxn id="58" idx="3"/>
            </p:cNvCxnSpPr>
            <p:nvPr/>
          </p:nvCxnSpPr>
          <p:spPr>
            <a:xfrm flipH="1">
              <a:off x="2527178" y="4202306"/>
              <a:ext cx="655675" cy="0"/>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0" name="IPC-Platform Arrow"/>
            <p:cNvCxnSpPr/>
            <p:nvPr/>
          </p:nvCxnSpPr>
          <p:spPr>
            <a:xfrm flipV="1">
              <a:off x="3182853" y="2726321"/>
              <a:ext cx="0" cy="1475985"/>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63" name="IPC-Management Group"/>
          <p:cNvGrpSpPr/>
          <p:nvPr/>
        </p:nvGrpSpPr>
        <p:grpSpPr>
          <a:xfrm>
            <a:off x="3644387" y="2726321"/>
            <a:ext cx="200413" cy="846619"/>
            <a:chOff x="3644387" y="2726321"/>
            <a:chExt cx="200413" cy="846619"/>
          </a:xfrm>
        </p:grpSpPr>
        <p:cxnSp>
          <p:nvCxnSpPr>
            <p:cNvPr id="89" name="IPC-Management Arrow"/>
            <p:cNvCxnSpPr/>
            <p:nvPr/>
          </p:nvCxnSpPr>
          <p:spPr>
            <a:xfrm>
              <a:off x="3644387" y="2726321"/>
              <a:ext cx="0" cy="846619"/>
            </a:xfrm>
            <a:prstGeom prst="straightConnector1">
              <a:avLst/>
            </a:prstGeom>
            <a:ln w="127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6" name="IPC-Management Arrow"/>
            <p:cNvCxnSpPr>
              <a:endCxn id="61" idx="1"/>
            </p:cNvCxnSpPr>
            <p:nvPr/>
          </p:nvCxnSpPr>
          <p:spPr>
            <a:xfrm>
              <a:off x="3644387" y="3572940"/>
              <a:ext cx="200413" cy="0"/>
            </a:xfrm>
            <a:prstGeom prst="straightConnector1">
              <a:avLst/>
            </a:prstGeom>
            <a:ln w="127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107" name="Privileged Arrow"/>
          <p:cNvCxnSpPr/>
          <p:nvPr/>
        </p:nvCxnSpPr>
        <p:spPr>
          <a:xfrm flipH="1" flipV="1">
            <a:off x="2527178" y="5129030"/>
            <a:ext cx="10534" cy="804162"/>
          </a:xfrm>
          <a:prstGeom prst="straightConnector1">
            <a:avLst/>
          </a:prstGeom>
          <a:ln w="79375">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Privileged Rectangle"/>
          <p:cNvSpPr/>
          <p:nvPr/>
        </p:nvSpPr>
        <p:spPr>
          <a:xfrm>
            <a:off x="242570" y="5094371"/>
            <a:ext cx="3319431" cy="10098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CA" dirty="0">
                <a:solidFill>
                  <a:schemeClr val="bg2"/>
                </a:solidFill>
              </a:rPr>
              <a:t>Manage </a:t>
            </a:r>
            <a:r>
              <a:rPr lang="en-CA" dirty="0" smtClean="0">
                <a:solidFill>
                  <a:schemeClr val="bg2"/>
                </a:solidFill>
              </a:rPr>
              <a:t>devices</a:t>
            </a:r>
          </a:p>
          <a:p>
            <a:r>
              <a:rPr lang="en-CA" dirty="0" smtClean="0">
                <a:solidFill>
                  <a:schemeClr val="bg2"/>
                </a:solidFill>
              </a:rPr>
              <a:t>Create and destroy VMs</a:t>
            </a:r>
          </a:p>
          <a:p>
            <a:r>
              <a:rPr lang="en-CA" dirty="0" smtClean="0">
                <a:solidFill>
                  <a:schemeClr val="bg2"/>
                </a:solidFill>
              </a:rPr>
              <a:t>Arbitrarily </a:t>
            </a:r>
            <a:r>
              <a:rPr lang="en-CA" dirty="0">
                <a:solidFill>
                  <a:schemeClr val="bg2"/>
                </a:solidFill>
              </a:rPr>
              <a:t>access </a:t>
            </a:r>
            <a:r>
              <a:rPr lang="en-CA" dirty="0" smtClean="0">
                <a:solidFill>
                  <a:schemeClr val="bg2"/>
                </a:solidFill>
              </a:rPr>
              <a:t>memory</a:t>
            </a:r>
            <a:endParaRPr lang="en-CA" dirty="0">
              <a:solidFill>
                <a:schemeClr val="bg2"/>
              </a:solidFill>
            </a:endParaRPr>
          </a:p>
        </p:txBody>
      </p:sp>
      <p:sp>
        <p:nvSpPr>
          <p:cNvPr id="44" name="Control VM 2 Rectangle"/>
          <p:cNvSpPr/>
          <p:nvPr/>
        </p:nvSpPr>
        <p:spPr>
          <a:xfrm>
            <a:off x="800100" y="1659479"/>
            <a:ext cx="6468527" cy="3826921"/>
          </a:xfrm>
          <a:prstGeom prst="roundRect">
            <a:avLst>
              <a:gd name="adj" fmla="val 2693"/>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smtClean="0">
              <a:solidFill>
                <a:schemeClr val="tx1"/>
              </a:solidFill>
            </a:endParaRPr>
          </a:p>
        </p:txBody>
      </p:sp>
      <p:pic>
        <p:nvPicPr>
          <p:cNvPr id="3" name="Elephant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63" y="1792160"/>
            <a:ext cx="2595975" cy="3464254"/>
          </a:xfrm>
          <a:prstGeom prst="rect">
            <a:avLst/>
          </a:prstGeom>
        </p:spPr>
      </p:pic>
      <p:sp>
        <p:nvSpPr>
          <p:cNvPr id="213" name="Speech bubble"/>
          <p:cNvSpPr/>
          <p:nvPr/>
        </p:nvSpPr>
        <p:spPr>
          <a:xfrm>
            <a:off x="4343400" y="539950"/>
            <a:ext cx="4507093" cy="125221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sz="3200" dirty="0" smtClean="0"/>
              <a:t>“We are the 90%”</a:t>
            </a:r>
            <a:endParaRPr lang="en-CA" sz="3200" dirty="0"/>
          </a:p>
        </p:txBody>
      </p:sp>
    </p:spTree>
    <p:extLst>
      <p:ext uri="{BB962C8B-B14F-4D97-AF65-F5344CB8AC3E}">
        <p14:creationId xmlns:p14="http://schemas.microsoft.com/office/powerpoint/2010/main" val="19123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fade">
                                      <p:cBhvr>
                                        <p:cTn id="41" dur="500"/>
                                        <p:tgtEl>
                                          <p:spTgt spid="163"/>
                                        </p:tgtEl>
                                      </p:cBhvr>
                                    </p:animEffect>
                                  </p:childTnLst>
                                </p:cTn>
                              </p:par>
                              <p:par>
                                <p:cTn id="42" presetID="10" presetClass="entr" presetSubtype="0" fill="hold" nodeType="with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fade">
                                      <p:cBhvr>
                                        <p:cTn id="44" dur="500"/>
                                        <p:tgtEl>
                                          <p:spTgt spid="162"/>
                                        </p:tgtEl>
                                      </p:cBhvr>
                                    </p:animEffect>
                                  </p:childTnLst>
                                </p:cTn>
                              </p:par>
                              <p:par>
                                <p:cTn id="45" presetID="10" presetClass="entr" presetSubtype="0" fill="hold" nodeType="withEffect">
                                  <p:stCondLst>
                                    <p:cond delay="0"/>
                                  </p:stCondLst>
                                  <p:childTnLst>
                                    <p:set>
                                      <p:cBhvr>
                                        <p:cTn id="46" dur="1" fill="hold">
                                          <p:stCondLst>
                                            <p:cond delay="0"/>
                                          </p:stCondLst>
                                        </p:cTn>
                                        <p:tgtEl>
                                          <p:spTgt spid="161"/>
                                        </p:tgtEl>
                                        <p:attrNameLst>
                                          <p:attrName>style.visibility</p:attrName>
                                        </p:attrNameLst>
                                      </p:cBhvr>
                                      <p:to>
                                        <p:strVal val="visible"/>
                                      </p:to>
                                    </p:set>
                                    <p:animEffect transition="in" filter="fade">
                                      <p:cBhvr>
                                        <p:cTn id="47" dur="500"/>
                                        <p:tgtEl>
                                          <p:spTgt spid="161"/>
                                        </p:tgtEl>
                                      </p:cBhvr>
                                    </p:animEffect>
                                  </p:childTnLst>
                                </p:cTn>
                              </p:par>
                              <p:par>
                                <p:cTn id="48" presetID="10" presetClass="entr" presetSubtype="0" fill="hold" nodeType="withEffect">
                                  <p:stCondLst>
                                    <p:cond delay="0"/>
                                  </p:stCondLst>
                                  <p:childTnLst>
                                    <p:set>
                                      <p:cBhvr>
                                        <p:cTn id="49" dur="1" fill="hold">
                                          <p:stCondLst>
                                            <p:cond delay="0"/>
                                          </p:stCondLst>
                                        </p:cTn>
                                        <p:tgtEl>
                                          <p:spTgt spid="167"/>
                                        </p:tgtEl>
                                        <p:attrNameLst>
                                          <p:attrName>style.visibility</p:attrName>
                                        </p:attrNameLst>
                                      </p:cBhvr>
                                      <p:to>
                                        <p:strVal val="visible"/>
                                      </p:to>
                                    </p:set>
                                    <p:animEffect transition="in" filter="fade">
                                      <p:cBhvr>
                                        <p:cTn id="50" dur="500"/>
                                        <p:tgtEl>
                                          <p:spTgt spid="167"/>
                                        </p:tgtEl>
                                      </p:cBhvr>
                                    </p:animEffect>
                                  </p:childTnLst>
                                </p:cTn>
                              </p:par>
                              <p:par>
                                <p:cTn id="51" presetID="10" presetClass="entr" presetSubtype="0" fill="hold" nodeType="withEffect">
                                  <p:stCondLst>
                                    <p:cond delay="0"/>
                                  </p:stCondLst>
                                  <p:childTnLst>
                                    <p:set>
                                      <p:cBhvr>
                                        <p:cTn id="52" dur="1" fill="hold">
                                          <p:stCondLst>
                                            <p:cond delay="0"/>
                                          </p:stCondLst>
                                        </p:cTn>
                                        <p:tgtEl>
                                          <p:spTgt spid="159"/>
                                        </p:tgtEl>
                                        <p:attrNameLst>
                                          <p:attrName>style.visibility</p:attrName>
                                        </p:attrNameLst>
                                      </p:cBhvr>
                                      <p:to>
                                        <p:strVal val="visible"/>
                                      </p:to>
                                    </p:set>
                                    <p:animEffect transition="in" filter="fade">
                                      <p:cBhvr>
                                        <p:cTn id="53" dur="500"/>
                                        <p:tgtEl>
                                          <p:spTgt spid="159"/>
                                        </p:tgtEl>
                                      </p:cBhvr>
                                    </p:animEffect>
                                  </p:childTnLst>
                                </p:cTn>
                              </p:par>
                              <p:par>
                                <p:cTn id="54" presetID="10" presetClass="entr" presetSubtype="0" fill="hold" nodeType="with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fade">
                                      <p:cBhvr>
                                        <p:cTn id="56" dur="500"/>
                                        <p:tgtEl>
                                          <p:spTgt spid="165"/>
                                        </p:tgtEl>
                                      </p:cBhvr>
                                    </p:animEffect>
                                  </p:childTnLst>
                                </p:cTn>
                              </p:par>
                              <p:par>
                                <p:cTn id="57" presetID="10" presetClass="entr" presetSubtype="0" fill="hold" nodeType="withEffect">
                                  <p:stCondLst>
                                    <p:cond delay="0"/>
                                  </p:stCondLst>
                                  <p:childTnLst>
                                    <p:set>
                                      <p:cBhvr>
                                        <p:cTn id="58" dur="1" fill="hold">
                                          <p:stCondLst>
                                            <p:cond delay="0"/>
                                          </p:stCondLst>
                                        </p:cTn>
                                        <p:tgtEl>
                                          <p:spTgt spid="160"/>
                                        </p:tgtEl>
                                        <p:attrNameLst>
                                          <p:attrName>style.visibility</p:attrName>
                                        </p:attrNameLst>
                                      </p:cBhvr>
                                      <p:to>
                                        <p:strVal val="visible"/>
                                      </p:to>
                                    </p:set>
                                    <p:animEffect transition="in" filter="fade">
                                      <p:cBhvr>
                                        <p:cTn id="59" dur="500"/>
                                        <p:tgtEl>
                                          <p:spTgt spid="160"/>
                                        </p:tgtEl>
                                      </p:cBhvr>
                                    </p:animEffect>
                                  </p:childTnLst>
                                </p:cTn>
                              </p:par>
                              <p:par>
                                <p:cTn id="60" presetID="10" presetClass="entr" presetSubtype="0" fill="hold" nodeType="withEffect">
                                  <p:stCondLst>
                                    <p:cond delay="0"/>
                                  </p:stCondLst>
                                  <p:childTnLst>
                                    <p:set>
                                      <p:cBhvr>
                                        <p:cTn id="61" dur="1" fill="hold">
                                          <p:stCondLst>
                                            <p:cond delay="0"/>
                                          </p:stCondLst>
                                        </p:cTn>
                                        <p:tgtEl>
                                          <p:spTgt spid="164"/>
                                        </p:tgtEl>
                                        <p:attrNameLst>
                                          <p:attrName>style.visibility</p:attrName>
                                        </p:attrNameLst>
                                      </p:cBhvr>
                                      <p:to>
                                        <p:strVal val="visible"/>
                                      </p:to>
                                    </p:set>
                                    <p:animEffect transition="in" filter="fade">
                                      <p:cBhvr>
                                        <p:cTn id="62" dur="500"/>
                                        <p:tgtEl>
                                          <p:spTgt spid="1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3"/>
                                        </p:tgtEl>
                                        <p:attrNameLst>
                                          <p:attrName>style.visibility</p:attrName>
                                        </p:attrNameLst>
                                      </p:cBhvr>
                                      <p:to>
                                        <p:strVal val="visible"/>
                                      </p:to>
                                    </p:set>
                                    <p:animEffect transition="in" filter="fade">
                                      <p:cBhvr>
                                        <p:cTn id="82" dur="500"/>
                                        <p:tgtEl>
                                          <p:spTgt spid="2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xit" presetSubtype="0" fill="hold" grpId="1" nodeType="withEffect">
                                  <p:stCondLst>
                                    <p:cond delay="0"/>
                                  </p:stCondLst>
                                  <p:childTnLst>
                                    <p:animEffect transition="out" filter="fade">
                                      <p:cBhvr>
                                        <p:cTn id="92" dur="500"/>
                                        <p:tgtEl>
                                          <p:spTgt spid="63"/>
                                        </p:tgtEl>
                                      </p:cBhvr>
                                    </p:animEffect>
                                    <p:set>
                                      <p:cBhvr>
                                        <p:cTn id="93" dur="1" fill="hold">
                                          <p:stCondLst>
                                            <p:cond delay="499"/>
                                          </p:stCondLst>
                                        </p:cTn>
                                        <p:tgtEl>
                                          <p:spTgt spid="6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61"/>
                                        </p:tgtEl>
                                      </p:cBhvr>
                                    </p:animEffect>
                                    <p:set>
                                      <p:cBhvr>
                                        <p:cTn id="96" dur="1" fill="hold">
                                          <p:stCondLst>
                                            <p:cond delay="499"/>
                                          </p:stCondLst>
                                        </p:cTn>
                                        <p:tgtEl>
                                          <p:spTgt spid="6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62"/>
                                        </p:tgtEl>
                                      </p:cBhvr>
                                    </p:animEffect>
                                    <p:set>
                                      <p:cBhvr>
                                        <p:cTn id="99" dur="1" fill="hold">
                                          <p:stCondLst>
                                            <p:cond delay="499"/>
                                          </p:stCondLst>
                                        </p:cTn>
                                        <p:tgtEl>
                                          <p:spTgt spid="6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0"/>
                                        </p:tgtEl>
                                      </p:cBhvr>
                                    </p:animEffect>
                                    <p:set>
                                      <p:cBhvr>
                                        <p:cTn id="102" dur="1" fill="hold">
                                          <p:stCondLst>
                                            <p:cond delay="499"/>
                                          </p:stCondLst>
                                        </p:cTn>
                                        <p:tgtEl>
                                          <p:spTgt spid="6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8"/>
                                        </p:tgtEl>
                                      </p:cBhvr>
                                    </p:animEffect>
                                    <p:set>
                                      <p:cBhvr>
                                        <p:cTn id="105" dur="1" fill="hold">
                                          <p:stCondLst>
                                            <p:cond delay="499"/>
                                          </p:stCondLst>
                                        </p:cTn>
                                        <p:tgtEl>
                                          <p:spTgt spid="5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67"/>
                                        </p:tgtEl>
                                      </p:cBhvr>
                                    </p:animEffect>
                                    <p:set>
                                      <p:cBhvr>
                                        <p:cTn id="108" dur="1" fill="hold">
                                          <p:stCondLst>
                                            <p:cond delay="499"/>
                                          </p:stCondLst>
                                        </p:cTn>
                                        <p:tgtEl>
                                          <p:spTgt spid="6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5"/>
                                        </p:tgtEl>
                                      </p:cBhvr>
                                    </p:animEffect>
                                    <p:set>
                                      <p:cBhvr>
                                        <p:cTn id="111" dur="1" fill="hold">
                                          <p:stCondLst>
                                            <p:cond delay="499"/>
                                          </p:stCondLst>
                                        </p:cTn>
                                        <p:tgtEl>
                                          <p:spTgt spid="75"/>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163"/>
                                        </p:tgtEl>
                                      </p:cBhvr>
                                    </p:animEffect>
                                    <p:set>
                                      <p:cBhvr>
                                        <p:cTn id="114" dur="1" fill="hold">
                                          <p:stCondLst>
                                            <p:cond delay="499"/>
                                          </p:stCondLst>
                                        </p:cTn>
                                        <p:tgtEl>
                                          <p:spTgt spid="16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162"/>
                                        </p:tgtEl>
                                      </p:cBhvr>
                                    </p:animEffect>
                                    <p:set>
                                      <p:cBhvr>
                                        <p:cTn id="117" dur="1" fill="hold">
                                          <p:stCondLst>
                                            <p:cond delay="499"/>
                                          </p:stCondLst>
                                        </p:cTn>
                                        <p:tgtEl>
                                          <p:spTgt spid="162"/>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61"/>
                                        </p:tgtEl>
                                      </p:cBhvr>
                                    </p:animEffect>
                                    <p:set>
                                      <p:cBhvr>
                                        <p:cTn id="120" dur="1" fill="hold">
                                          <p:stCondLst>
                                            <p:cond delay="499"/>
                                          </p:stCondLst>
                                        </p:cTn>
                                        <p:tgtEl>
                                          <p:spTgt spid="16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67"/>
                                        </p:tgtEl>
                                      </p:cBhvr>
                                    </p:animEffect>
                                    <p:set>
                                      <p:cBhvr>
                                        <p:cTn id="123" dur="1" fill="hold">
                                          <p:stCondLst>
                                            <p:cond delay="499"/>
                                          </p:stCondLst>
                                        </p:cTn>
                                        <p:tgtEl>
                                          <p:spTgt spid="167"/>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59"/>
                                        </p:tgtEl>
                                      </p:cBhvr>
                                    </p:animEffect>
                                    <p:set>
                                      <p:cBhvr>
                                        <p:cTn id="126" dur="1" fill="hold">
                                          <p:stCondLst>
                                            <p:cond delay="499"/>
                                          </p:stCondLst>
                                        </p:cTn>
                                        <p:tgtEl>
                                          <p:spTgt spid="159"/>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165"/>
                                        </p:tgtEl>
                                      </p:cBhvr>
                                    </p:animEffect>
                                    <p:set>
                                      <p:cBhvr>
                                        <p:cTn id="129" dur="1" fill="hold">
                                          <p:stCondLst>
                                            <p:cond delay="499"/>
                                          </p:stCondLst>
                                        </p:cTn>
                                        <p:tgtEl>
                                          <p:spTgt spid="165"/>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60"/>
                                        </p:tgtEl>
                                      </p:cBhvr>
                                    </p:animEffect>
                                    <p:set>
                                      <p:cBhvr>
                                        <p:cTn id="132" dur="1" fill="hold">
                                          <p:stCondLst>
                                            <p:cond delay="499"/>
                                          </p:stCondLst>
                                        </p:cTn>
                                        <p:tgtEl>
                                          <p:spTgt spid="160"/>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164"/>
                                        </p:tgtEl>
                                      </p:cBhvr>
                                    </p:animEffect>
                                    <p:set>
                                      <p:cBhvr>
                                        <p:cTn id="135" dur="1" fill="hold">
                                          <p:stCondLst>
                                            <p:cond delay="499"/>
                                          </p:stCondLst>
                                        </p:cTn>
                                        <p:tgtEl>
                                          <p:spTgt spid="164"/>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07"/>
                                        </p:tgtEl>
                                      </p:cBhvr>
                                    </p:animEffect>
                                    <p:set>
                                      <p:cBhvr>
                                        <p:cTn id="138" dur="1" fill="hold">
                                          <p:stCondLst>
                                            <p:cond delay="499"/>
                                          </p:stCondLst>
                                        </p:cTn>
                                        <p:tgtEl>
                                          <p:spTgt spid="10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
                                        </p:tgtEl>
                                      </p:cBhvr>
                                    </p:animEffect>
                                    <p:set>
                                      <p:cBhvr>
                                        <p:cTn id="141" dur="1" fill="hold">
                                          <p:stCondLst>
                                            <p:cond delay="499"/>
                                          </p:stCondLst>
                                        </p:cTn>
                                        <p:tgtEl>
                                          <p:spTgt spid="2"/>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13"/>
                                        </p:tgtEl>
                                      </p:cBhvr>
                                    </p:animEffect>
                                    <p:set>
                                      <p:cBhvr>
                                        <p:cTn id="144" dur="1" fill="hold">
                                          <p:stCondLst>
                                            <p:cond delay="499"/>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2" grpId="0" animBg="1"/>
      <p:bldP spid="136" grpId="0" animBg="1"/>
      <p:bldP spid="58" grpId="0" animBg="1"/>
      <p:bldP spid="58" grpId="1" animBg="1"/>
      <p:bldP spid="60" grpId="0" animBg="1"/>
      <p:bldP spid="60" grpId="1" animBg="1"/>
      <p:bldP spid="61" grpId="0" animBg="1"/>
      <p:bldP spid="61" grpId="1" animBg="1"/>
      <p:bldP spid="62" grpId="0" animBg="1"/>
      <p:bldP spid="62" grpId="1" animBg="1"/>
      <p:bldP spid="63" grpId="0" animBg="1"/>
      <p:bldP spid="63" grpId="1" animBg="1"/>
      <p:bldP spid="2" grpId="0" animBg="1"/>
      <p:bldP spid="2" grpId="1" animBg="1"/>
      <p:bldP spid="44" grpId="0" animBg="1"/>
      <p:bldP spid="213" grpId="0" animBg="1"/>
      <p:bldP spid="2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7</a:t>
            </a:fld>
            <a:endParaRPr lang="en-US"/>
          </a:p>
        </p:txBody>
      </p:sp>
      <p:pic>
        <p:nvPicPr>
          <p:cNvPr id="3" name="Elephant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63" y="1792160"/>
            <a:ext cx="2595975" cy="3464254"/>
          </a:xfrm>
          <a:prstGeom prst="rect">
            <a:avLst/>
          </a:prstGeom>
        </p:spPr>
      </p:pic>
      <p:sp>
        <p:nvSpPr>
          <p:cNvPr id="11" name="Constraint TextBox"/>
          <p:cNvSpPr txBox="1"/>
          <p:nvPr/>
        </p:nvSpPr>
        <p:spPr>
          <a:xfrm>
            <a:off x="994159" y="5572800"/>
            <a:ext cx="1640437" cy="461665"/>
          </a:xfrm>
          <a:prstGeom prst="rect">
            <a:avLst/>
          </a:prstGeom>
          <a:noFill/>
        </p:spPr>
        <p:txBody>
          <a:bodyPr wrap="square" rtlCol="0">
            <a:spAutoFit/>
          </a:bodyPr>
          <a:lstStyle/>
          <a:p>
            <a:r>
              <a:rPr lang="en-CA" sz="2400" dirty="0" smtClean="0"/>
              <a:t>Constraint:</a:t>
            </a:r>
            <a:endParaRPr lang="en-CA" sz="2400" dirty="0"/>
          </a:p>
        </p:txBody>
      </p:sp>
      <p:sp>
        <p:nvSpPr>
          <p:cNvPr id="45" name="Constrant 2 TextBox"/>
          <p:cNvSpPr txBox="1"/>
          <p:nvPr/>
        </p:nvSpPr>
        <p:spPr>
          <a:xfrm>
            <a:off x="2451538" y="5572800"/>
            <a:ext cx="5315373" cy="830997"/>
          </a:xfrm>
          <a:prstGeom prst="rect">
            <a:avLst/>
          </a:prstGeom>
          <a:noFill/>
        </p:spPr>
        <p:txBody>
          <a:bodyPr wrap="square" rtlCol="0">
            <a:spAutoFit/>
          </a:bodyPr>
          <a:lstStyle/>
          <a:p>
            <a:r>
              <a:rPr lang="en-CA" sz="2400" dirty="0" smtClean="0"/>
              <a:t>Don’t reduce functionality, performance, or maintainability of the system</a:t>
            </a:r>
            <a:endParaRPr lang="en-CA" sz="2400" dirty="0"/>
          </a:p>
        </p:txBody>
      </p:sp>
      <p:sp>
        <p:nvSpPr>
          <p:cNvPr id="212" name="Thesis TextBox"/>
          <p:cNvSpPr txBox="1"/>
          <p:nvPr/>
        </p:nvSpPr>
        <p:spPr>
          <a:xfrm>
            <a:off x="3685081" y="1830167"/>
            <a:ext cx="4818772" cy="954107"/>
          </a:xfrm>
          <a:prstGeom prst="rect">
            <a:avLst/>
          </a:prstGeom>
          <a:noFill/>
        </p:spPr>
        <p:txBody>
          <a:bodyPr wrap="square" rtlCol="0">
            <a:spAutoFit/>
          </a:bodyPr>
          <a:lstStyle/>
          <a:p>
            <a:pPr marL="457200" indent="-457200">
              <a:buFont typeface="Arial" pitchFamily="34" charset="0"/>
              <a:buChar char="•"/>
            </a:pPr>
            <a:r>
              <a:rPr lang="en-CA" sz="2800" dirty="0"/>
              <a:t>Isolate </a:t>
            </a:r>
            <a:r>
              <a:rPr lang="en-CA" sz="2800" dirty="0" smtClean="0"/>
              <a:t>services into</a:t>
            </a:r>
            <a:br>
              <a:rPr lang="en-CA" sz="2800" dirty="0" smtClean="0"/>
            </a:br>
            <a:r>
              <a:rPr lang="en-CA" sz="2800" dirty="0" smtClean="0"/>
              <a:t>least-privileged </a:t>
            </a:r>
            <a:r>
              <a:rPr lang="en-CA" sz="2800" i="1" dirty="0" smtClean="0"/>
              <a:t>service VMs</a:t>
            </a:r>
            <a:endParaRPr lang="en-CA" sz="2800" dirty="0" smtClean="0"/>
          </a:p>
        </p:txBody>
      </p:sp>
      <p:sp>
        <p:nvSpPr>
          <p:cNvPr id="10" name="Thesis2 TextBox"/>
          <p:cNvSpPr txBox="1"/>
          <p:nvPr/>
        </p:nvSpPr>
        <p:spPr>
          <a:xfrm>
            <a:off x="3676619" y="3029896"/>
            <a:ext cx="4693679" cy="954107"/>
          </a:xfrm>
          <a:prstGeom prst="rect">
            <a:avLst/>
          </a:prstGeom>
          <a:noFill/>
        </p:spPr>
        <p:txBody>
          <a:bodyPr wrap="square" rtlCol="0">
            <a:spAutoFit/>
          </a:bodyPr>
          <a:lstStyle/>
          <a:p>
            <a:pPr marL="457200" indent="-457200">
              <a:buFont typeface="Arial" pitchFamily="34" charset="0"/>
              <a:buChar char="•"/>
            </a:pPr>
            <a:r>
              <a:rPr lang="en-CA" sz="2800" dirty="0" smtClean="0"/>
              <a:t>Make sharing between components explicit</a:t>
            </a:r>
            <a:endParaRPr lang="en-CA" sz="2800" dirty="0"/>
          </a:p>
        </p:txBody>
      </p:sp>
      <p:sp>
        <p:nvSpPr>
          <p:cNvPr id="12" name="Exposure Rectangle"/>
          <p:cNvSpPr/>
          <p:nvPr/>
        </p:nvSpPr>
        <p:spPr>
          <a:xfrm>
            <a:off x="4381860" y="1059786"/>
            <a:ext cx="2712149" cy="60027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2800" dirty="0" smtClean="0">
                <a:solidFill>
                  <a:schemeClr val="bg2"/>
                </a:solidFill>
              </a:rPr>
              <a:t>Exposure to Risk</a:t>
            </a:r>
            <a:endParaRPr lang="en-CA" sz="2800" dirty="0">
              <a:solidFill>
                <a:schemeClr val="bg2"/>
              </a:solidFill>
            </a:endParaRPr>
          </a:p>
        </p:txBody>
      </p:sp>
      <p:sp>
        <p:nvSpPr>
          <p:cNvPr id="222" name="Thesis3 TextBox"/>
          <p:cNvSpPr txBox="1"/>
          <p:nvPr/>
        </p:nvSpPr>
        <p:spPr>
          <a:xfrm>
            <a:off x="3709967" y="4216447"/>
            <a:ext cx="4408807" cy="954107"/>
          </a:xfrm>
          <a:prstGeom prst="rect">
            <a:avLst/>
          </a:prstGeom>
          <a:noFill/>
        </p:spPr>
        <p:txBody>
          <a:bodyPr wrap="square" rtlCol="0">
            <a:spAutoFit/>
          </a:bodyPr>
          <a:lstStyle/>
          <a:p>
            <a:pPr marL="457200" indent="-457200">
              <a:buFont typeface="Arial" pitchFamily="34" charset="0"/>
              <a:buChar char="•"/>
            </a:pPr>
            <a:r>
              <a:rPr lang="en-CA" sz="2800" dirty="0"/>
              <a:t>Contain scope of </a:t>
            </a:r>
            <a:r>
              <a:rPr lang="en-CA" sz="2800" dirty="0" smtClean="0"/>
              <a:t>exploits in both space and time</a:t>
            </a:r>
            <a:endParaRPr lang="en-CA" sz="2800" dirty="0"/>
          </a:p>
        </p:txBody>
      </p:sp>
    </p:spTree>
    <p:extLst>
      <p:ext uri="{BB962C8B-B14F-4D97-AF65-F5344CB8AC3E}">
        <p14:creationId xmlns:p14="http://schemas.microsoft.com/office/powerpoint/2010/main" val="274736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5" grpId="0"/>
      <p:bldP spid="212" grpId="0"/>
      <p:bldP spid="10" grpId="0"/>
      <p:bldP spid="12" grpId="0" animBg="1"/>
      <p:bldP spid="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cap="none" dirty="0" smtClean="0"/>
              <a:t>SPACE</a:t>
            </a:r>
            <a:endParaRPr lang="en-CA" cap="none" dirty="0"/>
          </a:p>
        </p:txBody>
      </p:sp>
      <p:sp>
        <p:nvSpPr>
          <p:cNvPr id="6" name="Text Placeholder 5"/>
          <p:cNvSpPr>
            <a:spLocks noGrp="1"/>
          </p:cNvSpPr>
          <p:nvPr>
            <p:ph type="body" idx="1"/>
          </p:nvPr>
        </p:nvSpPr>
        <p:spPr/>
        <p:txBody>
          <a:bodyPr/>
          <a:lstStyle/>
          <a:p>
            <a:endParaRPr lang="en-CA" dirty="0"/>
          </a:p>
        </p:txBody>
      </p:sp>
      <p:sp>
        <p:nvSpPr>
          <p:cNvPr id="4" name="Slide Number Placeholder 3"/>
          <p:cNvSpPr>
            <a:spLocks noGrp="1"/>
          </p:cNvSpPr>
          <p:nvPr>
            <p:ph type="sldNum" sz="quarter" idx="12"/>
          </p:nvPr>
        </p:nvSpPr>
        <p:spPr/>
        <p:txBody>
          <a:bodyPr/>
          <a:lstStyle/>
          <a:p>
            <a:fld id="{74018F90-C82C-4DA4-8652-CDFFD716813C}" type="slidenum">
              <a:rPr lang="en-US" smtClean="0"/>
              <a:t>8</a:t>
            </a:fld>
            <a:endParaRPr lang="en-US"/>
          </a:p>
        </p:txBody>
      </p:sp>
    </p:spTree>
    <p:extLst>
      <p:ext uri="{BB962C8B-B14F-4D97-AF65-F5344CB8AC3E}">
        <p14:creationId xmlns:p14="http://schemas.microsoft.com/office/powerpoint/2010/main" val="277472500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8F90-C82C-4DA4-8652-CDFFD716813C}" type="slidenum">
              <a:rPr lang="en-US" smtClean="0"/>
              <a:t>9</a:t>
            </a:fld>
            <a:endParaRPr lang="en-US"/>
          </a:p>
        </p:txBody>
      </p:sp>
      <p:sp>
        <p:nvSpPr>
          <p:cNvPr id="8" name="Hypervisor Rectangle"/>
          <p:cNvSpPr/>
          <p:nvPr/>
        </p:nvSpPr>
        <p:spPr>
          <a:xfrm>
            <a:off x="800100" y="5599303"/>
            <a:ext cx="7543800" cy="457200"/>
          </a:xfrm>
          <a:prstGeom prst="roundRect">
            <a:avLst/>
          </a:prstGeom>
          <a:solidFill>
            <a:schemeClr val="accent6">
              <a:lumMod val="60000"/>
              <a:lumOff val="40000"/>
            </a:schemeClr>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Hypervisor</a:t>
            </a:r>
            <a:endParaRPr lang="en-US" sz="1600" dirty="0">
              <a:solidFill>
                <a:schemeClr val="tx1"/>
              </a:solidFill>
            </a:endParaRPr>
          </a:p>
        </p:txBody>
      </p:sp>
      <p:sp>
        <p:nvSpPr>
          <p:cNvPr id="9" name="Control VM Rectangle"/>
          <p:cNvSpPr/>
          <p:nvPr/>
        </p:nvSpPr>
        <p:spPr>
          <a:xfrm>
            <a:off x="800100" y="1659479"/>
            <a:ext cx="6469200" cy="3826921"/>
          </a:xfrm>
          <a:prstGeom prst="roundRect">
            <a:avLst>
              <a:gd name="adj" fmla="val 2693"/>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Control VM</a:t>
            </a:r>
          </a:p>
        </p:txBody>
      </p:sp>
      <p:sp>
        <p:nvSpPr>
          <p:cNvPr id="31" name="VM A Rectangle"/>
          <p:cNvSpPr/>
          <p:nvPr/>
        </p:nvSpPr>
        <p:spPr>
          <a:xfrm>
            <a:off x="7398000" y="3045600"/>
            <a:ext cx="947245"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A’s VM</a:t>
            </a:r>
            <a:endParaRPr lang="en-US" sz="1400" dirty="0">
              <a:solidFill>
                <a:schemeClr val="tx1"/>
              </a:solidFill>
            </a:endParaRPr>
          </a:p>
        </p:txBody>
      </p:sp>
      <p:sp>
        <p:nvSpPr>
          <p:cNvPr id="30" name="VM B Rectangle"/>
          <p:cNvSpPr/>
          <p:nvPr/>
        </p:nvSpPr>
        <p:spPr>
          <a:xfrm>
            <a:off x="7398000" y="4312800"/>
            <a:ext cx="941991" cy="10414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B’s VM</a:t>
            </a:r>
            <a:endParaRPr lang="en-US" sz="1400" dirty="0">
              <a:solidFill>
                <a:schemeClr val="tx1"/>
              </a:solidFill>
            </a:endParaRPr>
          </a:p>
        </p:txBody>
      </p:sp>
      <p:sp>
        <p:nvSpPr>
          <p:cNvPr id="14" name="Boot VM Rectangle" hidden="1"/>
          <p:cNvSpPr/>
          <p:nvPr/>
        </p:nvSpPr>
        <p:spPr>
          <a:xfrm>
            <a:off x="971909" y="4537931"/>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PCI VM Rectangle" hidden="1"/>
          <p:cNvSpPr/>
          <p:nvPr/>
        </p:nvSpPr>
        <p:spPr>
          <a:xfrm>
            <a:off x="995228" y="3265193"/>
            <a:ext cx="1638300"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Net VM Rectangle" hidden="1"/>
          <p:cNvSpPr/>
          <p:nvPr/>
        </p:nvSpPr>
        <p:spPr>
          <a:xfrm>
            <a:off x="3034564" y="4537931"/>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Blk VM Rectangle" hidden="1"/>
          <p:cNvSpPr/>
          <p:nvPr/>
        </p:nvSpPr>
        <p:spPr>
          <a:xfrm>
            <a:off x="4632137" y="4537931"/>
            <a:ext cx="143958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Builder VM Rectangle" hidden="1"/>
          <p:cNvSpPr/>
          <p:nvPr/>
        </p:nvSpPr>
        <p:spPr>
          <a:xfrm>
            <a:off x="3034564" y="326519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6" name="Tools VM Rectangle" hidden="1"/>
          <p:cNvSpPr/>
          <p:nvPr/>
        </p:nvSpPr>
        <p:spPr>
          <a:xfrm>
            <a:off x="4621298" y="3265194"/>
            <a:ext cx="1450427"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2" name="XS VM Rectangle" hidden="1"/>
          <p:cNvSpPr/>
          <p:nvPr/>
        </p:nvSpPr>
        <p:spPr>
          <a:xfrm>
            <a:off x="2994494" y="2027274"/>
            <a:ext cx="1450428" cy="736600"/>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8" name="Qemu VM Rectangle" hidden="1"/>
          <p:cNvSpPr/>
          <p:nvPr/>
        </p:nvSpPr>
        <p:spPr>
          <a:xfrm rot="5400000">
            <a:off x="6335743" y="3233106"/>
            <a:ext cx="939800" cy="679666"/>
          </a:xfrm>
          <a:prstGeom prst="roundRect">
            <a:avLst>
              <a:gd name="adj" fmla="val 4360"/>
            </a:avLst>
          </a:prstGeom>
          <a:solidFill>
            <a:srgbClr val="DDDFEA"/>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58" name="Platform Proces Rectangle"/>
          <p:cNvSpPr/>
          <p:nvPr/>
        </p:nvSpPr>
        <p:spPr>
          <a:xfrm>
            <a:off x="1101600" y="3783206"/>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62" name="Drivers Process Rectangle"/>
          <p:cNvSpPr/>
          <p:nvPr/>
        </p:nvSpPr>
        <p:spPr>
          <a:xfrm>
            <a:off x="3844800" y="4412573"/>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1" name="Management Process Rectangle"/>
          <p:cNvSpPr/>
          <p:nvPr/>
        </p:nvSpPr>
        <p:spPr>
          <a:xfrm>
            <a:off x="3844800" y="3153840"/>
            <a:ext cx="142445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Management</a:t>
            </a:r>
          </a:p>
        </p:txBody>
      </p:sp>
      <p:sp>
        <p:nvSpPr>
          <p:cNvPr id="60" name="IPC Process Rectangle"/>
          <p:cNvSpPr/>
          <p:nvPr/>
        </p:nvSpPr>
        <p:spPr>
          <a:xfrm>
            <a:off x="3006908" y="1888121"/>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3" name="Emu Process Rectangle"/>
          <p:cNvSpPr/>
          <p:nvPr/>
        </p:nvSpPr>
        <p:spPr>
          <a:xfrm>
            <a:off x="5715000" y="3149044"/>
            <a:ext cx="1425600" cy="838200"/>
          </a:xfrm>
          <a:prstGeom prst="roundRect">
            <a:avLst>
              <a:gd name="adj" fmla="val 4360"/>
            </a:avLst>
          </a:prstGeom>
          <a:solidFill>
            <a:srgbClr val="F1F1F5"/>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smtClean="0">
                <a:solidFill>
                  <a:schemeClr val="tx1"/>
                </a:solidFill>
              </a:rPr>
              <a:t>Device</a:t>
            </a:r>
            <a:br>
              <a:rPr lang="en-US" sz="1600" dirty="0" smtClean="0">
                <a:solidFill>
                  <a:schemeClr val="tx1"/>
                </a:solidFill>
              </a:rPr>
            </a:br>
            <a:r>
              <a:rPr lang="en-US" sz="1600" dirty="0" smtClean="0">
                <a:solidFill>
                  <a:schemeClr val="tx1"/>
                </a:solidFill>
              </a:rPr>
              <a:t>Emulation</a:t>
            </a:r>
            <a:endParaRPr lang="en-US" sz="1600" dirty="0">
              <a:solidFill>
                <a:schemeClr val="tx1"/>
              </a:solidFill>
            </a:endParaRPr>
          </a:p>
        </p:txBody>
      </p:sp>
      <p:cxnSp>
        <p:nvCxnSpPr>
          <p:cNvPr id="64" name="Straight Arrow Connector 63" hidden="1"/>
          <p:cNvCxnSpPr/>
          <p:nvPr/>
        </p:nvCxnSpPr>
        <p:spPr>
          <a:xfrm flipH="1" flipV="1">
            <a:off x="4432508" y="2133600"/>
            <a:ext cx="2977694" cy="1143001"/>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hidden="1"/>
          <p:cNvCxnSpPr>
            <a:stCxn id="31" idx="1"/>
            <a:endCxn id="63" idx="3"/>
          </p:cNvCxnSpPr>
          <p:nvPr/>
        </p:nvCxnSpPr>
        <p:spPr>
          <a:xfrm flipH="1">
            <a:off x="7140600" y="3566300"/>
            <a:ext cx="257400" cy="18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hidden="1"/>
          <p:cNvCxnSpPr/>
          <p:nvPr/>
        </p:nvCxnSpPr>
        <p:spPr>
          <a:xfrm flipH="1" flipV="1">
            <a:off x="5285377" y="3572939"/>
            <a:ext cx="2124825" cy="21026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hidden="1"/>
          <p:cNvCxnSpPr/>
          <p:nvPr/>
        </p:nvCxnSpPr>
        <p:spPr>
          <a:xfrm flipH="1" flipV="1">
            <a:off x="5285378" y="4831675"/>
            <a:ext cx="2106020" cy="2737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hidden="1"/>
          <p:cNvCxnSpPr/>
          <p:nvPr/>
        </p:nvCxnSpPr>
        <p:spPr>
          <a:xfrm flipH="1" flipV="1">
            <a:off x="4432508" y="2514600"/>
            <a:ext cx="2958890" cy="210680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hidden="1"/>
          <p:cNvCxnSpPr/>
          <p:nvPr/>
        </p:nvCxnSpPr>
        <p:spPr>
          <a:xfrm flipH="1">
            <a:off x="2209800" y="2726321"/>
            <a:ext cx="990600" cy="105688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hidden="1"/>
          <p:cNvCxnSpPr/>
          <p:nvPr/>
        </p:nvCxnSpPr>
        <p:spPr>
          <a:xfrm flipH="1" flipV="1">
            <a:off x="3719709" y="2726321"/>
            <a:ext cx="547491" cy="165921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hidden="1"/>
          <p:cNvCxnSpPr>
            <a:stCxn id="61" idx="0"/>
          </p:cNvCxnSpPr>
          <p:nvPr/>
        </p:nvCxnSpPr>
        <p:spPr>
          <a:xfrm flipH="1" flipV="1">
            <a:off x="3844800" y="2726321"/>
            <a:ext cx="578546" cy="427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hidden="1"/>
          <p:cNvCxnSpPr/>
          <p:nvPr/>
        </p:nvCxnSpPr>
        <p:spPr>
          <a:xfrm flipH="1">
            <a:off x="4876800" y="3524287"/>
            <a:ext cx="838200" cy="86124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hidden="1"/>
          <p:cNvCxnSpPr>
            <a:stCxn id="30" idx="1"/>
          </p:cNvCxnSpPr>
          <p:nvPr/>
        </p:nvCxnSpPr>
        <p:spPr>
          <a:xfrm flipH="1" flipV="1">
            <a:off x="7398000" y="4312800"/>
            <a:ext cx="2106020" cy="112302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hidden="1"/>
          <p:cNvCxnSpPr/>
          <p:nvPr/>
        </p:nvCxnSpPr>
        <p:spPr>
          <a:xfrm flipV="1">
            <a:off x="1823906" y="4621407"/>
            <a:ext cx="0" cy="97789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hidden="1"/>
          <p:cNvCxnSpPr>
            <a:stCxn id="8" idx="0"/>
            <a:endCxn id="62" idx="2"/>
          </p:cNvCxnSpPr>
          <p:nvPr/>
        </p:nvCxnSpPr>
        <p:spPr>
          <a:xfrm flipH="1" flipV="1">
            <a:off x="4557600" y="5250773"/>
            <a:ext cx="14400" cy="348530"/>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hidden="1"/>
          <p:cNvCxnSpPr/>
          <p:nvPr/>
        </p:nvCxnSpPr>
        <p:spPr>
          <a:xfrm flipV="1">
            <a:off x="3429000" y="2726321"/>
            <a:ext cx="0" cy="2872982"/>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hidden="1"/>
          <p:cNvCxnSpPr/>
          <p:nvPr/>
        </p:nvCxnSpPr>
        <p:spPr>
          <a:xfrm flipV="1">
            <a:off x="4255049" y="3992040"/>
            <a:ext cx="0" cy="1607263"/>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hidden="1"/>
          <p:cNvCxnSpPr>
            <a:endCxn id="63" idx="2"/>
          </p:cNvCxnSpPr>
          <p:nvPr/>
        </p:nvCxnSpPr>
        <p:spPr>
          <a:xfrm flipV="1">
            <a:off x="6427800" y="3987244"/>
            <a:ext cx="0" cy="1655916"/>
          </a:xfrm>
          <a:prstGeom prst="straightConnector1">
            <a:avLst/>
          </a:prstGeom>
          <a:ln w="1270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Platform Rectangle" hidden="1"/>
          <p:cNvSpPr/>
          <p:nvPr/>
        </p:nvSpPr>
        <p:spPr>
          <a:xfrm>
            <a:off x="901619" y="2996514"/>
            <a:ext cx="1825518" cy="2411585"/>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45" name="Drivers Rectangle" hidden="1"/>
          <p:cNvSpPr/>
          <p:nvPr/>
        </p:nvSpPr>
        <p:spPr>
          <a:xfrm>
            <a:off x="2882165" y="4255247"/>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42" name="Management Rectangle" hidden="1"/>
          <p:cNvSpPr/>
          <p:nvPr/>
        </p:nvSpPr>
        <p:spPr>
          <a:xfrm>
            <a:off x="2882165" y="2996514"/>
            <a:ext cx="3350172"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39" name="IPC Rectangle" hidden="1"/>
          <p:cNvSpPr/>
          <p:nvPr/>
        </p:nvSpPr>
        <p:spPr>
          <a:xfrm>
            <a:off x="2882165" y="1730795"/>
            <a:ext cx="1675086" cy="1152852"/>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44" name="Emu Rectangle" hidden="1"/>
          <p:cNvSpPr/>
          <p:nvPr/>
        </p:nvSpPr>
        <p:spPr>
          <a:xfrm rot="5400000">
            <a:off x="6229217" y="3168350"/>
            <a:ext cx="1152852" cy="809179"/>
          </a:xfrm>
          <a:prstGeom prst="roundRect">
            <a:avLst>
              <a:gd name="adj" fmla="val 4360"/>
            </a:avLst>
          </a:prstGeom>
          <a:noFill/>
          <a:ln>
            <a:solidFill>
              <a:srgbClr val="5955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47"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48" name="PCI Rectangle" hidden="1"/>
          <p:cNvSpPr/>
          <p:nvPr/>
        </p:nvSpPr>
        <p:spPr>
          <a:xfrm>
            <a:off x="1090478" y="3357268"/>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50"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49"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52" name="Builder Rectangle" hidden="1"/>
          <p:cNvSpPr/>
          <p:nvPr/>
        </p:nvSpPr>
        <p:spPr>
          <a:xfrm>
            <a:off x="3129814" y="3357268"/>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53" name="Tools Rectangle" hidden="1"/>
          <p:cNvSpPr/>
          <p:nvPr/>
        </p:nvSpPr>
        <p:spPr>
          <a:xfrm>
            <a:off x="4727386" y="3357269"/>
            <a:ext cx="123825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51"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54" name="Qemu Rectangle" hidden="1"/>
          <p:cNvSpPr/>
          <p:nvPr/>
        </p:nvSpPr>
        <p:spPr>
          <a:xfrm rot="5400000">
            <a:off x="6374938" y="3263935"/>
            <a:ext cx="80153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7" name="Platform VM Rectangle" hidden="1"/>
          <p:cNvSpPr/>
          <p:nvPr/>
        </p:nvSpPr>
        <p:spPr>
          <a:xfrm>
            <a:off x="901619" y="2996513"/>
            <a:ext cx="1825518" cy="2411585"/>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Platform</a:t>
            </a:r>
            <a:endParaRPr lang="en-US" sz="1600" dirty="0">
              <a:solidFill>
                <a:schemeClr val="tx1"/>
              </a:solidFill>
            </a:endParaRPr>
          </a:p>
        </p:txBody>
      </p:sp>
      <p:sp>
        <p:nvSpPr>
          <p:cNvPr id="59" name="Drivers VM Rectangle" hidden="1"/>
          <p:cNvSpPr/>
          <p:nvPr/>
        </p:nvSpPr>
        <p:spPr>
          <a:xfrm>
            <a:off x="2883600" y="425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Device Drivers</a:t>
            </a:r>
            <a:endParaRPr lang="en-US" sz="1600" dirty="0">
              <a:solidFill>
                <a:schemeClr val="tx1"/>
              </a:solidFill>
            </a:endParaRPr>
          </a:p>
        </p:txBody>
      </p:sp>
      <p:sp>
        <p:nvSpPr>
          <p:cNvPr id="65" name="Management VM Rectangle" hidden="1"/>
          <p:cNvSpPr/>
          <p:nvPr/>
        </p:nvSpPr>
        <p:spPr>
          <a:xfrm>
            <a:off x="2883600" y="2995200"/>
            <a:ext cx="3350172"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Management</a:t>
            </a:r>
          </a:p>
        </p:txBody>
      </p:sp>
      <p:sp>
        <p:nvSpPr>
          <p:cNvPr id="66" name="IPC VM Rectangle" hidden="1"/>
          <p:cNvSpPr/>
          <p:nvPr/>
        </p:nvSpPr>
        <p:spPr>
          <a:xfrm>
            <a:off x="2884047" y="1730795"/>
            <a:ext cx="1675086" cy="1152852"/>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IPC</a:t>
            </a:r>
            <a:endParaRPr lang="en-US" sz="1600" dirty="0">
              <a:solidFill>
                <a:schemeClr val="tx1"/>
              </a:solidFill>
            </a:endParaRPr>
          </a:p>
        </p:txBody>
      </p:sp>
      <p:sp>
        <p:nvSpPr>
          <p:cNvPr id="68" name="Emu VM Rectangle" hidden="1"/>
          <p:cNvSpPr/>
          <p:nvPr/>
        </p:nvSpPr>
        <p:spPr>
          <a:xfrm rot="5400000">
            <a:off x="6228557" y="3167694"/>
            <a:ext cx="1154165" cy="809179"/>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rPr>
              <a:t>Device Emulation</a:t>
            </a:r>
          </a:p>
        </p:txBody>
      </p:sp>
      <p:sp>
        <p:nvSpPr>
          <p:cNvPr id="69" name="Boot VM Rectangle" hidden="1"/>
          <p:cNvSpPr/>
          <p:nvPr/>
        </p:nvSpPr>
        <p:spPr>
          <a:xfrm>
            <a:off x="995228" y="4537931"/>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0" name="PCI VM Rectangle" hidden="1"/>
          <p:cNvSpPr/>
          <p:nvPr/>
        </p:nvSpPr>
        <p:spPr>
          <a:xfrm>
            <a:off x="995227" y="3308387"/>
            <a:ext cx="1638300"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2" name="Net VM Rectangle" hidden="1"/>
          <p:cNvSpPr/>
          <p:nvPr/>
        </p:nvSpPr>
        <p:spPr>
          <a:xfrm>
            <a:off x="3034563" y="4537931"/>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3" name="Blk VM Rectangle" hidden="1"/>
          <p:cNvSpPr/>
          <p:nvPr/>
        </p:nvSpPr>
        <p:spPr>
          <a:xfrm>
            <a:off x="4632136" y="4537931"/>
            <a:ext cx="143958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4" name="Builder VM Rectangle" hidden="1"/>
          <p:cNvSpPr/>
          <p:nvPr/>
        </p:nvSpPr>
        <p:spPr>
          <a:xfrm>
            <a:off x="3034563" y="3308387"/>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6" name="Tools VM Rectangle" hidden="1"/>
          <p:cNvSpPr/>
          <p:nvPr/>
        </p:nvSpPr>
        <p:spPr>
          <a:xfrm>
            <a:off x="4632136" y="3304698"/>
            <a:ext cx="1450427"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XS VM Rectangle" hidden="1"/>
          <p:cNvSpPr/>
          <p:nvPr/>
        </p:nvSpPr>
        <p:spPr>
          <a:xfrm>
            <a:off x="2994493" y="2027274"/>
            <a:ext cx="1450428" cy="7366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Qemu VM Rectangle" hidden="1"/>
          <p:cNvSpPr/>
          <p:nvPr/>
        </p:nvSpPr>
        <p:spPr>
          <a:xfrm rot="5400000">
            <a:off x="6245446" y="3320942"/>
            <a:ext cx="920819" cy="504000"/>
          </a:xfrm>
          <a:prstGeom prst="roundRect">
            <a:avLst>
              <a:gd name="adj" fmla="val 4360"/>
            </a:avLst>
          </a:prstGeom>
          <a:solidFill>
            <a:schemeClr val="accent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0" name="Boot Rectangle" hidden="1"/>
          <p:cNvSpPr/>
          <p:nvPr/>
        </p:nvSpPr>
        <p:spPr>
          <a:xfrm>
            <a:off x="1090477" y="4645881"/>
            <a:ext cx="144780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System Boot</a:t>
            </a:r>
            <a:endParaRPr lang="en-US" sz="1600" dirty="0">
              <a:solidFill>
                <a:schemeClr val="tx1"/>
              </a:solidFill>
            </a:endParaRPr>
          </a:p>
        </p:txBody>
      </p:sp>
      <p:sp>
        <p:nvSpPr>
          <p:cNvPr id="81" name="PCI Rectangle" hidden="1"/>
          <p:cNvSpPr/>
          <p:nvPr/>
        </p:nvSpPr>
        <p:spPr>
          <a:xfrm>
            <a:off x="1090478" y="3408399"/>
            <a:ext cx="1447800" cy="536576"/>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PCI </a:t>
            </a:r>
            <a:r>
              <a:rPr lang="en-US" sz="1600" dirty="0" err="1" smtClean="0">
                <a:solidFill>
                  <a:schemeClr val="tx1"/>
                </a:solidFill>
              </a:rPr>
              <a:t>Config</a:t>
            </a:r>
            <a:endParaRPr lang="en-US" sz="1600" dirty="0">
              <a:solidFill>
                <a:schemeClr val="tx1"/>
              </a:solidFill>
            </a:endParaRPr>
          </a:p>
        </p:txBody>
      </p:sp>
      <p:sp>
        <p:nvSpPr>
          <p:cNvPr id="83" name="Net Rectangle" hidden="1"/>
          <p:cNvSpPr/>
          <p:nvPr/>
        </p:nvSpPr>
        <p:spPr>
          <a:xfrm>
            <a:off x="3129814" y="4645881"/>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a:t>
            </a:r>
            <a:endParaRPr lang="en-US" sz="1600" dirty="0">
              <a:solidFill>
                <a:schemeClr val="tx1"/>
              </a:solidFill>
            </a:endParaRPr>
          </a:p>
        </p:txBody>
      </p:sp>
      <p:sp>
        <p:nvSpPr>
          <p:cNvPr id="84" name="Blk Rectangle" hidden="1"/>
          <p:cNvSpPr/>
          <p:nvPr/>
        </p:nvSpPr>
        <p:spPr>
          <a:xfrm>
            <a:off x="4727387" y="4645881"/>
            <a:ext cx="1238249"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Block</a:t>
            </a:r>
            <a:endParaRPr lang="en-US" sz="1600" dirty="0">
              <a:solidFill>
                <a:schemeClr val="tx1"/>
              </a:solidFill>
            </a:endParaRPr>
          </a:p>
        </p:txBody>
      </p:sp>
      <p:sp>
        <p:nvSpPr>
          <p:cNvPr id="85" name="Builder Rectangle" hidden="1"/>
          <p:cNvSpPr/>
          <p:nvPr/>
        </p:nvSpPr>
        <p:spPr>
          <a:xfrm>
            <a:off x="312981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Builder</a:t>
            </a:r>
            <a:endParaRPr lang="en-US" sz="1600" dirty="0">
              <a:solidFill>
                <a:schemeClr val="tx1"/>
              </a:solidFill>
            </a:endParaRPr>
          </a:p>
        </p:txBody>
      </p:sp>
      <p:sp>
        <p:nvSpPr>
          <p:cNvPr id="87" name="Tools Rectangle" hidden="1"/>
          <p:cNvSpPr/>
          <p:nvPr/>
        </p:nvSpPr>
        <p:spPr>
          <a:xfrm>
            <a:off x="4738224" y="3416337"/>
            <a:ext cx="1238250"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Tools</a:t>
            </a:r>
            <a:endParaRPr lang="en-US" sz="1600" dirty="0">
              <a:solidFill>
                <a:schemeClr val="tx1"/>
              </a:solidFill>
            </a:endParaRPr>
          </a:p>
        </p:txBody>
      </p:sp>
      <p:sp>
        <p:nvSpPr>
          <p:cNvPr id="88" name="XS Rectangle" hidden="1"/>
          <p:cNvSpPr/>
          <p:nvPr/>
        </p:nvSpPr>
        <p:spPr>
          <a:xfrm>
            <a:off x="3100582" y="2135224"/>
            <a:ext cx="1238251" cy="520700"/>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XenStore</a:t>
            </a:r>
            <a:endParaRPr lang="en-US" sz="1600" dirty="0">
              <a:solidFill>
                <a:schemeClr val="tx1"/>
              </a:solidFill>
            </a:endParaRPr>
          </a:p>
        </p:txBody>
      </p:sp>
      <p:sp>
        <p:nvSpPr>
          <p:cNvPr id="90" name="Qemu Rectangle" hidden="1"/>
          <p:cNvSpPr/>
          <p:nvPr/>
        </p:nvSpPr>
        <p:spPr>
          <a:xfrm rot="5400000">
            <a:off x="6305091" y="3374753"/>
            <a:ext cx="801530" cy="396378"/>
          </a:xfrm>
          <a:prstGeom prst="roundRect">
            <a:avLst>
              <a:gd name="adj" fmla="val 4360"/>
            </a:avLst>
          </a:prstGeom>
          <a:solidFill>
            <a:srgbClr val="F1F1F5"/>
          </a:solidFill>
          <a:ln>
            <a:solidFill>
              <a:srgbClr val="5955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Qemu</a:t>
            </a:r>
            <a:endParaRPr lang="en-US" sz="1600" dirty="0">
              <a:solidFill>
                <a:schemeClr val="tx1"/>
              </a:solidFill>
            </a:endParaRPr>
          </a:p>
        </p:txBody>
      </p:sp>
      <p:sp>
        <p:nvSpPr>
          <p:cNvPr id="55" name="Space Box"/>
          <p:cNvSpPr>
            <a:spLocks noGrp="1"/>
          </p:cNvSpPr>
          <p:nvPr>
            <p:ph idx="1"/>
          </p:nvPr>
        </p:nvSpPr>
        <p:spPr>
          <a:xfrm>
            <a:off x="442451" y="410974"/>
            <a:ext cx="4114800" cy="1494000"/>
          </a:xfrm>
        </p:spPr>
        <p:txBody>
          <a:bodyPr>
            <a:normAutofit/>
          </a:bodyPr>
          <a:lstStyle/>
          <a:p>
            <a:pPr marL="0" indent="0">
              <a:buNone/>
            </a:pPr>
            <a:r>
              <a:rPr lang="en-CA" sz="2400" b="1" dirty="0" smtClean="0"/>
              <a:t>Space</a:t>
            </a:r>
            <a:endParaRPr lang="en-CA" sz="2400" b="1" dirty="0"/>
          </a:p>
        </p:txBody>
      </p:sp>
      <p:sp>
        <p:nvSpPr>
          <p:cNvPr id="56" name="Time Box" hidden="1"/>
          <p:cNvSpPr txBox="1">
            <a:spLocks/>
          </p:cNvSpPr>
          <p:nvPr/>
        </p:nvSpPr>
        <p:spPr>
          <a:xfrm>
            <a:off x="4562369" y="410400"/>
            <a:ext cx="4114800" cy="149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2400" b="1" dirty="0" smtClean="0"/>
              <a:t>Time</a:t>
            </a:r>
            <a:endParaRPr lang="en-CA" sz="2400" b="1" dirty="0"/>
          </a:p>
        </p:txBody>
      </p:sp>
    </p:spTree>
    <p:extLst>
      <p:ext uri="{BB962C8B-B14F-4D97-AF65-F5344CB8AC3E}">
        <p14:creationId xmlns:p14="http://schemas.microsoft.com/office/powerpoint/2010/main" val="199001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500"/>
                                        <p:tgtEl>
                                          <p:spTgt spid="8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500"/>
                                        <p:tgtEl>
                                          <p:spTgt spid="9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57"/>
                                        </p:tgtEl>
                                      </p:cBhvr>
                                    </p:animEffect>
                                    <p:set>
                                      <p:cBhvr>
                                        <p:cTn id="74" dur="1" fill="hold">
                                          <p:stCondLst>
                                            <p:cond delay="499"/>
                                          </p:stCondLst>
                                        </p:cTn>
                                        <p:tgtEl>
                                          <p:spTgt spid="5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9"/>
                                        </p:tgtEl>
                                      </p:cBhvr>
                                    </p:animEffect>
                                    <p:set>
                                      <p:cBhvr>
                                        <p:cTn id="77" dur="1" fill="hold">
                                          <p:stCondLst>
                                            <p:cond delay="499"/>
                                          </p:stCondLst>
                                        </p:cTn>
                                        <p:tgtEl>
                                          <p:spTgt spid="5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5"/>
                                        </p:tgtEl>
                                      </p:cBhvr>
                                    </p:animEffect>
                                    <p:set>
                                      <p:cBhvr>
                                        <p:cTn id="80" dur="1" fill="hold">
                                          <p:stCondLst>
                                            <p:cond delay="499"/>
                                          </p:stCondLst>
                                        </p:cTn>
                                        <p:tgtEl>
                                          <p:spTgt spid="6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6"/>
                                        </p:tgtEl>
                                      </p:cBhvr>
                                    </p:animEffect>
                                    <p:set>
                                      <p:cBhvr>
                                        <p:cTn id="83" dur="1" fill="hold">
                                          <p:stCondLst>
                                            <p:cond delay="499"/>
                                          </p:stCondLst>
                                        </p:cTn>
                                        <p:tgtEl>
                                          <p:spTgt spid="6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8"/>
                                        </p:tgtEl>
                                      </p:cBhvr>
                                    </p:animEffect>
                                    <p:set>
                                      <p:cBhvr>
                                        <p:cTn id="86" dur="1" fill="hold">
                                          <p:stCondLst>
                                            <p:cond delay="499"/>
                                          </p:stCondLst>
                                        </p:cTn>
                                        <p:tgtEl>
                                          <p:spTgt spid="68"/>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fade">
                                      <p:cBhvr>
                                        <p:cTn id="114" dur="500"/>
                                        <p:tgtEl>
                                          <p:spTgt spid="7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500"/>
                                        <p:tgtEl>
                                          <p:spTgt spid="7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fade">
                                      <p:cBhvr>
                                        <p:cTn id="1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P spid="42" grpId="0" animBg="1"/>
      <p:bldP spid="39" grpId="0" animBg="1"/>
      <p:bldP spid="44" grpId="0" animBg="1"/>
      <p:bldP spid="47" grpId="0" animBg="1"/>
      <p:bldP spid="48" grpId="0" animBg="1"/>
      <p:bldP spid="50" grpId="0" animBg="1"/>
      <p:bldP spid="49" grpId="0" animBg="1"/>
      <p:bldP spid="52" grpId="0" animBg="1"/>
      <p:bldP spid="53" grpId="0" animBg="1"/>
      <p:bldP spid="51" grpId="0" animBg="1"/>
      <p:bldP spid="54" grpId="0" animBg="1"/>
      <p:bldP spid="57" grpId="0" animBg="1"/>
      <p:bldP spid="57" grpId="1" animBg="1"/>
      <p:bldP spid="59" grpId="0" animBg="1"/>
      <p:bldP spid="59" grpId="1" animBg="1"/>
      <p:bldP spid="65" grpId="0" animBg="1"/>
      <p:bldP spid="65" grpId="1" animBg="1"/>
      <p:bldP spid="66" grpId="0" animBg="1"/>
      <p:bldP spid="66" grpId="1" animBg="1"/>
      <p:bldP spid="68" grpId="0" animBg="1"/>
      <p:bldP spid="68" grpId="1" animBg="1"/>
      <p:bldP spid="69" grpId="0" animBg="1"/>
      <p:bldP spid="70" grpId="0" animBg="1"/>
      <p:bldP spid="72" grpId="0" animBg="1"/>
      <p:bldP spid="73" grpId="0" animBg="1"/>
      <p:bldP spid="74" grpId="0" animBg="1"/>
      <p:bldP spid="76" grpId="0" animBg="1"/>
      <p:bldP spid="77" grpId="0" animBg="1"/>
      <p:bldP spid="78" grpId="0" animBg="1"/>
      <p:bldP spid="80" grpId="0" animBg="1"/>
      <p:bldP spid="81" grpId="0" animBg="1"/>
      <p:bldP spid="83" grpId="0" animBg="1"/>
      <p:bldP spid="84" grpId="0" animBg="1"/>
      <p:bldP spid="85" grpId="0" animBg="1"/>
      <p:bldP spid="87" grpId="0" animBg="1"/>
      <p:bldP spid="88" grpId="0" animBg="1"/>
      <p:bldP spid="9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33993</TotalTime>
  <Words>4924</Words>
  <Application>Microsoft Office PowerPoint</Application>
  <PresentationFormat>On-screen Show (4:3)</PresentationFormat>
  <Paragraphs>1044</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Breaking Up is Hard to Do</vt:lpstr>
      <vt:lpstr>PowerPoint Presentation</vt:lpstr>
      <vt:lpstr>Companies in the Cloud (all these run in EC2 or Rackspace)</vt:lpstr>
      <vt:lpstr>Hypervisors are Secure</vt:lpstr>
      <vt:lpstr>CERT Vulnerabilities</vt:lpstr>
      <vt:lpstr>PowerPoint Presentation</vt:lpstr>
      <vt:lpstr>PowerPoint Presentation</vt:lpstr>
      <vt:lpstr>SPACE</vt:lpstr>
      <vt:lpstr>PowerPoint Presentation</vt:lpstr>
      <vt:lpstr>Isolation</vt:lpstr>
      <vt:lpstr>PowerPoint Presentation</vt:lpstr>
      <vt:lpstr>Configurable Sharing</vt:lpstr>
      <vt:lpstr>Configurable Sharing</vt:lpstr>
      <vt:lpstr>Configurable Sharing</vt:lpstr>
      <vt:lpstr>PowerPoint Presentation</vt:lpstr>
      <vt:lpstr>Auditing</vt:lpstr>
      <vt:lpstr>PowerPoint Presentation</vt:lpstr>
      <vt:lpstr>TIME</vt:lpstr>
      <vt:lpstr>PowerPoint Presentation</vt:lpstr>
      <vt:lpstr>Disposable</vt:lpstr>
      <vt:lpstr>PowerPoint Presentation</vt:lpstr>
      <vt:lpstr>Snapshots</vt:lpstr>
      <vt:lpstr>PowerPoint Presentation</vt:lpstr>
      <vt:lpstr>Stateless VMs</vt:lpstr>
      <vt:lpstr>PowerPoint Presentation</vt:lpstr>
      <vt:lpstr>Space + Time</vt:lpstr>
      <vt:lpstr>PowerPoint Presentation</vt:lpstr>
      <vt:lpstr>Composition</vt:lpstr>
      <vt:lpstr>Composition</vt:lpstr>
      <vt:lpstr>Composition</vt:lpstr>
      <vt:lpstr>PowerPoint Presentation</vt:lpstr>
      <vt:lpstr>EVALUATION</vt:lpstr>
      <vt:lpstr>Evaluation</vt:lpstr>
      <vt:lpstr>Privileges</vt:lpstr>
      <vt:lpstr>Security</vt:lpstr>
      <vt:lpstr>Memory Overhead</vt:lpstr>
      <vt:lpstr>Isolation Performance</vt:lpstr>
      <vt:lpstr>Restart Performance</vt:lpstr>
      <vt:lpstr>CONCLUSION</vt:lpstr>
      <vt:lpstr>Summing it All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Up is Hard to Do</dc:title>
  <dc:creator>helpdesk</dc:creator>
  <cp:lastModifiedBy>pjcolp</cp:lastModifiedBy>
  <cp:revision>884</cp:revision>
  <dcterms:created xsi:type="dcterms:W3CDTF">2011-09-29T18:03:49Z</dcterms:created>
  <dcterms:modified xsi:type="dcterms:W3CDTF">2011-11-09T16:24:16Z</dcterms:modified>
</cp:coreProperties>
</file>