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3" r:id="rId3"/>
    <p:sldId id="354" r:id="rId4"/>
    <p:sldId id="360" r:id="rId5"/>
    <p:sldId id="359" r:id="rId6"/>
    <p:sldId id="409" r:id="rId7"/>
    <p:sldId id="404" r:id="rId8"/>
    <p:sldId id="362" r:id="rId9"/>
    <p:sldId id="382" r:id="rId10"/>
    <p:sldId id="408" r:id="rId11"/>
    <p:sldId id="267" r:id="rId12"/>
    <p:sldId id="336" r:id="rId13"/>
    <p:sldId id="325" r:id="rId14"/>
    <p:sldId id="326" r:id="rId15"/>
    <p:sldId id="380" r:id="rId16"/>
    <p:sldId id="365" r:id="rId17"/>
    <p:sldId id="406" r:id="rId18"/>
    <p:sldId id="369" r:id="rId19"/>
    <p:sldId id="371" r:id="rId20"/>
    <p:sldId id="372" r:id="rId21"/>
    <p:sldId id="394" r:id="rId22"/>
    <p:sldId id="395" r:id="rId23"/>
    <p:sldId id="396" r:id="rId24"/>
    <p:sldId id="373" r:id="rId25"/>
    <p:sldId id="414" r:id="rId26"/>
    <p:sldId id="387" r:id="rId27"/>
    <p:sldId id="388" r:id="rId28"/>
    <p:sldId id="389" r:id="rId29"/>
    <p:sldId id="398" r:id="rId30"/>
    <p:sldId id="397" r:id="rId31"/>
    <p:sldId id="287" r:id="rId32"/>
    <p:sldId id="400" r:id="rId33"/>
    <p:sldId id="407" r:id="rId34"/>
    <p:sldId id="401" r:id="rId35"/>
    <p:sldId id="399" r:id="rId36"/>
    <p:sldId id="402" r:id="rId37"/>
    <p:sldId id="410" r:id="rId38"/>
    <p:sldId id="415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9981A1B-8442-4657-A25D-EC01B25CFE3B}">
          <p14:sldIdLst>
            <p14:sldId id="256"/>
            <p14:sldId id="353"/>
            <p14:sldId id="354"/>
            <p14:sldId id="360"/>
            <p14:sldId id="359"/>
            <p14:sldId id="409"/>
            <p14:sldId id="404"/>
            <p14:sldId id="362"/>
            <p14:sldId id="382"/>
            <p14:sldId id="408"/>
            <p14:sldId id="267"/>
            <p14:sldId id="336"/>
            <p14:sldId id="325"/>
            <p14:sldId id="326"/>
            <p14:sldId id="380"/>
            <p14:sldId id="365"/>
            <p14:sldId id="406"/>
            <p14:sldId id="369"/>
            <p14:sldId id="371"/>
            <p14:sldId id="372"/>
            <p14:sldId id="394"/>
            <p14:sldId id="395"/>
            <p14:sldId id="396"/>
            <p14:sldId id="373"/>
            <p14:sldId id="414"/>
            <p14:sldId id="387"/>
            <p14:sldId id="388"/>
            <p14:sldId id="389"/>
            <p14:sldId id="398"/>
            <p14:sldId id="397"/>
            <p14:sldId id="287"/>
            <p14:sldId id="400"/>
            <p14:sldId id="407"/>
            <p14:sldId id="401"/>
            <p14:sldId id="399"/>
            <p14:sldId id="402"/>
            <p14:sldId id="410"/>
            <p14:sldId id="4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1" autoAdjust="0"/>
    <p:restoredTop sz="65385" autoAdjust="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044"/>
    </p:cViewPr>
  </p:sorterViewPr>
  <p:notesViewPr>
    <p:cSldViewPr>
      <p:cViewPr varScale="1">
        <p:scale>
          <a:sx n="88" d="100"/>
          <a:sy n="88" d="100"/>
        </p:scale>
        <p:origin x="-3858" y="-102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r">
              <a:defRPr sz="1300"/>
            </a:lvl1pPr>
          </a:lstStyle>
          <a:p>
            <a:fld id="{235EF197-0784-497A-9F60-4389BE9B13C6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r">
              <a:defRPr sz="1300"/>
            </a:lvl1pPr>
          </a:lstStyle>
          <a:p>
            <a:fld id="{7EC0F589-3293-4C2E-8EA3-52ADA31C6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50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/>
          <a:lstStyle>
            <a:lvl1pPr algn="r">
              <a:defRPr sz="1300"/>
            </a:lvl1pPr>
          </a:lstStyle>
          <a:p>
            <a:fld id="{3F36E9A4-9C08-48FB-A589-DB5CE98153A7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4" tIns="47817" rIns="95634" bIns="4781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634" tIns="47817" rIns="95634" bIns="478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634" tIns="47817" rIns="95634" bIns="47817" rtlCol="0" anchor="b"/>
          <a:lstStyle>
            <a:lvl1pPr algn="r">
              <a:defRPr sz="1300"/>
            </a:lvl1pPr>
          </a:lstStyle>
          <a:p>
            <a:fld id="{37A68F52-8E13-48CC-B4BD-7A60C4A28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0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 = press button for animation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6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 defTabSz="956339">
              <a:buFontTx/>
              <a:buChar char="-"/>
            </a:pPr>
            <a:r>
              <a:rPr lang="en-CA" baseline="0" dirty="0" smtClean="0"/>
              <a:t>As mentioned earlier, there are three main types of memory attacks</a:t>
            </a:r>
          </a:p>
          <a:p>
            <a:pPr marL="636514" lvl="1" indent="-179314" defTabSz="956339">
              <a:buFontTx/>
              <a:buChar char="-"/>
            </a:pPr>
            <a:r>
              <a:rPr lang="en-CA" baseline="0" dirty="0" smtClean="0"/>
              <a:t>Cold boot attacks</a:t>
            </a:r>
          </a:p>
          <a:p>
            <a:pPr marL="636514" lvl="1" indent="-179314" defTabSz="956339">
              <a:buFontTx/>
              <a:buChar char="-"/>
            </a:pPr>
            <a:r>
              <a:rPr lang="en-CA" baseline="0" dirty="0" smtClean="0"/>
              <a:t>Bus monitoring attacks</a:t>
            </a:r>
          </a:p>
          <a:p>
            <a:pPr marL="636514" lvl="1" indent="-179314" defTabSz="956339">
              <a:buFontTx/>
              <a:buChar char="-"/>
            </a:pPr>
            <a:r>
              <a:rPr lang="en-CA" baseline="0" dirty="0" smtClean="0"/>
              <a:t>And DMA attacks</a:t>
            </a:r>
          </a:p>
          <a:p>
            <a:pPr marL="179314" indent="-179314" defTabSz="956339">
              <a:buFontTx/>
              <a:buChar char="-"/>
            </a:pPr>
            <a:r>
              <a:rPr lang="en-CA" baseline="0" dirty="0" smtClean="0"/>
              <a:t>I’m now going to talk about each in a bit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88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The premise of all cold</a:t>
            </a:r>
            <a:r>
              <a:rPr lang="en-CA" baseline="0" dirty="0" smtClean="0"/>
              <a:t> boot attacks is that the contents of DRAM doesn’t instantly disappear when power is lost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This is known as the data </a:t>
            </a:r>
            <a:r>
              <a:rPr lang="en-CA" baseline="0" dirty="0" err="1" smtClean="0"/>
              <a:t>remanence</a:t>
            </a:r>
            <a:r>
              <a:rPr lang="en-CA" baseline="0" dirty="0" smtClean="0"/>
              <a:t> effect</a:t>
            </a:r>
          </a:p>
          <a:p>
            <a:pPr marL="1114625" lvl="2" indent="-179314">
              <a:buFontTx/>
              <a:buChar char="-"/>
            </a:pPr>
            <a:r>
              <a:rPr lang="en-CA" dirty="0" smtClean="0"/>
              <a:t>Below</a:t>
            </a:r>
            <a:r>
              <a:rPr lang="en-CA" baseline="0" dirty="0" smtClean="0"/>
              <a:t> we can see what the data </a:t>
            </a:r>
            <a:r>
              <a:rPr lang="en-CA" baseline="0" dirty="0" err="1" smtClean="0"/>
              <a:t>remanence</a:t>
            </a:r>
            <a:r>
              <a:rPr lang="en-CA" baseline="0" dirty="0" smtClean="0"/>
              <a:t> effect looks like on a picture of the Google Android logo stored in memory</a:t>
            </a:r>
            <a:endParaRPr lang="en-CA" dirty="0" smtClean="0"/>
          </a:p>
          <a:p>
            <a:pPr marL="657483" lvl="1" indent="-179314">
              <a:buFontTx/>
              <a:buChar char="-"/>
            </a:pPr>
            <a:r>
              <a:rPr lang="en-CA" dirty="0" smtClean="0"/>
              <a:t>C</a:t>
            </a:r>
            <a:r>
              <a:rPr lang="en-CA" baseline="0" dirty="0" smtClean="0"/>
              <a:t>ooling the DRAM chip down extends the data </a:t>
            </a:r>
            <a:r>
              <a:rPr lang="en-CA" baseline="0" dirty="0" err="1" smtClean="0"/>
              <a:t>remanence</a:t>
            </a:r>
            <a:endParaRPr lang="en-CA" baseline="0" dirty="0" smtClean="0"/>
          </a:p>
          <a:p>
            <a:pPr marL="1135653" lvl="2" indent="-179314">
              <a:buFontTx/>
              <a:buChar char="-"/>
            </a:pPr>
            <a:r>
              <a:rPr lang="en-CA" baseline="0" dirty="0" smtClean="0"/>
              <a:t>Can be done by spraying memory with an upside down can of compressed air or putting the device in a freezer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There are two types of cold boot attacks:</a:t>
            </a:r>
          </a:p>
          <a:p>
            <a:pPr marL="657483" lvl="1" indent="-179314">
              <a:buFontTx/>
              <a:buChar char="-"/>
            </a:pPr>
            <a:r>
              <a:rPr lang="en-CA" dirty="0" smtClean="0"/>
              <a:t>The first</a:t>
            </a:r>
            <a:r>
              <a:rPr lang="en-CA" baseline="0" dirty="0" smtClean="0"/>
              <a:t> is to p</a:t>
            </a:r>
            <a:r>
              <a:rPr lang="en-CA" dirty="0" smtClean="0"/>
              <a:t>ul</a:t>
            </a:r>
            <a:r>
              <a:rPr lang="en-CA" baseline="0" dirty="0" smtClean="0"/>
              <a:t>l the memory chip out of the device and stick it in a reader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Some mobile devices use package-on-package which makes it </a:t>
            </a:r>
            <a:r>
              <a:rPr lang="en-CA" b="1" baseline="0" dirty="0" smtClean="0"/>
              <a:t>really</a:t>
            </a:r>
            <a:r>
              <a:rPr lang="en-CA" baseline="0" dirty="0" smtClean="0"/>
              <a:t> hard to remove RAM chips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However, others do not…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The second is to </a:t>
            </a:r>
            <a:r>
              <a:rPr lang="en-CA" baseline="0" dirty="0" err="1" smtClean="0"/>
              <a:t>reflash</a:t>
            </a:r>
            <a:r>
              <a:rPr lang="en-CA" baseline="0" dirty="0" smtClean="0"/>
              <a:t> the device with malicious firmware that reads the (preserved) contents of DRAM (e.g., over USB)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Cold boot attacks have been shown for a long time in the PC world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However, this type of attack has now been recently demonstrated on Android devices</a:t>
            </a:r>
            <a:endParaRPr lang="en-CA" dirty="0" smtClean="0"/>
          </a:p>
          <a:p>
            <a:pPr marL="179314" indent="-179314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8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baseline="0" dirty="0" smtClean="0"/>
              <a:t>We tested the data </a:t>
            </a:r>
            <a:r>
              <a:rPr lang="en-CA" baseline="0" dirty="0" err="1" smtClean="0"/>
              <a:t>remanence</a:t>
            </a:r>
            <a:r>
              <a:rPr lang="en-CA" baseline="0" dirty="0" smtClean="0"/>
              <a:t> effect on a Tegra3 tablet with 2 GB of RAM, keeping the RAM at room temperature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First, we wrote a unique bit pattern into memory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Then, we mounted some cold boot attacks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Finally, we measured the fraction of the bit pattern still preserved in RAM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The three attacks we tried were: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A normal OS reboot (no power loss). In this case 96.4% of the bit pattern was preserved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When the OS reboots, it overwrites parts of memory. That’s where the 3.6% loss comes from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A device </a:t>
            </a:r>
            <a:r>
              <a:rPr lang="en-CA" baseline="0" dirty="0" err="1" smtClean="0"/>
              <a:t>reflash</a:t>
            </a:r>
            <a:r>
              <a:rPr lang="en-CA" baseline="0" dirty="0" smtClean="0"/>
              <a:t> (which resulted in a short power loss). 97.5% of the pattern was preserved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Again, some of this is loss due to writes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Finally, we did a long (2 second) reset with power loss. Only 0.1% of the pattern remained in this case – remember, these experiments were done at room temperature. If cold, more would be preserved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01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The next type of memory attack is the bus</a:t>
            </a:r>
            <a:r>
              <a:rPr lang="en-CA" baseline="0" dirty="0" smtClean="0"/>
              <a:t> monitoring attack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A bus monitor attacks involves attaching a device to the memory bus and observing the data that is transferred</a:t>
            </a:r>
            <a:r>
              <a:rPr lang="en-CA" baseline="0" dirty="0" smtClean="0"/>
              <a:t> across it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While with this approach the contents of memory cannot be directly accessed, over time enough data can be extracted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The key itself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Or access to other structures that could leak information about the key</a:t>
            </a:r>
          </a:p>
          <a:p>
            <a:pPr marL="200342" indent="-179314">
              <a:buFontTx/>
              <a:buChar char="-"/>
            </a:pPr>
            <a:r>
              <a:rPr lang="en-CA" baseline="0" dirty="0" smtClean="0"/>
              <a:t>People have been able to turn iPads into bus monitoring devices, as demonstrated in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58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Finally, we consider DMA attacks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A DMA attack involves attaching a malicious DMA device </a:t>
            </a:r>
            <a:r>
              <a:rPr lang="en-CA" baseline="0" dirty="0" smtClean="0"/>
              <a:t>which manipulates the DMA controller in order to read arbitrary memory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Currently this type of attack is less prevalent as DMA ports are rare on mobile devices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However, with the adoption of Thunderbolt, this could change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43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Now that we understand the types of memory attacks available…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…I’ll briefly discuss our threat 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355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Since mobile devices are easily lost or</a:t>
            </a:r>
            <a:r>
              <a:rPr lang="en-CA" baseline="0" dirty="0" smtClean="0"/>
              <a:t> stolen, we focus on relatively unsophisticated attacks</a:t>
            </a:r>
          </a:p>
          <a:p>
            <a:pPr marL="636514" lvl="1" indent="-179314">
              <a:buFontTx/>
              <a:buChar char="-"/>
            </a:pPr>
            <a:r>
              <a:rPr lang="en-CA" baseline="0" dirty="0" smtClean="0"/>
              <a:t>(Cold boot, bus monitoring, and DMA attacks)</a:t>
            </a:r>
          </a:p>
          <a:p>
            <a:pPr marL="636514" lvl="1" indent="-179314">
              <a:buFontTx/>
              <a:buChar char="-"/>
            </a:pPr>
            <a:r>
              <a:rPr lang="en-CA" baseline="0" dirty="0" smtClean="0"/>
              <a:t>These are attacks that “anybody” can perform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We are not concerned with other types attacks: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Software attacks (/malware)</a:t>
            </a:r>
          </a:p>
          <a:p>
            <a:pPr marL="1114625" lvl="2" indent="-179314">
              <a:buFontTx/>
              <a:buChar char="-"/>
            </a:pPr>
            <a:r>
              <a:rPr lang="en-CA" dirty="0"/>
              <a:t>This class of </a:t>
            </a:r>
            <a:r>
              <a:rPr lang="en-CA" dirty="0" smtClean="0"/>
              <a:t>attack </a:t>
            </a:r>
            <a:r>
              <a:rPr lang="en-CA" dirty="0"/>
              <a:t>compromise the software on a mobile device and can thus access and steal any secrets, including the PIN unlock </a:t>
            </a:r>
            <a:r>
              <a:rPr lang="en-CA" dirty="0" smtClean="0"/>
              <a:t>code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In our case, since we’re worried about somebody having physical access to the device, this is prevented by using a PIN code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Physical side-channel attacks</a:t>
            </a:r>
          </a:p>
          <a:p>
            <a:pPr marL="1114625" lvl="2" indent="-179314">
              <a:buFontTx/>
              <a:buChar char="-"/>
            </a:pPr>
            <a:r>
              <a:rPr lang="en-CA" dirty="0"/>
              <a:t>Side-channel attacks </a:t>
            </a:r>
            <a:r>
              <a:rPr lang="en-CA" dirty="0" smtClean="0"/>
              <a:t>try to </a:t>
            </a:r>
            <a:r>
              <a:rPr lang="en-CA" dirty="0"/>
              <a:t>obtain sensitive information by exploiting physical properties of </a:t>
            </a:r>
            <a:r>
              <a:rPr lang="en-CA" dirty="0" smtClean="0"/>
              <a:t>cryptographic implementations, </a:t>
            </a:r>
            <a:r>
              <a:rPr lang="en-CA" dirty="0"/>
              <a:t>such as timing information or power consumption</a:t>
            </a:r>
            <a:endParaRPr lang="en-CA" baseline="0" dirty="0" smtClean="0"/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Code-injection attacks</a:t>
            </a:r>
          </a:p>
          <a:p>
            <a:pPr marL="1114625" lvl="2" indent="-179314">
              <a:buFontTx/>
              <a:buChar char="-"/>
            </a:pPr>
            <a:r>
              <a:rPr lang="en-CA" dirty="0"/>
              <a:t>This class of </a:t>
            </a:r>
            <a:r>
              <a:rPr lang="en-CA" dirty="0" smtClean="0"/>
              <a:t>attack inject </a:t>
            </a:r>
            <a:r>
              <a:rPr lang="en-CA" dirty="0"/>
              <a:t>or modify code running on the platform</a:t>
            </a:r>
          </a:p>
          <a:p>
            <a:pPr marL="1114625" lvl="2" indent="-179314">
              <a:buFontTx/>
              <a:buChar char="-"/>
            </a:pPr>
            <a:r>
              <a:rPr lang="en-CA" dirty="0"/>
              <a:t>One way to mount this attack is to use a compromised DMA-capable device</a:t>
            </a:r>
            <a:endParaRPr lang="en-CA" baseline="0" dirty="0" smtClean="0"/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JTAG attacks</a:t>
            </a:r>
          </a:p>
          <a:p>
            <a:pPr marL="1114683" lvl="2" indent="-179314">
              <a:buFontTx/>
              <a:buChar char="-"/>
            </a:pPr>
            <a:r>
              <a:rPr lang="en-CA" baseline="0" dirty="0" smtClean="0"/>
              <a:t>JTAG is a hardware debugging interface</a:t>
            </a:r>
          </a:p>
          <a:p>
            <a:pPr marL="1571883" lvl="3" indent="-179314">
              <a:buFontTx/>
              <a:buChar char="-"/>
            </a:pPr>
            <a:r>
              <a:rPr lang="en-CA" baseline="0" dirty="0" smtClean="0"/>
              <a:t>Port on the motherboard to debug the state of the hardware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On some devices, this can be a huge issue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However, we know how to fix it (just disable JTAG)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Or more sophisticated physical </a:t>
            </a:r>
            <a:r>
              <a:rPr lang="en-CA" baseline="0" dirty="0" smtClean="0"/>
              <a:t>attacks</a:t>
            </a:r>
          </a:p>
          <a:p>
            <a:pPr marL="1114683" lvl="2" indent="-179314">
              <a:buFontTx/>
              <a:buChar char="-"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hard to anticipate all types of physical attacks</a:t>
            </a:r>
          </a:p>
          <a:p>
            <a:pPr marL="1114683" lvl="2" indent="-179314">
              <a:buFontTx/>
              <a:buChar char="-"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example of an advanced attack is using an electron microscope to examine the internals of the ARM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chip and carry attacks on the stored data</a:t>
            </a:r>
          </a:p>
          <a:p>
            <a:pPr marL="1114683" lvl="2" indent="-179314">
              <a:buFontTx/>
              <a:buChar char="-"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possible, such an attack requires specialized equipment and can often take several months even when carried out by a skilled attacker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407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indent="-171428">
              <a:buFontTx/>
              <a:buChar char="-"/>
            </a:pPr>
            <a:r>
              <a:rPr lang="en-CA" baseline="0" dirty="0" smtClean="0"/>
              <a:t>Now that we understand the threat model…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1428" indent="-171428">
              <a:buFontTx/>
              <a:buChar char="-"/>
            </a:pPr>
            <a:r>
              <a:rPr lang="en-CA" baseline="0" dirty="0" smtClean="0"/>
              <a:t>…I’ll discuss the design of our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355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First we’ll look at Sentry in action</a:t>
            </a:r>
            <a:r>
              <a:rPr lang="en-CA" baseline="0" dirty="0" smtClean="0"/>
              <a:t> w</a:t>
            </a:r>
            <a:r>
              <a:rPr lang="en-CA" dirty="0" smtClean="0"/>
              <a:t>hen the device gets locked (transitions from unlocked</a:t>
            </a:r>
            <a:r>
              <a:rPr lang="en-CA" baseline="0" dirty="0" smtClean="0"/>
              <a:t> to locked state)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Here, we have a sensitive application (with a sensitive memory page) at the top</a:t>
            </a:r>
          </a:p>
          <a:p>
            <a:pPr marL="179314" lvl="0" indent="-179314">
              <a:buFontTx/>
              <a:buChar char="-"/>
            </a:pPr>
            <a:r>
              <a:rPr lang="en-CA" baseline="0" dirty="0" smtClean="0"/>
              <a:t>We also have some non-sensitive data</a:t>
            </a:r>
            <a:endParaRPr lang="en-CA" dirty="0" smtClean="0"/>
          </a:p>
          <a:p>
            <a:pPr marL="179314" indent="-179314">
              <a:buFontTx/>
              <a:buChar char="-"/>
            </a:pPr>
            <a:r>
              <a:rPr lang="en-CA" dirty="0" smtClean="0"/>
              <a:t>When the device is locked,</a:t>
            </a:r>
            <a:r>
              <a:rPr lang="en-CA" baseline="0" dirty="0" smtClean="0"/>
              <a:t> w</a:t>
            </a:r>
            <a:r>
              <a:rPr lang="en-CA" dirty="0" smtClean="0"/>
              <a:t>hat happens is that the pages of sensitive</a:t>
            </a:r>
            <a:r>
              <a:rPr lang="en-CA" baseline="0" dirty="0" smtClean="0"/>
              <a:t> applications are encrypted</a:t>
            </a:r>
          </a:p>
          <a:p>
            <a:pPr marL="20969" lv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92419" lvl="0" indent="-171450">
              <a:buFontTx/>
              <a:buChar char="-"/>
            </a:pPr>
            <a:r>
              <a:rPr lang="en-CA" baseline="0" dirty="0" smtClean="0"/>
              <a:t>As we can see, the page for the sensitive application is now encrypted</a:t>
            </a:r>
          </a:p>
          <a:p>
            <a:pPr marL="200283" lvl="0" indent="-179314">
              <a:buFontTx/>
              <a:buChar char="-"/>
            </a:pPr>
            <a:r>
              <a:rPr lang="en-CA" baseline="0" dirty="0" smtClean="0"/>
              <a:t>Notice that the pages for regular applications stay unencrypted</a:t>
            </a:r>
          </a:p>
          <a:p>
            <a:pPr marL="200283" lvl="0" indent="-179314">
              <a:buFontTx/>
              <a:buChar char="-"/>
            </a:pPr>
            <a:r>
              <a:rPr lang="en-CA" baseline="0" dirty="0" smtClean="0"/>
              <a:t>It’s only the page(s) for the sensitive applications that are encrypted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500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Next we’ll look at Sentry in action</a:t>
            </a:r>
            <a:r>
              <a:rPr lang="en-CA" baseline="0" dirty="0" smtClean="0"/>
              <a:t> while the device remains locked and sensitive applications run in the background</a:t>
            </a:r>
            <a:endParaRPr lang="en-CA" dirty="0" smtClean="0"/>
          </a:p>
          <a:p>
            <a:pPr marL="179314" indent="-179314">
              <a:buFontTx/>
              <a:buChar char="-"/>
            </a:pPr>
            <a:r>
              <a:rPr lang="en-CA" dirty="0" smtClean="0"/>
              <a:t>When an encrypted</a:t>
            </a:r>
            <a:r>
              <a:rPr lang="en-CA" baseline="0" dirty="0" smtClean="0"/>
              <a:t> </a:t>
            </a:r>
            <a:r>
              <a:rPr lang="en-CA" dirty="0" smtClean="0"/>
              <a:t>page</a:t>
            </a:r>
            <a:r>
              <a:rPr lang="en-CA" baseline="0" dirty="0" smtClean="0"/>
              <a:t> is accessed * it is copied into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memory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There it is decrypted in place * (in the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memory)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Finally, the page table entry is update to point to the new page 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When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memory becomes full, a page will need to be evicted back out to DRAM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This is the reverse process of what we just saw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First, the page is encrypted in place * (in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memory)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Then, it is copied back out to its original location in RAM 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Finally, the page table entry is updated to point back to the original location *</a:t>
            </a:r>
          </a:p>
          <a:p>
            <a:pPr marL="179314" indent="-179314">
              <a:buFontTx/>
              <a:buChar char="-"/>
            </a:pPr>
            <a:endParaRPr lang="en-CA" baseline="0" dirty="0" smtClean="0"/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This process allows us to transparently run applications while keeping their DRAM contents encrypted at all times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371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baseline="0" dirty="0" smtClean="0"/>
              <a:t>Mobile devices are easily: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* Lost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* Or stolen</a:t>
            </a:r>
          </a:p>
          <a:p>
            <a:pPr marL="200342" indent="-179314">
              <a:buFontTx/>
              <a:buChar char="-"/>
            </a:pPr>
            <a:r>
              <a:rPr lang="en-CA" baseline="0" dirty="0" smtClean="0"/>
              <a:t>…and you should be frightened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3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Finally, we’ll look at Sentry in action</a:t>
            </a:r>
            <a:r>
              <a:rPr lang="en-CA" baseline="0" dirty="0" smtClean="0"/>
              <a:t> w</a:t>
            </a:r>
            <a:r>
              <a:rPr lang="en-CA" dirty="0" smtClean="0"/>
              <a:t>hen the device is unlocked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That is, when it transitions from a locked state to an unlocked state and continues to run</a:t>
            </a:r>
            <a:r>
              <a:rPr lang="en-CA" baseline="0" dirty="0" smtClean="0"/>
              <a:t> in an unlocked state</a:t>
            </a:r>
            <a:endParaRPr lang="en-CA" dirty="0" smtClean="0"/>
          </a:p>
          <a:p>
            <a:pPr marL="179314" indent="-179314">
              <a:buFontTx/>
              <a:buChar char="-"/>
            </a:pPr>
            <a:r>
              <a:rPr lang="en-CA" dirty="0" smtClean="0"/>
              <a:t>In</a:t>
            </a:r>
            <a:r>
              <a:rPr lang="en-CA" baseline="0" dirty="0" smtClean="0"/>
              <a:t> this case, w</a:t>
            </a:r>
            <a:r>
              <a:rPr lang="en-CA" dirty="0" smtClean="0"/>
              <a:t>hen a page</a:t>
            </a:r>
            <a:r>
              <a:rPr lang="en-CA" baseline="0" dirty="0" smtClean="0"/>
              <a:t> is accessed, it is simply decrypted on-demand 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982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In order for</a:t>
            </a:r>
            <a:r>
              <a:rPr lang="en-CA" baseline="0" dirty="0" smtClean="0"/>
              <a:t> all this to work, t</a:t>
            </a:r>
            <a:r>
              <a:rPr lang="en-CA" dirty="0" smtClean="0"/>
              <a:t>here are several challenges that Sentry</a:t>
            </a:r>
            <a:r>
              <a:rPr lang="en-CA" baseline="0" dirty="0" smtClean="0"/>
              <a:t> must overcome</a:t>
            </a:r>
          </a:p>
          <a:p>
            <a:pPr marL="636455" lvl="1" indent="-179314" defTabSz="914282">
              <a:buFontTx/>
              <a:buChar char="-"/>
            </a:pPr>
            <a:r>
              <a:rPr lang="en-US" dirty="0" smtClean="0"/>
              <a:t>1. Where on </a:t>
            </a:r>
            <a:r>
              <a:rPr lang="en-US" dirty="0" err="1" smtClean="0"/>
              <a:t>SoC</a:t>
            </a:r>
            <a:r>
              <a:rPr lang="en-US" dirty="0" smtClean="0"/>
              <a:t> can code and data be kept?</a:t>
            </a:r>
          </a:p>
          <a:p>
            <a:pPr marL="1093596" lvl="2" indent="-179314" defTabSz="914282"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storage options do we have available on the </a:t>
            </a:r>
            <a:r>
              <a:rPr lang="en-US" baseline="0" dirty="0" err="1" smtClean="0"/>
              <a:t>SoC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636455" lvl="1" indent="-179314" defTabSz="914282">
              <a:buFontTx/>
              <a:buChar char="-"/>
            </a:pPr>
            <a:r>
              <a:rPr lang="en-US" dirty="0" smtClean="0"/>
              <a:t>2. How can crypto be done in-place on the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</a:p>
          <a:p>
            <a:pPr marL="1093596" lvl="2" indent="-179314" defTabSz="914282"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special considerations do we have to make to ensure that no secret state escapes the </a:t>
            </a:r>
            <a:r>
              <a:rPr lang="en-US" baseline="0" dirty="0" err="1" smtClean="0"/>
              <a:t>SoC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636455" lvl="1" indent="-179314" defTabSz="914282">
              <a:buFontTx/>
              <a:buChar char="-"/>
            </a:pPr>
            <a:r>
              <a:rPr lang="en-US" dirty="0" smtClean="0"/>
              <a:t>3. How do we guarantee no data “leaks” to DRAM?</a:t>
            </a:r>
          </a:p>
          <a:p>
            <a:pPr marL="1093596" lvl="2" indent="-179314" defTabSz="914282">
              <a:buFontTx/>
              <a:buChar char="-"/>
            </a:pPr>
            <a:r>
              <a:rPr lang="en-US" dirty="0" smtClean="0"/>
              <a:t>How do we make sure there is no bug in Sentry that exposes sensitive data accidentally?</a:t>
            </a:r>
          </a:p>
          <a:p>
            <a:pPr marL="636455" lvl="1" indent="-179314" defTabSz="914282">
              <a:buFontTx/>
              <a:buChar char="-"/>
            </a:pPr>
            <a:r>
              <a:rPr lang="en-US" dirty="0" smtClean="0"/>
              <a:t>4. How do we secure freed memory pages?</a:t>
            </a:r>
          </a:p>
          <a:p>
            <a:pPr marL="1093596" lvl="2" indent="-179314" defTabSz="914282">
              <a:buFontTx/>
              <a:buChar char="-"/>
            </a:pPr>
            <a:r>
              <a:rPr lang="en-US" dirty="0" smtClean="0"/>
              <a:t>How do we ensure no data leaked in freed pages (e.g.,</a:t>
            </a:r>
            <a:r>
              <a:rPr lang="en-US" baseline="0" dirty="0" smtClean="0"/>
              <a:t> they aren’t cleared properly)</a:t>
            </a:r>
            <a:r>
              <a:rPr lang="en-US" dirty="0" smtClean="0"/>
              <a:t>?</a:t>
            </a:r>
          </a:p>
          <a:p>
            <a:pPr marL="636455" lvl="1" indent="-179314" defTabSz="914282">
              <a:buFontTx/>
              <a:buChar char="-"/>
            </a:pPr>
            <a:r>
              <a:rPr lang="en-US" dirty="0" smtClean="0"/>
              <a:t>5. How do we bootstrap?</a:t>
            </a:r>
          </a:p>
          <a:p>
            <a:pPr marL="1093596" lvl="2" indent="-179314" defTabSz="914282">
              <a:buFontTx/>
              <a:buChar char="-"/>
            </a:pPr>
            <a:r>
              <a:rPr lang="en-US" dirty="0" smtClean="0"/>
              <a:t>Where do the encryption keys come</a:t>
            </a:r>
            <a:r>
              <a:rPr lang="en-US" baseline="0" dirty="0" smtClean="0"/>
              <a:t> from?</a:t>
            </a:r>
            <a:endParaRPr lang="en-US" dirty="0" smtClean="0"/>
          </a:p>
          <a:p>
            <a:pPr marL="636455" lvl="1" indent="-179314" defTabSz="914282">
              <a:buFontTx/>
              <a:buChar char="-"/>
            </a:pPr>
            <a:r>
              <a:rPr lang="en-US" dirty="0" smtClean="0"/>
              <a:t>6. What are minimum on </a:t>
            </a:r>
            <a:r>
              <a:rPr lang="en-US" dirty="0" err="1" smtClean="0"/>
              <a:t>SoC</a:t>
            </a:r>
            <a:r>
              <a:rPr lang="en-US" dirty="0" smtClean="0"/>
              <a:t> requirements?</a:t>
            </a:r>
          </a:p>
          <a:p>
            <a:pPr marL="1093596" lvl="2" indent="-179314" defTabSz="914282">
              <a:buFontTx/>
              <a:buChar char="-"/>
            </a:pPr>
            <a:r>
              <a:rPr lang="en-US" dirty="0" smtClean="0"/>
              <a:t>What’s the minimum requirement on on-</a:t>
            </a:r>
            <a:r>
              <a:rPr lang="en-US" dirty="0" err="1" smtClean="0"/>
              <a:t>SoC</a:t>
            </a:r>
            <a:r>
              <a:rPr lang="en-US" dirty="0" smtClean="0"/>
              <a:t>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708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For this</a:t>
            </a:r>
            <a:r>
              <a:rPr lang="en-CA" baseline="0" dirty="0" smtClean="0"/>
              <a:t> talk, I’m just going to concentrate on the first two: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Where on the 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can the code and data be kept?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How can crypto be done in-place on the 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?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Please read the paper for answers to the rest of the questions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0739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First we’ll look at the on-</a:t>
            </a:r>
            <a:r>
              <a:rPr lang="en-CA" dirty="0" err="1" smtClean="0"/>
              <a:t>SoC</a:t>
            </a:r>
            <a:r>
              <a:rPr lang="en-CA" dirty="0" smtClean="0"/>
              <a:t> storage options available to us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In modern devices, there are two main sources of this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storage: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First, internal RAM (</a:t>
            </a:r>
            <a:r>
              <a:rPr lang="en-CA" baseline="0" dirty="0" err="1" smtClean="0"/>
              <a:t>iRAM</a:t>
            </a:r>
            <a:r>
              <a:rPr lang="en-CA" baseline="0" dirty="0" smtClean="0"/>
              <a:t>) is a small amount (e.g., 256KB) of RAM (typically static RAM)</a:t>
            </a:r>
          </a:p>
          <a:p>
            <a:pPr marL="1135653" lvl="2" indent="-179314">
              <a:buFontTx/>
              <a:buChar char="-"/>
            </a:pPr>
            <a:r>
              <a:rPr lang="en-CA" baseline="0" dirty="0" smtClean="0"/>
              <a:t>Provided for use by firmware and devices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Second, the ARM platform offers a way to lock parts of the L2 cache</a:t>
            </a:r>
          </a:p>
          <a:p>
            <a:pPr marL="1114625" lvl="2" indent="-179314" defTabSz="914282">
              <a:buFontTx/>
              <a:buChar char="-"/>
              <a:defRPr/>
            </a:pPr>
            <a:r>
              <a:rPr lang="en-CA" baseline="0" dirty="0" smtClean="0"/>
              <a:t>Any data locked in the cache is prevented from being evicted out to main memory</a:t>
            </a:r>
          </a:p>
          <a:p>
            <a:pPr marL="1135653" lvl="2" indent="-179314">
              <a:buFontTx/>
              <a:buChar char="-"/>
            </a:pPr>
            <a:r>
              <a:rPr lang="en-CA" baseline="0" dirty="0" smtClean="0"/>
              <a:t>Originally designed for performance reasons (for deterministic access times, useful in things like real-time systems)</a:t>
            </a:r>
          </a:p>
          <a:p>
            <a:pPr marL="21028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200342" indent="-179314">
              <a:buFontTx/>
              <a:buChar char="-"/>
            </a:pPr>
            <a:r>
              <a:rPr lang="en-CA" baseline="0" dirty="0" smtClean="0"/>
              <a:t>Both of these options are: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Safe against cold-boot attacks</a:t>
            </a:r>
          </a:p>
          <a:p>
            <a:pPr marL="1114625" lvl="2" indent="-179314">
              <a:buFontTx/>
              <a:buChar char="-"/>
            </a:pPr>
            <a:r>
              <a:rPr lang="en-CA" baseline="0" dirty="0" err="1" smtClean="0"/>
              <a:t>Unflashable</a:t>
            </a:r>
            <a:r>
              <a:rPr lang="en-CA" baseline="0" dirty="0" smtClean="0"/>
              <a:t> firmware erases </a:t>
            </a:r>
            <a:r>
              <a:rPr lang="en-CA" baseline="0" dirty="0" err="1" smtClean="0"/>
              <a:t>iRAM</a:t>
            </a:r>
            <a:r>
              <a:rPr lang="en-CA" baseline="0" dirty="0" smtClean="0"/>
              <a:t> at power-up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Safe against bus monitoring attacks</a:t>
            </a:r>
          </a:p>
          <a:p>
            <a:pPr marL="1114683" lvl="2" indent="-179314">
              <a:buFontTx/>
              <a:buChar char="-"/>
            </a:pPr>
            <a:r>
              <a:rPr lang="en-CA" baseline="0" dirty="0" smtClean="0"/>
              <a:t>Everything is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, so there’s no bus exposed to monitor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And safe against DMA attacks</a:t>
            </a:r>
          </a:p>
          <a:p>
            <a:pPr marL="1114625" lvl="2" indent="-179314">
              <a:buFontTx/>
              <a:buChar char="-"/>
            </a:pPr>
            <a:r>
              <a:rPr lang="en-CA" baseline="0" dirty="0" err="1" smtClean="0"/>
              <a:t>iRAM</a:t>
            </a:r>
            <a:r>
              <a:rPr lang="en-CA" baseline="0" dirty="0" smtClean="0"/>
              <a:t> is DMA-able, but it’s possible to use ARM </a:t>
            </a:r>
            <a:r>
              <a:rPr lang="en-CA" baseline="0" dirty="0" err="1" smtClean="0"/>
              <a:t>TrustZone</a:t>
            </a:r>
            <a:r>
              <a:rPr lang="en-CA" baseline="0" dirty="0" smtClean="0"/>
              <a:t> to protect DMA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51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The second challenge I’m going to discuss</a:t>
            </a:r>
            <a:r>
              <a:rPr lang="en-CA" baseline="0" dirty="0" smtClean="0"/>
              <a:t> is how to perform encryption in-place on the </a:t>
            </a:r>
            <a:r>
              <a:rPr lang="en-CA" baseline="0" dirty="0" err="1" smtClean="0"/>
              <a:t>SoC</a:t>
            </a:r>
            <a:endParaRPr lang="en-CA" baseline="0" dirty="0" smtClean="0"/>
          </a:p>
          <a:p>
            <a:pPr marL="179314" indent="-179314">
              <a:buFontTx/>
              <a:buChar char="-"/>
            </a:pPr>
            <a:r>
              <a:rPr lang="en-CA" baseline="0" dirty="0" smtClean="0"/>
              <a:t>We are using an in-kernel version of AES, so an issue we have to deal with is the kernel stack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Unfortunately we can’t just encrypt the kernel stack</a:t>
            </a:r>
          </a:p>
          <a:p>
            <a:pPr marL="636514" lvl="1" indent="-179314">
              <a:buFontTx/>
              <a:buChar char="-"/>
            </a:pPr>
            <a:r>
              <a:rPr lang="en-CA" baseline="0" dirty="0" smtClean="0"/>
              <a:t>This would require potentially encrypting other parts of the kernel</a:t>
            </a:r>
          </a:p>
          <a:p>
            <a:pPr marL="636514" lvl="1" indent="-179314">
              <a:buFontTx/>
              <a:buChar char="-"/>
            </a:pPr>
            <a:r>
              <a:rPr lang="en-CA" baseline="0" dirty="0" smtClean="0"/>
              <a:t>And in either case would take too much of a performance hit</a:t>
            </a:r>
          </a:p>
          <a:p>
            <a:pPr marL="0" lv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255" lvl="0" indent="-179314">
              <a:buFontTx/>
              <a:buChar char="-"/>
            </a:pPr>
            <a:r>
              <a:rPr lang="en-CA" baseline="0" dirty="0" smtClean="0"/>
              <a:t>Instead we implemented </a:t>
            </a:r>
            <a:r>
              <a:rPr lang="en-CA" baseline="0" dirty="0" err="1" smtClean="0"/>
              <a:t>AES_on_SoC</a:t>
            </a:r>
            <a:r>
              <a:rPr lang="en-CA" baseline="0" dirty="0" smtClean="0"/>
              <a:t>, which does AES in-place on the </a:t>
            </a:r>
            <a:r>
              <a:rPr lang="en-CA" baseline="0" dirty="0" err="1" smtClean="0"/>
              <a:t>SoC</a:t>
            </a:r>
            <a:endParaRPr lang="en-CA" baseline="0" dirty="0" smtClean="0"/>
          </a:p>
          <a:p>
            <a:pPr marL="179255" lvl="0" indent="-179314">
              <a:buFontTx/>
              <a:buChar char="-"/>
            </a:pPr>
            <a:r>
              <a:rPr lang="en-CA" baseline="0" dirty="0" smtClean="0"/>
              <a:t>Having an on-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version of AES is important because…</a:t>
            </a:r>
          </a:p>
          <a:p>
            <a:pPr marL="179255" lvl="0" indent="-179314">
              <a:buFontTx/>
              <a:buChar char="-"/>
            </a:pPr>
            <a:r>
              <a:rPr lang="en-CA" baseline="0" dirty="0" smtClean="0"/>
              <a:t>…in order to protect sensitive data, we need a way to encrypt the data…</a:t>
            </a:r>
          </a:p>
          <a:p>
            <a:pPr marL="179255" lvl="0" indent="-179314">
              <a:buFontTx/>
              <a:buChar char="-"/>
            </a:pPr>
            <a:r>
              <a:rPr lang="en-CA" baseline="0" dirty="0" smtClean="0"/>
              <a:t>…but we need to ensure that no encryption state is leaked to memory</a:t>
            </a:r>
          </a:p>
          <a:p>
            <a:pPr marL="179255" lvl="0" indent="-179314">
              <a:buFontTx/>
              <a:buChar char="-"/>
            </a:pPr>
            <a:r>
              <a:rPr lang="en-CA" baseline="0" dirty="0" smtClean="0"/>
              <a:t>Otherwise there’s no point</a:t>
            </a:r>
          </a:p>
          <a:p>
            <a:pPr marL="636396" lvl="1" indent="-179314">
              <a:buFontTx/>
              <a:buChar char="-"/>
            </a:pPr>
            <a:r>
              <a:rPr lang="en-CA" baseline="0" dirty="0" smtClean="0"/>
              <a:t>If the AES key can be extracted, all of the sensitive data – all of the encrypted data – is vulnerable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322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In order to implement </a:t>
            </a:r>
            <a:r>
              <a:rPr lang="en-CA" dirty="0" err="1" smtClean="0"/>
              <a:t>AES_on_SoC</a:t>
            </a:r>
            <a:r>
              <a:rPr lang="en-CA" dirty="0" smtClean="0"/>
              <a:t>,</a:t>
            </a:r>
            <a:r>
              <a:rPr lang="en-CA" baseline="0" dirty="0" smtClean="0"/>
              <a:t> we have to deal with two major issues:</a:t>
            </a:r>
          </a:p>
          <a:p>
            <a:pPr marL="0" indent="0">
              <a:buFontTx/>
              <a:buNone/>
            </a:pPr>
            <a:r>
              <a:rPr lang="en-CA" dirty="0" smtClean="0"/>
              <a:t>*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The first</a:t>
            </a:r>
            <a:r>
              <a:rPr lang="en-CA" baseline="0" dirty="0" smtClean="0"/>
              <a:t> issue is context switching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On context switch, the CPU state is written out – in this case – to the kernel stack, which places sensitive AES state in DRAM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To deal with this, what we do is disable interrupts while performing encryption and decryption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This ensures that all state stays on </a:t>
            </a:r>
            <a:r>
              <a:rPr lang="en-CA" baseline="0" dirty="0" err="1" smtClean="0"/>
              <a:t>SoC</a:t>
            </a:r>
            <a:endParaRPr lang="en-CA" baseline="0" dirty="0" smtClean="0"/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The second issue to deal with is stack variables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This could be variables created within functions or arguments to function calls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For example, ARM specifies that only the first four arguments to a function are passed in registers, all other arguments are passed on the stack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What we did is we rewrote the AES code (at the assembly language level) to ensure that all sensitive state only ever resides in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322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baseline="0" dirty="0" smtClean="0"/>
              <a:t>Now that we know how Sentry works…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…what we want to know is “how well does it perform?”</a:t>
            </a:r>
          </a:p>
          <a:p>
            <a:pPr marL="179314" indent="-179314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283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We implemented two Sentry</a:t>
            </a:r>
            <a:r>
              <a:rPr lang="en-CA" baseline="0" dirty="0" smtClean="0"/>
              <a:t> prototypes: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One on an </a:t>
            </a:r>
            <a:r>
              <a:rPr lang="en-CA" baseline="0" dirty="0" err="1" smtClean="0"/>
              <a:t>nVidia</a:t>
            </a:r>
            <a:r>
              <a:rPr lang="en-CA" baseline="0" dirty="0" smtClean="0"/>
              <a:t> Tegra3 tablet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And one on a Google Nexus 4 smartphone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We ran our experiments on Contacts, Google Maps, Twitter, and an MP3 app…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…and we repeated each experiment 10 times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Cache locking was only done on the </a:t>
            </a:r>
            <a:r>
              <a:rPr lang="en-CA" baseline="0" dirty="0" err="1" smtClean="0"/>
              <a:t>nVidia</a:t>
            </a:r>
            <a:r>
              <a:rPr lang="en-CA" baseline="0" dirty="0" smtClean="0"/>
              <a:t> tablet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Energy performance was only measured on the Nexus 4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32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We wanted to answer</a:t>
            </a:r>
            <a:r>
              <a:rPr lang="en-CA" baseline="0" dirty="0" smtClean="0"/>
              <a:t> two broad categories of questions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What is Sentry’s overhead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And what is the impact of Sentry on the rest of the system?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730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For brevity, in this talk I’ll only discuss performance overhead</a:t>
            </a:r>
            <a:r>
              <a:rPr lang="en-CA" baseline="0" dirty="0" smtClean="0"/>
              <a:t> (and not energy)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I’m just going to focus on the overhead of lock/unlock operations and while decrypting on-demand on running apps</a:t>
            </a:r>
          </a:p>
          <a:p>
            <a:pPr marL="200283" lvl="0" indent="-179314">
              <a:buFontTx/>
              <a:buChar char="-"/>
            </a:pPr>
            <a:r>
              <a:rPr lang="en-CA" baseline="0" dirty="0" smtClean="0"/>
              <a:t>For the rest of the results, please read our paper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82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W</a:t>
            </a:r>
            <a:r>
              <a:rPr lang="en-CA" baseline="0" dirty="0" smtClean="0"/>
              <a:t>e store </a:t>
            </a:r>
            <a:r>
              <a:rPr lang="en-CA" b="1" baseline="0" dirty="0" smtClean="0"/>
              <a:t>l</a:t>
            </a:r>
            <a:r>
              <a:rPr lang="en-CA" b="1" dirty="0" smtClean="0"/>
              <a:t>ots</a:t>
            </a:r>
            <a:r>
              <a:rPr lang="en-CA" dirty="0" smtClean="0"/>
              <a:t> of personal data on these </a:t>
            </a:r>
            <a:r>
              <a:rPr lang="en-CA" baseline="0" dirty="0" smtClean="0"/>
              <a:t>devices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Contacts, email, passwords, banking details, and even credit cards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330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The first graph shows the performance overhead of when the device gets locked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The left axis</a:t>
            </a:r>
            <a:r>
              <a:rPr lang="en-CA" baseline="0" dirty="0" smtClean="0"/>
              <a:t> and left bar for each app shows the additional time taken for each app on lock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right axis and right bar for each app shows the amount of memory in megabytes encrypted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There is a rough correlation between the amount of data encrypted and the time taken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There is 0.7 to 2.1 seconds of overhead per application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497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8" marR="0" indent="-17142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 smtClean="0"/>
              <a:t>Next, we look at the performance overhead of when the device gets unlocked</a:t>
            </a:r>
          </a:p>
          <a:p>
            <a:pPr marL="171428" indent="-171428">
              <a:buFontTx/>
              <a:buChar char="-"/>
            </a:pPr>
            <a:r>
              <a:rPr lang="en-CA" dirty="0" smtClean="0"/>
              <a:t>Like the last graph, left axis and left bars are</a:t>
            </a:r>
            <a:r>
              <a:rPr lang="en-CA" baseline="0" dirty="0" smtClean="0"/>
              <a:t> additional time taken and right axis bar and right bars are the amount of memory in megabytes</a:t>
            </a:r>
          </a:p>
          <a:p>
            <a:pPr marL="628628" lvl="1" indent="-171428">
              <a:buFontTx/>
              <a:buChar char="-"/>
            </a:pPr>
            <a:r>
              <a:rPr lang="en-CA" baseline="0" dirty="0" smtClean="0"/>
              <a:t>This time it’s showing the amount of memory decrypted, though</a:t>
            </a:r>
            <a:endParaRPr lang="en-CA" dirty="0" smtClean="0"/>
          </a:p>
          <a:p>
            <a:pPr marL="171428" indent="-171428">
              <a:buFontTx/>
              <a:buChar char="-"/>
            </a:pPr>
            <a:r>
              <a:rPr lang="en-CA" dirty="0" smtClean="0"/>
              <a:t>This</a:t>
            </a:r>
            <a:r>
              <a:rPr lang="en-CA" baseline="0" dirty="0" smtClean="0"/>
              <a:t> represents the m</a:t>
            </a:r>
            <a:r>
              <a:rPr lang="en-CA" dirty="0" smtClean="0"/>
              <a:t>inimum</a:t>
            </a:r>
            <a:r>
              <a:rPr lang="en-CA" baseline="0" dirty="0" smtClean="0"/>
              <a:t> amount of data that needs to be decrypted in order to get the apps to a point where the user can interact with it</a:t>
            </a:r>
          </a:p>
          <a:p>
            <a:pPr marL="628570" lvl="1" indent="-171428">
              <a:buFontTx/>
              <a:buChar char="-"/>
            </a:pPr>
            <a:r>
              <a:rPr lang="en-CA" baseline="0" dirty="0" smtClean="0"/>
              <a:t>The rest is done on-demand</a:t>
            </a:r>
          </a:p>
          <a:p>
            <a:pPr marL="171370" lvl="0" indent="-171428">
              <a:buFontTx/>
              <a:buChar char="-"/>
            </a:pPr>
            <a:r>
              <a:rPr lang="en-CA" baseline="0" dirty="0" smtClean="0"/>
              <a:t>We can see a rough correlation between the time taken and the amount of data decrypted</a:t>
            </a:r>
          </a:p>
          <a:p>
            <a:pPr marL="0" lv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1370" lvl="0" indent="-171428">
              <a:buFontTx/>
              <a:buChar char="-"/>
            </a:pPr>
            <a:r>
              <a:rPr lang="en-CA" baseline="0" dirty="0" smtClean="0"/>
              <a:t>There is 0.2 to 1.5 seconds of overhead per application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108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Finally, we look</a:t>
            </a:r>
            <a:r>
              <a:rPr lang="en-CA" baseline="0" dirty="0" smtClean="0"/>
              <a:t> at the overhead of doing decrypt on-demand on running applications</a:t>
            </a:r>
            <a:endParaRPr lang="en-CA" dirty="0" smtClean="0"/>
          </a:p>
          <a:p>
            <a:pPr marL="171450" indent="-171450">
              <a:buFontTx/>
              <a:buChar char="-"/>
            </a:pPr>
            <a:r>
              <a:rPr lang="en-CA" dirty="0" smtClean="0"/>
              <a:t>Again, left is time, right is megabytes decrypted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For this experiment, we scripted each app to perform a series of typical tasks upon device unlock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This graph shows the *additional* time that</a:t>
            </a:r>
            <a:r>
              <a:rPr lang="en-CA" baseline="0" dirty="0" smtClean="0"/>
              <a:t> Sentry imposes on these scripts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We also show the percentage of the total that these times represent</a:t>
            </a:r>
          </a:p>
          <a:p>
            <a:pPr marL="171450" lvl="0" indent="-171450">
              <a:buFontTx/>
              <a:buChar char="-"/>
            </a:pPr>
            <a:r>
              <a:rPr lang="en-CA" baseline="0" dirty="0" smtClean="0"/>
              <a:t>For example, the Contacts app script took 23 seconds to run, Sentry adds an addition 0.3 seconds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This represents a 1.3% runtime overhead</a:t>
            </a:r>
          </a:p>
          <a:p>
            <a:pPr marL="0" lv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1450" lvl="0" indent="-171450">
              <a:buFontTx/>
              <a:buChar char="-"/>
            </a:pPr>
            <a:r>
              <a:rPr lang="en-CA" baseline="0" dirty="0" smtClean="0"/>
              <a:t>There is less than 5% performance overhead for each application</a:t>
            </a:r>
          </a:p>
          <a:p>
            <a:pPr marL="171450" lvl="0" indent="-171450">
              <a:buFontTx/>
              <a:buChar char="-"/>
            </a:pPr>
            <a:endParaRPr lang="en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(Contacts took 23 seconds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 Maps took 20 seconds</a:t>
            </a:r>
          </a:p>
          <a:p>
            <a:pPr marL="0" lvl="0" indent="0">
              <a:buFontTx/>
              <a:buNone/>
            </a:pPr>
            <a:r>
              <a:rPr lang="en-CA" baseline="0" dirty="0" smtClean="0"/>
              <a:t> Twitter script took 17 seconds</a:t>
            </a:r>
          </a:p>
          <a:p>
            <a:pPr marL="0" lvl="0" indent="0">
              <a:buFontTx/>
              <a:buNone/>
            </a:pPr>
            <a:r>
              <a:rPr lang="en-CA" baseline="0" dirty="0" smtClean="0"/>
              <a:t> MP3 app took 5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42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</a:t>
            </a:r>
            <a:r>
              <a:rPr lang="en-CA" smtClean="0"/>
              <a:t>Finally,</a:t>
            </a:r>
            <a:r>
              <a:rPr lang="en-CA" baseline="0" smtClean="0"/>
              <a:t> * </a:t>
            </a:r>
            <a:r>
              <a:rPr lang="en-CA" smtClean="0"/>
              <a:t>I’ll </a:t>
            </a:r>
            <a:r>
              <a:rPr lang="en-CA" dirty="0" smtClean="0"/>
              <a:t>touch on some related work </a:t>
            </a:r>
            <a:r>
              <a:rPr lang="en-CA" smtClean="0"/>
              <a:t>and conclude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283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baseline="0" dirty="0" smtClean="0"/>
              <a:t>There has been some related work in this general area: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Some systems have been designed to provide secure, on-chip AES for x86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Uses SSE registers or performance counters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These approaches have very little protected storage</a:t>
            </a:r>
          </a:p>
          <a:p>
            <a:pPr marL="1571825" marR="0" lvl="3" indent="-179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Only enough to store encryption key</a:t>
            </a:r>
          </a:p>
          <a:p>
            <a:pPr marL="1571825" lvl="3" indent="-179314">
              <a:buFontTx/>
              <a:buChar char="-"/>
            </a:pPr>
            <a:r>
              <a:rPr lang="en-CA" baseline="0" dirty="0" smtClean="0"/>
              <a:t>As a result, they can’t protect against bus monitoring attacks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Other systems to provided encrypted RAM</a:t>
            </a:r>
          </a:p>
          <a:p>
            <a:pPr marL="1114625" lvl="2" indent="-179314">
              <a:buFontTx/>
              <a:buChar char="-"/>
            </a:pPr>
            <a:r>
              <a:rPr lang="en-CA" baseline="0" dirty="0" err="1" smtClean="0"/>
              <a:t>Cryptkeeper</a:t>
            </a:r>
            <a:r>
              <a:rPr lang="en-CA" baseline="0" dirty="0" smtClean="0"/>
              <a:t> encrypts all (most) of RAM all the time</a:t>
            </a:r>
          </a:p>
          <a:p>
            <a:pPr marL="1571766" lvl="3" indent="-179314">
              <a:buFontTx/>
              <a:buChar char="-"/>
            </a:pPr>
            <a:r>
              <a:rPr lang="en-CA" baseline="0" dirty="0" smtClean="0"/>
              <a:t>Suffers from terrible performance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Encrypt-on-cache-evict was just a proof-of-concept</a:t>
            </a:r>
          </a:p>
          <a:p>
            <a:pPr marL="1571766" lvl="3" indent="-179314">
              <a:buFontTx/>
              <a:buChar char="-"/>
            </a:pPr>
            <a:r>
              <a:rPr lang="en-CA" baseline="0" dirty="0" smtClean="0"/>
              <a:t>Never actually built the system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Finally some have proposed cloud-backed encrypt-on-lock systems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ZIA protects encrypted file systems by only decrypting files if a special device is present</a:t>
            </a:r>
          </a:p>
          <a:p>
            <a:pPr marL="1571766" lvl="3" indent="-179314">
              <a:buFontTx/>
              <a:buChar char="-"/>
            </a:pPr>
            <a:r>
              <a:rPr lang="en-CA" baseline="0" dirty="0" smtClean="0"/>
              <a:t>Such as a smartwatch with </a:t>
            </a:r>
            <a:r>
              <a:rPr lang="en-CA" baseline="0" dirty="0" err="1" smtClean="0"/>
              <a:t>bluetooth</a:t>
            </a:r>
            <a:endParaRPr lang="en-CA" baseline="0" dirty="0" smtClean="0"/>
          </a:p>
          <a:p>
            <a:pPr marL="1571766" lvl="3" indent="-179314">
              <a:buFontTx/>
              <a:buChar char="-"/>
            </a:pPr>
            <a:r>
              <a:rPr lang="en-CA" baseline="0" dirty="0" smtClean="0"/>
              <a:t>However, this only protects data at rest, not data in RAM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Transient Authentication extends ZIA to protect running applications</a:t>
            </a:r>
          </a:p>
          <a:p>
            <a:pPr marL="1571766" lvl="3" indent="-179314">
              <a:buFontTx/>
              <a:buChar char="-"/>
            </a:pPr>
            <a:r>
              <a:rPr lang="en-CA" baseline="0" dirty="0" smtClean="0"/>
              <a:t>However, encrypted applications are suspended and cannot be run in the background</a:t>
            </a:r>
          </a:p>
          <a:p>
            <a:pPr marL="1114625" lvl="2" indent="-179314">
              <a:buFontTx/>
              <a:buChar char="-"/>
            </a:pPr>
            <a:r>
              <a:rPr lang="en-CA" baseline="0" dirty="0" smtClean="0"/>
              <a:t>Clean OS evicts encryption keys to the cloud</a:t>
            </a:r>
          </a:p>
          <a:p>
            <a:pPr marL="1571766" lvl="3" indent="-179314">
              <a:buFontTx/>
              <a:buChar char="-"/>
            </a:pPr>
            <a:r>
              <a:rPr lang="en-CA" baseline="0" dirty="0" smtClean="0"/>
              <a:t>When the sensitive data is in use, the key exists in memory, and is therefore vulnerable to memory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621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Summing</a:t>
            </a:r>
            <a:r>
              <a:rPr lang="en-CA" baseline="0" dirty="0" smtClean="0"/>
              <a:t> up, smartphones and tablets are vulnerable to memory attacks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Our system, Sentry, protects these devices by keeping sensitive data encrypted in DRAM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And does so with low performance (and energy) overhead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The ARM platform</a:t>
            </a:r>
            <a:r>
              <a:rPr lang="en-CA" baseline="0" dirty="0" smtClean="0"/>
              <a:t> is amenable – today – to the use of on 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 storage for the data and code of sensitive applications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771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Thank</a:t>
            </a:r>
            <a:r>
              <a:rPr lang="en-CA" baseline="0" dirty="0" smtClean="0"/>
              <a:t>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693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428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24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The industry solution to this problem is </a:t>
            </a:r>
            <a:r>
              <a:rPr lang="en-CA" baseline="0" dirty="0" smtClean="0"/>
              <a:t>to use disk encryption, which is good for protecting data at rest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However, while it provides adequate protection for laptops, which are often off or hibernating… 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…it does </a:t>
            </a:r>
            <a:r>
              <a:rPr lang="en-CA" b="1" baseline="0" dirty="0" smtClean="0"/>
              <a:t>not</a:t>
            </a:r>
            <a:r>
              <a:rPr lang="en-CA" baseline="0" dirty="0" smtClean="0"/>
              <a:t> provide adequate protection for smartphones and tablets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These devices are almost always on and accessible at the press of a button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21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To</a:t>
            </a:r>
            <a:r>
              <a:rPr lang="en-CA" baseline="0" dirty="0" smtClean="0"/>
              <a:t> prevent an unwanted user from accessing mobile devices, a PIN can be used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This technique is good for preventing the attacker from directly accessing sensitive data, simply by using applications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However, a problem remains: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* Unencrypted data still resides in 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4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Imagine</a:t>
            </a:r>
            <a:r>
              <a:rPr lang="en-CA" baseline="0" dirty="0" smtClean="0"/>
              <a:t> that an attacker has possession of a stolen device and can’t guess the PIN?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What can she do?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05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 defTabSz="956339">
              <a:buFontTx/>
              <a:buChar char="-"/>
            </a:pPr>
            <a:r>
              <a:rPr lang="en-CA" baseline="0" dirty="0" smtClean="0"/>
              <a:t>If the attacker can access the contents of memory, sensitive information can be extracted</a:t>
            </a:r>
          </a:p>
          <a:p>
            <a:pPr marL="0" indent="0">
              <a:buFontTx/>
              <a:buNone/>
            </a:pPr>
            <a:r>
              <a:rPr lang="en-CA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There</a:t>
            </a:r>
            <a:r>
              <a:rPr lang="en-CA" baseline="0" dirty="0" smtClean="0"/>
              <a:t> are three main classes of memory attacks that we consider (and I’ll cover these in more detail later):</a:t>
            </a:r>
            <a:endParaRPr lang="en-CA" dirty="0" smtClean="0"/>
          </a:p>
          <a:p>
            <a:pPr marL="657483" lvl="1" indent="-179314">
              <a:buFontTx/>
              <a:buChar char="-"/>
            </a:pPr>
            <a:r>
              <a:rPr lang="en-CA" dirty="0" smtClean="0"/>
              <a:t>Cold boot</a:t>
            </a:r>
            <a:r>
              <a:rPr lang="en-CA" baseline="0" dirty="0" smtClean="0"/>
              <a:t> attacks</a:t>
            </a:r>
          </a:p>
          <a:p>
            <a:pPr marL="657483" lvl="1" indent="-179314" defTabSz="956339">
              <a:buFontTx/>
              <a:buChar char="-"/>
              <a:defRPr/>
            </a:pPr>
            <a:r>
              <a:rPr lang="en-CA" baseline="0" dirty="0" smtClean="0"/>
              <a:t>Bus monitoring attacks</a:t>
            </a:r>
            <a:endParaRPr lang="en-CA" dirty="0" smtClean="0"/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DMA attacks</a:t>
            </a:r>
          </a:p>
          <a:p>
            <a:pPr marL="20969" lv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200283" lvl="0" indent="-179314">
              <a:buFontTx/>
              <a:buChar char="-"/>
            </a:pPr>
            <a:r>
              <a:rPr lang="en-CA" baseline="0" dirty="0" smtClean="0"/>
              <a:t>A common aspect of these attacks is that physical possession of the device is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88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Our system, Sentry, addresses this problem by encrypting pages while they are stored in DRAM and decrypting</a:t>
            </a:r>
            <a:r>
              <a:rPr lang="en-CA" baseline="0" dirty="0" smtClean="0"/>
              <a:t> them only on the ARM System-on-Chip (or </a:t>
            </a:r>
            <a:r>
              <a:rPr lang="en-CA" baseline="0" dirty="0" err="1" smtClean="0"/>
              <a:t>SoC</a:t>
            </a:r>
            <a:r>
              <a:rPr lang="en-CA" baseline="0" dirty="0" smtClean="0"/>
              <a:t>)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This ensures than an attacker cannot extract sensitive data by looking at the contents of RAM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To improve the performance of our system, we make the observation</a:t>
            </a:r>
            <a:r>
              <a:rPr lang="en-CA" baseline="0" dirty="0" smtClean="0"/>
              <a:t> that encrypting data in RAM on unlocked devices offers no real value (the attacker can just access the data by using applications on the device)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Armed with this observation, we modified the behaviour of Sentry: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When the device is locked, that is, when the device transitions from an unlocked state to a locked state* (top arrow in the diagram), all sensitive memory pages are encrypted</a:t>
            </a:r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While the device remains in a locked state* (arrow on the right), sensitive applications are run completely off the </a:t>
            </a:r>
            <a:r>
              <a:rPr lang="en-CA" baseline="0" dirty="0" err="1" smtClean="0"/>
              <a:t>SoC</a:t>
            </a:r>
            <a:endParaRPr lang="en-CA" baseline="0" dirty="0" smtClean="0"/>
          </a:p>
          <a:p>
            <a:pPr marL="657483" lvl="1" indent="-179314">
              <a:buFontTx/>
              <a:buChar char="-"/>
            </a:pPr>
            <a:r>
              <a:rPr lang="en-CA" baseline="0" dirty="0" smtClean="0"/>
              <a:t>Finally, when the device is unlocked, that is, when the device moves from a locked state to an unlocked state*, and continues to run in an unlocked state (arrow on the bottom), memory pages are decrypted on demand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48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14" indent="-179314">
              <a:buFontTx/>
              <a:buChar char="-"/>
            </a:pPr>
            <a:r>
              <a:rPr lang="en-CA" dirty="0" smtClean="0"/>
              <a:t>This is the outline of my talk</a:t>
            </a:r>
          </a:p>
          <a:p>
            <a:pPr marL="179314" indent="-179314">
              <a:buFontTx/>
              <a:buChar char="-"/>
            </a:pPr>
            <a:r>
              <a:rPr lang="en-CA" dirty="0" smtClean="0"/>
              <a:t>I’ve</a:t>
            </a:r>
            <a:r>
              <a:rPr lang="en-CA" baseline="0" dirty="0" smtClean="0"/>
              <a:t> talked about the problem we’re trying to solve and introduced our system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Next I’ll discuss memory attacks in more detail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*</a:t>
            </a:r>
          </a:p>
          <a:p>
            <a:pPr marL="179314" marR="0" indent="-1793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Then I’ll discuss our threat model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After that I’ll discuss the design of Sentry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And then we’ll get into the performance evaluation of the system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Finally, I’ll touch on some related work and conclude</a:t>
            </a:r>
          </a:p>
          <a:p>
            <a:pPr marL="0" indent="0">
              <a:buFontTx/>
              <a:buNone/>
            </a:pPr>
            <a:r>
              <a:rPr lang="en-CA" baseline="0" dirty="0" smtClean="0"/>
              <a:t>*</a:t>
            </a:r>
          </a:p>
          <a:p>
            <a:pPr marL="179314" indent="-179314">
              <a:buFontTx/>
              <a:buChar char="-"/>
            </a:pPr>
            <a:r>
              <a:rPr lang="en-CA" baseline="0" dirty="0" smtClean="0"/>
              <a:t>Let’s now look at memory attacks in more detail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68F52-8E13-48CC-B4BD-7A60C4A2879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52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4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42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24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2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4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63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39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4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4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61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44187-1C6A-4C3E-95DB-06850C03613F}" type="datetimeFigureOut">
              <a:rPr lang="en-CA" smtClean="0"/>
              <a:t>2015-03-15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33A6-22BB-498C-96CC-ACD8A2E238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89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484784"/>
            <a:ext cx="9108504" cy="147002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Protecting Data on Smartphones &amp; Tablets </a:t>
            </a:r>
            <a:br>
              <a:rPr lang="en-CA" dirty="0" smtClean="0"/>
            </a:br>
            <a:r>
              <a:rPr lang="en-CA" dirty="0" smtClean="0"/>
              <a:t>from Memory Attacks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6340" y="3789040"/>
            <a:ext cx="8424936" cy="1728192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CA" sz="2600" b="1" dirty="0"/>
              <a:t>Patrick </a:t>
            </a:r>
            <a:r>
              <a:rPr lang="en-CA" sz="2600" b="1" dirty="0" err="1"/>
              <a:t>Colp</a:t>
            </a:r>
            <a:r>
              <a:rPr lang="en-CA" sz="2600" b="1" dirty="0"/>
              <a:t> </a:t>
            </a:r>
          </a:p>
          <a:p>
            <a:pPr>
              <a:spcBef>
                <a:spcPts val="0"/>
              </a:spcBef>
            </a:pPr>
            <a:endParaRPr lang="en-CA" dirty="0" smtClean="0"/>
          </a:p>
          <a:p>
            <a:pPr>
              <a:spcBef>
                <a:spcPts val="0"/>
              </a:spcBef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sz="2600" dirty="0" err="1" smtClean="0"/>
              <a:t>Jiawen</a:t>
            </a:r>
            <a:r>
              <a:rPr lang="en-CA" sz="2600" dirty="0" smtClean="0"/>
              <a:t> Zhang</a:t>
            </a:r>
            <a:br>
              <a:rPr lang="en-CA" sz="2600" dirty="0" smtClean="0"/>
            </a:br>
            <a:r>
              <a:rPr lang="en-CA" sz="2600" dirty="0" smtClean="0"/>
              <a:t>James Gleeson</a:t>
            </a:r>
            <a:br>
              <a:rPr lang="en-CA" sz="2600" dirty="0" smtClean="0"/>
            </a:br>
            <a:r>
              <a:rPr lang="en-CA" sz="2600" dirty="0" smtClean="0"/>
              <a:t>Sahil Suneja</a:t>
            </a:r>
            <a:br>
              <a:rPr lang="en-CA" sz="2600" dirty="0" smtClean="0"/>
            </a:br>
            <a:r>
              <a:rPr lang="en-CA" sz="2600" dirty="0" smtClean="0"/>
              <a:t>Eyal de Lara</a:t>
            </a:r>
          </a:p>
          <a:p>
            <a:pPr>
              <a:spcBef>
                <a:spcPts val="0"/>
              </a:spcBef>
            </a:pPr>
            <a:r>
              <a:rPr lang="en-CA" sz="2600" dirty="0" smtClean="0"/>
              <a:t>Himanshu Raj</a:t>
            </a:r>
            <a:br>
              <a:rPr lang="en-CA" sz="2600" dirty="0" smtClean="0"/>
            </a:br>
            <a:r>
              <a:rPr lang="en-CA" sz="2600" dirty="0" smtClean="0"/>
              <a:t>Stefan Saroiu</a:t>
            </a:r>
            <a:br>
              <a:rPr lang="en-CA" sz="2600" dirty="0" smtClean="0"/>
            </a:br>
            <a:r>
              <a:rPr lang="en-CA" sz="2600" dirty="0" smtClean="0"/>
              <a:t>Alec Wolman</a:t>
            </a:r>
            <a:endParaRPr lang="en-CA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78750" y="5517232"/>
            <a:ext cx="8340116" cy="646331"/>
          </a:xfrm>
          <a:prstGeom prst="rect">
            <a:avLst/>
          </a:prstGeom>
          <a:noFill/>
        </p:spPr>
        <p:txBody>
          <a:bodyPr wrap="square" numCol="3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University of British Columbia</a:t>
            </a:r>
          </a:p>
          <a:p>
            <a:pPr algn="ctr"/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University of Toronto</a:t>
            </a:r>
            <a:br>
              <a:rPr lang="en-US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Microsoft Research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 hidden="1"/>
          <p:cNvSpPr txBox="1"/>
          <p:nvPr/>
        </p:nvSpPr>
        <p:spPr>
          <a:xfrm>
            <a:off x="3463200" y="5656566"/>
            <a:ext cx="2223578" cy="369332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University of Toronto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Box 5" hidden="1"/>
          <p:cNvSpPr txBox="1"/>
          <p:nvPr/>
        </p:nvSpPr>
        <p:spPr>
          <a:xfrm>
            <a:off x="6274800" y="5647334"/>
            <a:ext cx="2223578" cy="369332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Microsoft Research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 hidden="1"/>
          <p:cNvSpPr txBox="1"/>
          <p:nvPr/>
        </p:nvSpPr>
        <p:spPr>
          <a:xfrm>
            <a:off x="586800" y="5508834"/>
            <a:ext cx="2465058" cy="646331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University of British Columbia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Three </a:t>
            </a:r>
            <a:r>
              <a:rPr lang="en-CA" dirty="0"/>
              <a:t>classes of memory attacks:</a:t>
            </a:r>
          </a:p>
          <a:p>
            <a:pPr lvl="1"/>
            <a:r>
              <a:rPr lang="en-CA" dirty="0"/>
              <a:t>Cold boot attacks</a:t>
            </a:r>
          </a:p>
          <a:p>
            <a:pPr lvl="1"/>
            <a:r>
              <a:rPr lang="en-CA" dirty="0"/>
              <a:t>Bus monitoring attacks</a:t>
            </a:r>
          </a:p>
          <a:p>
            <a:pPr lvl="1"/>
            <a:r>
              <a:rPr lang="en-CA" dirty="0"/>
              <a:t>DMA </a:t>
            </a:r>
            <a:r>
              <a:rPr lang="en-CA" dirty="0" smtClean="0"/>
              <a:t>attacks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3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Cold Boot </a:t>
            </a:r>
            <a:r>
              <a:rPr lang="en-CA" dirty="0"/>
              <a:t>A</a:t>
            </a:r>
            <a:r>
              <a:rPr lang="en-CA" dirty="0" smtClean="0"/>
              <a:t>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075"/>
            <a:ext cx="8784976" cy="511326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DRAM contents don’t instantly disappear after power cut</a:t>
            </a:r>
          </a:p>
          <a:p>
            <a:pPr lvl="1"/>
            <a:r>
              <a:rPr lang="en-CA" sz="2400" dirty="0" smtClean="0"/>
              <a:t>This is known as the data </a:t>
            </a:r>
            <a:r>
              <a:rPr lang="en-CA" sz="2400" dirty="0" err="1" smtClean="0"/>
              <a:t>remanence</a:t>
            </a:r>
            <a:r>
              <a:rPr lang="en-CA" sz="2400" dirty="0" smtClean="0"/>
              <a:t> effect</a:t>
            </a:r>
          </a:p>
          <a:p>
            <a:pPr lvl="1"/>
            <a:r>
              <a:rPr lang="en-CA" sz="2400" dirty="0"/>
              <a:t>Cooling memory extends </a:t>
            </a:r>
            <a:r>
              <a:rPr lang="en-CA" sz="2400" dirty="0" err="1"/>
              <a:t>remanence</a:t>
            </a:r>
            <a:r>
              <a:rPr lang="en-CA" sz="2400" dirty="0"/>
              <a:t> </a:t>
            </a:r>
            <a:r>
              <a:rPr lang="en-CA" sz="2400" dirty="0" smtClean="0"/>
              <a:t>effects</a:t>
            </a:r>
          </a:p>
          <a:p>
            <a:pPr lvl="1"/>
            <a:endParaRPr lang="en-CA" sz="2400" dirty="0"/>
          </a:p>
          <a:p>
            <a:r>
              <a:rPr lang="en-CA" sz="2800" dirty="0" smtClean="0"/>
              <a:t>Two types of cold boot attacks</a:t>
            </a:r>
          </a:p>
          <a:p>
            <a:pPr lvl="1"/>
            <a:r>
              <a:rPr lang="en-CA" sz="2400" dirty="0" smtClean="0"/>
              <a:t>Yank DRAM </a:t>
            </a:r>
            <a:r>
              <a:rPr lang="en-CA" sz="2400" dirty="0"/>
              <a:t>from device and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stick </a:t>
            </a:r>
            <a:r>
              <a:rPr lang="en-CA" sz="2400" dirty="0"/>
              <a:t>it in a reader</a:t>
            </a:r>
          </a:p>
          <a:p>
            <a:pPr lvl="1"/>
            <a:r>
              <a:rPr lang="en-CA" sz="2400" dirty="0" err="1"/>
              <a:t>Reflash</a:t>
            </a:r>
            <a:r>
              <a:rPr lang="en-CA" sz="2400" dirty="0"/>
              <a:t> device with malicious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firmware </a:t>
            </a:r>
            <a:r>
              <a:rPr lang="en-CA" sz="2400" dirty="0"/>
              <a:t>that reads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(</a:t>
            </a:r>
            <a:r>
              <a:rPr lang="en-CA" sz="2400" dirty="0"/>
              <a:t>preserved) contents of </a:t>
            </a:r>
            <a:r>
              <a:rPr lang="en-CA" sz="2400" dirty="0" smtClean="0"/>
              <a:t>DRAM</a:t>
            </a:r>
          </a:p>
          <a:p>
            <a:r>
              <a:rPr lang="en-CA" sz="2800" dirty="0" smtClean="0"/>
              <a:t>Recently demonstrated on Android [ACNS’13]</a:t>
            </a:r>
          </a:p>
        </p:txBody>
      </p:sp>
      <p:pic>
        <p:nvPicPr>
          <p:cNvPr id="2050" name="Picture 2" descr="C:\Users\pjcolp\SkyDrive\Documents\Decay-Trun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8290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3254" y="4831536"/>
            <a:ext cx="23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Data </a:t>
            </a:r>
            <a:r>
              <a:rPr lang="en-CA" dirty="0" err="1" smtClean="0"/>
              <a:t>remanence</a:t>
            </a:r>
            <a:r>
              <a:rPr lang="en-CA" dirty="0" smtClean="0"/>
              <a:t> effect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74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Tegra3 NVidia Tablet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CA" dirty="0" smtClean="0"/>
              <a:t>2 GB of DRAM, room temperature</a:t>
            </a:r>
          </a:p>
          <a:p>
            <a:r>
              <a:rPr lang="en-CA" dirty="0" smtClean="0"/>
              <a:t>Three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Write unique bit pattern in device’s DRAM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Mount various cold-boot attacks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Measure fraction of bit pattern still preserved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8111"/>
              </p:ext>
            </p:extLst>
          </p:nvPr>
        </p:nvGraphicFramePr>
        <p:xfrm>
          <a:off x="1619672" y="4437112"/>
          <a:ext cx="5976664" cy="183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232248"/>
              </a:tblGrid>
              <a:tr h="4582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r>
                        <a:rPr lang="en-US" sz="2000" baseline="0" dirty="0" smtClean="0"/>
                        <a:t> of Attack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DRAM Preserved</a:t>
                      </a:r>
                      <a:endParaRPr lang="en-US" sz="2000" dirty="0"/>
                    </a:p>
                  </a:txBody>
                  <a:tcPr/>
                </a:tc>
              </a:tr>
              <a:tr h="4582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OS Reboot (no power loss)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96.4%</a:t>
                      </a:r>
                      <a:endParaRPr lang="en-US" sz="2000" dirty="0"/>
                    </a:p>
                  </a:txBody>
                  <a:tcPr/>
                </a:tc>
              </a:tr>
              <a:tr h="4582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 </a:t>
                      </a:r>
                      <a:r>
                        <a:rPr lang="en-US" sz="2000" dirty="0" err="1" smtClean="0"/>
                        <a:t>Reflash</a:t>
                      </a:r>
                      <a:r>
                        <a:rPr lang="en-US" sz="2000" dirty="0" smtClean="0"/>
                        <a:t> (short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power</a:t>
                      </a:r>
                      <a:r>
                        <a:rPr lang="en-US" sz="2000" baseline="0" dirty="0" smtClean="0"/>
                        <a:t> loss)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97.5%</a:t>
                      </a:r>
                      <a:endParaRPr lang="en-US" sz="2000" dirty="0"/>
                    </a:p>
                  </a:txBody>
                  <a:tcPr/>
                </a:tc>
              </a:tr>
              <a:tr h="4582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Second Reset (long power loss)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Bus Monitoring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Place monitoring device on memory bus </a:t>
            </a:r>
            <a:br>
              <a:rPr lang="en-CA" dirty="0" smtClean="0"/>
            </a:br>
            <a:r>
              <a:rPr lang="en-CA" dirty="0" smtClean="0"/>
              <a:t>to record communication</a:t>
            </a:r>
          </a:p>
          <a:p>
            <a:r>
              <a:rPr lang="en-CA" dirty="0" smtClean="0"/>
              <a:t>Cannot directly access memory contents, </a:t>
            </a:r>
            <a:br>
              <a:rPr lang="en-CA" dirty="0" smtClean="0"/>
            </a:br>
            <a:r>
              <a:rPr lang="en-CA" dirty="0" smtClean="0"/>
              <a:t>but can copy all data travelling in-and-out of memory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3589784" cy="27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DMA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Attach </a:t>
            </a:r>
            <a:r>
              <a:rPr lang="en-CA" dirty="0" smtClean="0"/>
              <a:t>malicious DMA-based peripheral </a:t>
            </a:r>
            <a:br>
              <a:rPr lang="en-CA" dirty="0" smtClean="0"/>
            </a:br>
            <a:r>
              <a:rPr lang="en-CA" dirty="0" smtClean="0"/>
              <a:t>to stolen tablet</a:t>
            </a:r>
          </a:p>
          <a:p>
            <a:pPr lvl="1"/>
            <a:r>
              <a:rPr lang="en-CA" dirty="0" smtClean="0"/>
              <a:t>Dump entire DRAM</a:t>
            </a:r>
          </a:p>
          <a:p>
            <a:pPr lvl="1"/>
            <a:endParaRPr lang="en-CA" dirty="0"/>
          </a:p>
          <a:p>
            <a:r>
              <a:rPr lang="en-CA" dirty="0" smtClean="0"/>
              <a:t>Today less prevalent because most smartphones and tablets lack DMA ports</a:t>
            </a:r>
          </a:p>
          <a:p>
            <a:pPr lvl="1"/>
            <a:r>
              <a:rPr lang="en-CA" dirty="0" smtClean="0"/>
              <a:t>This could change with adoption of Thunderbolt</a:t>
            </a:r>
          </a:p>
        </p:txBody>
      </p:sp>
    </p:spTree>
    <p:extLst>
      <p:ext uri="{BB962C8B-B14F-4D97-AF65-F5344CB8AC3E}">
        <p14:creationId xmlns:p14="http://schemas.microsoft.com/office/powerpoint/2010/main" val="2099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rgbClr val="FF0000"/>
                </a:solidFill>
              </a:rPr>
              <a:t>Memory (RAM) attacks</a:t>
            </a:r>
          </a:p>
          <a:p>
            <a:r>
              <a:rPr lang="en-US" dirty="0" smtClean="0"/>
              <a:t>Threat model</a:t>
            </a:r>
          </a:p>
          <a:p>
            <a:r>
              <a:rPr lang="en-US" dirty="0" smtClean="0"/>
              <a:t>High-level system design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Related work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22759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In-scope:</a:t>
            </a:r>
          </a:p>
          <a:p>
            <a:pPr lvl="1"/>
            <a:r>
              <a:rPr lang="en-US" dirty="0" smtClean="0"/>
              <a:t>Cold boot, bus monitoring, DMA attacks</a:t>
            </a:r>
          </a:p>
          <a:p>
            <a:r>
              <a:rPr lang="en-US" dirty="0" smtClean="0"/>
              <a:t>Out-of-scope:</a:t>
            </a:r>
          </a:p>
          <a:p>
            <a:pPr lvl="1"/>
            <a:r>
              <a:rPr lang="en-US" dirty="0" smtClean="0"/>
              <a:t>Software attacks/malware</a:t>
            </a:r>
          </a:p>
          <a:p>
            <a:pPr lvl="1"/>
            <a:r>
              <a:rPr lang="en-US" dirty="0" smtClean="0"/>
              <a:t>Physical side-channel attacks</a:t>
            </a:r>
          </a:p>
          <a:p>
            <a:pPr lvl="1"/>
            <a:r>
              <a:rPr lang="en-US" dirty="0" smtClean="0"/>
              <a:t>Code-injection attacks</a:t>
            </a:r>
          </a:p>
          <a:p>
            <a:pPr lvl="1"/>
            <a:r>
              <a:rPr lang="en-US" dirty="0" smtClean="0"/>
              <a:t>JTAG attacks</a:t>
            </a:r>
          </a:p>
          <a:p>
            <a:pPr lvl="1"/>
            <a:r>
              <a:rPr lang="en-US" dirty="0" smtClean="0"/>
              <a:t>Sophisticated physical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Memory (RAM) attacks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Threat model</a:t>
            </a:r>
          </a:p>
          <a:p>
            <a:r>
              <a:rPr lang="en-US" dirty="0" smtClean="0"/>
              <a:t>Sentry’s system design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Related work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1126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AM"/>
          <p:cNvSpPr/>
          <p:nvPr/>
        </p:nvSpPr>
        <p:spPr>
          <a:xfrm>
            <a:off x="6541772" y="2214584"/>
            <a:ext cx="1080120" cy="3456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dirty="0" smtClean="0"/>
              <a:t>DRAM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7" name="Sensitive App"/>
          <p:cNvSpPr/>
          <p:nvPr/>
        </p:nvSpPr>
        <p:spPr>
          <a:xfrm>
            <a:off x="6625350" y="2279032"/>
            <a:ext cx="792088" cy="950347"/>
          </a:xfrm>
          <a:prstGeom prst="roundRect">
            <a:avLst>
              <a:gd name="adj" fmla="val 9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0" name="RAM Unencrypted Page 4"/>
          <p:cNvGrpSpPr/>
          <p:nvPr/>
        </p:nvGrpSpPr>
        <p:grpSpPr>
          <a:xfrm>
            <a:off x="6714000" y="4806103"/>
            <a:ext cx="614792" cy="756124"/>
            <a:chOff x="4283968" y="2583346"/>
            <a:chExt cx="614792" cy="756124"/>
          </a:xfrm>
        </p:grpSpPr>
        <p:sp>
          <p:nvSpPr>
            <p:cNvPr id="91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2" name="Page"/>
            <p:cNvGrpSpPr/>
            <p:nvPr/>
          </p:nvGrpSpPr>
          <p:grpSpPr>
            <a:xfrm>
              <a:off x="4343791" y="2655354"/>
              <a:ext cx="495145" cy="612108"/>
              <a:chOff x="4343791" y="2655354"/>
              <a:chExt cx="495145" cy="612108"/>
            </a:xfrm>
          </p:grpSpPr>
          <p:sp>
            <p:nvSpPr>
              <p:cNvPr id="93" name="Page Box"/>
              <p:cNvSpPr/>
              <p:nvPr/>
            </p:nvSpPr>
            <p:spPr>
              <a:xfrm>
                <a:off x="4343791" y="265535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94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95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6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66" name="RAM Unencrypted Page 3"/>
          <p:cNvGrpSpPr/>
          <p:nvPr/>
        </p:nvGrpSpPr>
        <p:grpSpPr>
          <a:xfrm>
            <a:off x="6714000" y="3996000"/>
            <a:ext cx="614792" cy="756124"/>
            <a:chOff x="4283968" y="2583346"/>
            <a:chExt cx="614792" cy="756124"/>
          </a:xfrm>
        </p:grpSpPr>
        <p:sp>
          <p:nvSpPr>
            <p:cNvPr id="68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9" name="Page"/>
            <p:cNvGrpSpPr/>
            <p:nvPr/>
          </p:nvGrpSpPr>
          <p:grpSpPr>
            <a:xfrm>
              <a:off x="4348755" y="2655354"/>
              <a:ext cx="490181" cy="612108"/>
              <a:chOff x="4348755" y="2655354"/>
              <a:chExt cx="490181" cy="612108"/>
            </a:xfrm>
          </p:grpSpPr>
          <p:sp>
            <p:nvSpPr>
              <p:cNvPr id="71" name="Page Box"/>
              <p:cNvSpPr/>
              <p:nvPr/>
            </p:nvSpPr>
            <p:spPr>
              <a:xfrm>
                <a:off x="4348755" y="2655354"/>
                <a:ext cx="490179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6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87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8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65" name="RAM Unencrypted Page 1"/>
          <p:cNvGrpSpPr/>
          <p:nvPr/>
        </p:nvGrpSpPr>
        <p:grpSpPr>
          <a:xfrm>
            <a:off x="6714000" y="2376000"/>
            <a:ext cx="614792" cy="756124"/>
            <a:chOff x="4283968" y="2583346"/>
            <a:chExt cx="614792" cy="756124"/>
          </a:xfrm>
        </p:grpSpPr>
        <p:sp>
          <p:nvSpPr>
            <p:cNvPr id="81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9" name="Page"/>
            <p:cNvGrpSpPr/>
            <p:nvPr/>
          </p:nvGrpSpPr>
          <p:grpSpPr>
            <a:xfrm>
              <a:off x="4348757" y="2655354"/>
              <a:ext cx="490179" cy="612108"/>
              <a:chOff x="4348757" y="2655354"/>
              <a:chExt cx="490179" cy="612108"/>
            </a:xfrm>
          </p:grpSpPr>
          <p:sp>
            <p:nvSpPr>
              <p:cNvPr id="99" name="Page Box"/>
              <p:cNvSpPr/>
              <p:nvPr/>
            </p:nvSpPr>
            <p:spPr>
              <a:xfrm>
                <a:off x="4348757" y="2655354"/>
                <a:ext cx="490177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00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101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3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78" name="Moving Encrypted Page"/>
          <p:cNvGrpSpPr/>
          <p:nvPr/>
        </p:nvGrpSpPr>
        <p:grpSpPr>
          <a:xfrm>
            <a:off x="6714000" y="2376000"/>
            <a:ext cx="614792" cy="756124"/>
            <a:chOff x="6456390" y="2384844"/>
            <a:chExt cx="614792" cy="756124"/>
          </a:xfrm>
        </p:grpSpPr>
        <p:sp>
          <p:nvSpPr>
            <p:cNvPr id="79" name="Encrypted Box"/>
            <p:cNvSpPr/>
            <p:nvPr/>
          </p:nvSpPr>
          <p:spPr>
            <a:xfrm>
              <a:off x="6456390" y="2384844"/>
              <a:ext cx="614792" cy="7561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0" name="Page"/>
            <p:cNvGrpSpPr/>
            <p:nvPr/>
          </p:nvGrpSpPr>
          <p:grpSpPr>
            <a:xfrm>
              <a:off x="6516213" y="2456852"/>
              <a:ext cx="495145" cy="612108"/>
              <a:chOff x="5292080" y="3284984"/>
              <a:chExt cx="495145" cy="612108"/>
            </a:xfrm>
          </p:grpSpPr>
          <p:sp>
            <p:nvSpPr>
              <p:cNvPr id="82" name="Page Box"/>
              <p:cNvSpPr/>
              <p:nvPr/>
            </p:nvSpPr>
            <p:spPr>
              <a:xfrm>
                <a:off x="5292080" y="328498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3" name="Page Fold"/>
              <p:cNvGrpSpPr/>
              <p:nvPr/>
            </p:nvGrpSpPr>
            <p:grpSpPr>
              <a:xfrm>
                <a:off x="5697232" y="3284984"/>
                <a:ext cx="89993" cy="92990"/>
                <a:chOff x="5697232" y="3284984"/>
                <a:chExt cx="89993" cy="92990"/>
              </a:xfrm>
            </p:grpSpPr>
            <p:sp>
              <p:nvSpPr>
                <p:cNvPr id="84" name="Page Hider"/>
                <p:cNvSpPr/>
                <p:nvPr/>
              </p:nvSpPr>
              <p:spPr>
                <a:xfrm>
                  <a:off x="5697233" y="3284984"/>
                  <a:ext cx="89992" cy="929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5" name="Page Flip"/>
                <p:cNvSpPr/>
                <p:nvPr/>
              </p:nvSpPr>
              <p:spPr>
                <a:xfrm>
                  <a:off x="5697232" y="328498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Sentry in Action: Upon Device Lock</a:t>
            </a:r>
            <a:endParaRPr lang="en-CA" dirty="0"/>
          </a:p>
        </p:txBody>
      </p:sp>
      <p:grpSp>
        <p:nvGrpSpPr>
          <p:cNvPr id="110" name="Page Table"/>
          <p:cNvGrpSpPr/>
          <p:nvPr/>
        </p:nvGrpSpPr>
        <p:grpSpPr>
          <a:xfrm>
            <a:off x="3779912" y="4572942"/>
            <a:ext cx="1584176" cy="1098027"/>
            <a:chOff x="4067944" y="4572942"/>
            <a:chExt cx="1296144" cy="1098027"/>
          </a:xfrm>
        </p:grpSpPr>
        <p:sp>
          <p:nvSpPr>
            <p:cNvPr id="77" name="Page Table Box"/>
            <p:cNvSpPr/>
            <p:nvPr/>
          </p:nvSpPr>
          <p:spPr>
            <a:xfrm>
              <a:off x="4067944" y="4572942"/>
              <a:ext cx="1296144" cy="1098027"/>
            </a:xfrm>
            <a:prstGeom prst="roundRect">
              <a:avLst>
                <a:gd name="adj" fmla="val 959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 smtClean="0"/>
            </a:p>
            <a:p>
              <a:pPr algn="ctr"/>
              <a:endParaRPr lang="en-CA" dirty="0"/>
            </a:p>
            <a:p>
              <a:pPr algn="ctr"/>
              <a:r>
                <a:rPr lang="en-CA" sz="2400" dirty="0" smtClean="0"/>
                <a:t>Page Table</a:t>
              </a:r>
              <a:endParaRPr lang="en-CA" sz="2400" dirty="0"/>
            </a:p>
          </p:txBody>
        </p:sp>
        <p:sp>
          <p:nvSpPr>
            <p:cNvPr id="102" name="Page Table Entry"/>
            <p:cNvSpPr/>
            <p:nvPr/>
          </p:nvSpPr>
          <p:spPr>
            <a:xfrm>
              <a:off x="4086000" y="4730011"/>
              <a:ext cx="1270800" cy="11819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SoC"/>
          <p:cNvSpPr/>
          <p:nvPr/>
        </p:nvSpPr>
        <p:spPr>
          <a:xfrm>
            <a:off x="1475656" y="2214584"/>
            <a:ext cx="1440160" cy="3456385"/>
          </a:xfrm>
          <a:prstGeom prst="roundRect">
            <a:avLst>
              <a:gd name="adj" fmla="val 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CA" sz="2400" dirty="0" err="1" smtClean="0"/>
              <a:t>SoC</a:t>
            </a:r>
            <a:r>
              <a:rPr lang="en-CA" sz="2400" dirty="0" smtClean="0"/>
              <a:t> </a:t>
            </a:r>
            <a:endParaRPr lang="en-CA" dirty="0"/>
          </a:p>
        </p:txBody>
      </p:sp>
      <p:sp>
        <p:nvSpPr>
          <p:cNvPr id="106" name="SoC Cache"/>
          <p:cNvSpPr/>
          <p:nvPr/>
        </p:nvSpPr>
        <p:spPr>
          <a:xfrm>
            <a:off x="1638263" y="2279032"/>
            <a:ext cx="1114946" cy="17169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dirty="0" smtClean="0"/>
          </a:p>
          <a:p>
            <a:pPr algn="ctr"/>
            <a:endParaRPr lang="en-CA" sz="1200" dirty="0"/>
          </a:p>
          <a:p>
            <a:pPr algn="ctr"/>
            <a:endParaRPr lang="en-CA" sz="1200" dirty="0" smtClean="0"/>
          </a:p>
          <a:p>
            <a:pPr algn="ctr"/>
            <a:endParaRPr lang="en-CA" sz="1200" dirty="0"/>
          </a:p>
          <a:p>
            <a:pPr algn="ctr"/>
            <a:endParaRPr lang="en-CA" sz="1200" dirty="0" smtClean="0"/>
          </a:p>
          <a:p>
            <a:pPr algn="ctr"/>
            <a:r>
              <a:rPr lang="en-CA" sz="1600" dirty="0" smtClean="0"/>
              <a:t>Limited On-</a:t>
            </a:r>
            <a:r>
              <a:rPr lang="en-CA" sz="1600" dirty="0" err="1" smtClean="0"/>
              <a:t>SoC</a:t>
            </a:r>
            <a:r>
              <a:rPr lang="en-CA" sz="1600" dirty="0" smtClean="0"/>
              <a:t> Memory</a:t>
            </a:r>
            <a:endParaRPr lang="en-CA" sz="1600" dirty="0"/>
          </a:p>
        </p:txBody>
      </p:sp>
      <p:cxnSp>
        <p:nvCxnSpPr>
          <p:cNvPr id="104" name="Page Table Arrow 1"/>
          <p:cNvCxnSpPr>
            <a:stCxn id="102" idx="3"/>
            <a:endCxn id="79" idx="1"/>
          </p:cNvCxnSpPr>
          <p:nvPr/>
        </p:nvCxnSpPr>
        <p:spPr>
          <a:xfrm flipV="1">
            <a:off x="5355180" y="2754062"/>
            <a:ext cx="1358820" cy="20350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" name="Legend"/>
          <p:cNvGrpSpPr/>
          <p:nvPr/>
        </p:nvGrpSpPr>
        <p:grpSpPr>
          <a:xfrm>
            <a:off x="3402410" y="1560775"/>
            <a:ext cx="2350453" cy="888161"/>
            <a:chOff x="3402410" y="1560775"/>
            <a:chExt cx="2350453" cy="888161"/>
          </a:xfrm>
        </p:grpSpPr>
        <p:grpSp>
          <p:nvGrpSpPr>
            <p:cNvPr id="48" name="Encrypted Legend"/>
            <p:cNvGrpSpPr/>
            <p:nvPr/>
          </p:nvGrpSpPr>
          <p:grpSpPr>
            <a:xfrm>
              <a:off x="3404297" y="1560775"/>
              <a:ext cx="2047166" cy="400110"/>
              <a:chOff x="3404297" y="1560775"/>
              <a:chExt cx="2047166" cy="400110"/>
            </a:xfrm>
          </p:grpSpPr>
          <p:sp>
            <p:nvSpPr>
              <p:cNvPr id="55" name="Encrypted TextBox"/>
              <p:cNvSpPr txBox="1"/>
              <p:nvPr/>
            </p:nvSpPr>
            <p:spPr>
              <a:xfrm>
                <a:off x="3548313" y="1560775"/>
                <a:ext cx="1903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Encrypted pages</a:t>
                </a:r>
                <a:endParaRPr lang="en-CA" sz="2000" dirty="0"/>
              </a:p>
            </p:txBody>
          </p:sp>
          <p:sp>
            <p:nvSpPr>
              <p:cNvPr id="56" name="Encrypted Box"/>
              <p:cNvSpPr/>
              <p:nvPr/>
            </p:nvSpPr>
            <p:spPr>
              <a:xfrm>
                <a:off x="3404297" y="1697237"/>
                <a:ext cx="144016" cy="1440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9" name="Unencrypted Legend"/>
            <p:cNvGrpSpPr/>
            <p:nvPr/>
          </p:nvGrpSpPr>
          <p:grpSpPr>
            <a:xfrm>
              <a:off x="3404297" y="1814032"/>
              <a:ext cx="2348566" cy="400110"/>
              <a:chOff x="3404297" y="1814032"/>
              <a:chExt cx="2348566" cy="400110"/>
            </a:xfrm>
          </p:grpSpPr>
          <p:sp>
            <p:nvSpPr>
              <p:cNvPr id="53" name="Unencrypted TextBox"/>
              <p:cNvSpPr txBox="1"/>
              <p:nvPr/>
            </p:nvSpPr>
            <p:spPr>
              <a:xfrm>
                <a:off x="3546746" y="1814032"/>
                <a:ext cx="2206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Unencrypted pages</a:t>
                </a:r>
                <a:endParaRPr lang="en-CA" sz="2000" dirty="0"/>
              </a:p>
            </p:txBody>
          </p:sp>
          <p:sp>
            <p:nvSpPr>
              <p:cNvPr id="54" name="Unencrypted Box"/>
              <p:cNvSpPr/>
              <p:nvPr/>
            </p:nvSpPr>
            <p:spPr>
              <a:xfrm>
                <a:off x="3404297" y="1945786"/>
                <a:ext cx="144016" cy="14401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0" name="Sensitive Legend"/>
            <p:cNvGrpSpPr/>
            <p:nvPr/>
          </p:nvGrpSpPr>
          <p:grpSpPr>
            <a:xfrm>
              <a:off x="3402410" y="2048826"/>
              <a:ext cx="1716302" cy="400110"/>
              <a:chOff x="6424852" y="1113010"/>
              <a:chExt cx="1716302" cy="400110"/>
            </a:xfrm>
          </p:grpSpPr>
          <p:sp>
            <p:nvSpPr>
              <p:cNvPr id="51" name="Sensitive Box"/>
              <p:cNvSpPr/>
              <p:nvPr/>
            </p:nvSpPr>
            <p:spPr>
              <a:xfrm>
                <a:off x="6424852" y="1246230"/>
                <a:ext cx="144016" cy="1440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Sensitive TextBox"/>
              <p:cNvSpPr txBox="1"/>
              <p:nvPr/>
            </p:nvSpPr>
            <p:spPr>
              <a:xfrm>
                <a:off x="6577200" y="1113010"/>
                <a:ext cx="15639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Sensitive app</a:t>
                </a:r>
                <a:endParaRPr lang="en-CA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64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Sentry in Action: Sensitive Apps Running in Background (Locked Device)</a:t>
            </a:r>
            <a:endParaRPr lang="en-CA" dirty="0"/>
          </a:p>
        </p:txBody>
      </p:sp>
      <p:sp>
        <p:nvSpPr>
          <p:cNvPr id="76" name="RAM"/>
          <p:cNvSpPr/>
          <p:nvPr/>
        </p:nvSpPr>
        <p:spPr>
          <a:xfrm>
            <a:off x="6541772" y="2214584"/>
            <a:ext cx="1080120" cy="3456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dirty="0" smtClean="0"/>
              <a:t>DRAM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65" name="Sensitive App"/>
          <p:cNvSpPr/>
          <p:nvPr/>
        </p:nvSpPr>
        <p:spPr>
          <a:xfrm>
            <a:off x="6625350" y="2279032"/>
            <a:ext cx="792088" cy="950347"/>
          </a:xfrm>
          <a:prstGeom prst="roundRect">
            <a:avLst>
              <a:gd name="adj" fmla="val 9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0" name="RAM Unencrypted Page 2"/>
          <p:cNvGrpSpPr/>
          <p:nvPr/>
        </p:nvGrpSpPr>
        <p:grpSpPr>
          <a:xfrm>
            <a:off x="6714000" y="4806103"/>
            <a:ext cx="614792" cy="756124"/>
            <a:chOff x="4283968" y="2583346"/>
            <a:chExt cx="614792" cy="756124"/>
          </a:xfrm>
        </p:grpSpPr>
        <p:sp>
          <p:nvSpPr>
            <p:cNvPr id="91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2" name="Page"/>
            <p:cNvGrpSpPr/>
            <p:nvPr/>
          </p:nvGrpSpPr>
          <p:grpSpPr>
            <a:xfrm>
              <a:off x="4343791" y="2655354"/>
              <a:ext cx="495145" cy="612108"/>
              <a:chOff x="4343791" y="2655354"/>
              <a:chExt cx="495145" cy="612108"/>
            </a:xfrm>
          </p:grpSpPr>
          <p:sp>
            <p:nvSpPr>
              <p:cNvPr id="93" name="Page Box"/>
              <p:cNvSpPr/>
              <p:nvPr/>
            </p:nvSpPr>
            <p:spPr>
              <a:xfrm>
                <a:off x="4343791" y="265535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94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95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6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66" name="RAM Unencrypted Page 1"/>
          <p:cNvGrpSpPr/>
          <p:nvPr/>
        </p:nvGrpSpPr>
        <p:grpSpPr>
          <a:xfrm>
            <a:off x="6714000" y="3996378"/>
            <a:ext cx="614792" cy="756124"/>
            <a:chOff x="4283968" y="2583346"/>
            <a:chExt cx="614792" cy="756124"/>
          </a:xfrm>
        </p:grpSpPr>
        <p:sp>
          <p:nvSpPr>
            <p:cNvPr id="68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9" name="Page"/>
            <p:cNvGrpSpPr/>
            <p:nvPr/>
          </p:nvGrpSpPr>
          <p:grpSpPr>
            <a:xfrm>
              <a:off x="4348755" y="2655354"/>
              <a:ext cx="490181" cy="612108"/>
              <a:chOff x="4348755" y="2655354"/>
              <a:chExt cx="490181" cy="612108"/>
            </a:xfrm>
          </p:grpSpPr>
          <p:sp>
            <p:nvSpPr>
              <p:cNvPr id="71" name="Page Box"/>
              <p:cNvSpPr/>
              <p:nvPr/>
            </p:nvSpPr>
            <p:spPr>
              <a:xfrm>
                <a:off x="4348755" y="2655354"/>
                <a:ext cx="490179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6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87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8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40" name="RAM Encrypted Page 1"/>
          <p:cNvGrpSpPr/>
          <p:nvPr/>
        </p:nvGrpSpPr>
        <p:grpSpPr>
          <a:xfrm>
            <a:off x="6714000" y="2376928"/>
            <a:ext cx="614792" cy="756124"/>
            <a:chOff x="6456390" y="2384844"/>
            <a:chExt cx="614792" cy="756124"/>
          </a:xfrm>
        </p:grpSpPr>
        <p:sp>
          <p:nvSpPr>
            <p:cNvPr id="35" name="Encrypted Box"/>
            <p:cNvSpPr/>
            <p:nvPr/>
          </p:nvSpPr>
          <p:spPr>
            <a:xfrm>
              <a:off x="6456390" y="2384844"/>
              <a:ext cx="614792" cy="7561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9" name="Page"/>
            <p:cNvGrpSpPr/>
            <p:nvPr/>
          </p:nvGrpSpPr>
          <p:grpSpPr>
            <a:xfrm>
              <a:off x="6517796" y="2456852"/>
              <a:ext cx="493562" cy="612108"/>
              <a:chOff x="5293663" y="3284984"/>
              <a:chExt cx="493562" cy="612108"/>
            </a:xfrm>
          </p:grpSpPr>
          <p:sp>
            <p:nvSpPr>
              <p:cNvPr id="31" name="Page Box"/>
              <p:cNvSpPr/>
              <p:nvPr/>
            </p:nvSpPr>
            <p:spPr>
              <a:xfrm>
                <a:off x="5293663" y="3284984"/>
                <a:ext cx="493560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8" name="Page Fold"/>
              <p:cNvGrpSpPr/>
              <p:nvPr/>
            </p:nvGrpSpPr>
            <p:grpSpPr>
              <a:xfrm>
                <a:off x="5697232" y="3284984"/>
                <a:ext cx="89993" cy="92990"/>
                <a:chOff x="5697232" y="3284984"/>
                <a:chExt cx="89993" cy="92990"/>
              </a:xfrm>
            </p:grpSpPr>
            <p:sp>
              <p:nvSpPr>
                <p:cNvPr id="33" name="Page Hider"/>
                <p:cNvSpPr/>
                <p:nvPr/>
              </p:nvSpPr>
              <p:spPr>
                <a:xfrm>
                  <a:off x="5697233" y="3284984"/>
                  <a:ext cx="89992" cy="929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4" name="Page Flip"/>
                <p:cNvSpPr/>
                <p:nvPr/>
              </p:nvSpPr>
              <p:spPr>
                <a:xfrm>
                  <a:off x="5697232" y="328498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</p:grpSp>
      </p:grpSp>
      <p:grpSp>
        <p:nvGrpSpPr>
          <p:cNvPr id="110" name="Page Table"/>
          <p:cNvGrpSpPr/>
          <p:nvPr/>
        </p:nvGrpSpPr>
        <p:grpSpPr>
          <a:xfrm>
            <a:off x="3779912" y="4572942"/>
            <a:ext cx="1584176" cy="1098027"/>
            <a:chOff x="4067944" y="4572942"/>
            <a:chExt cx="1296144" cy="1098027"/>
          </a:xfrm>
        </p:grpSpPr>
        <p:sp>
          <p:nvSpPr>
            <p:cNvPr id="77" name="Page Table Box"/>
            <p:cNvSpPr/>
            <p:nvPr/>
          </p:nvSpPr>
          <p:spPr>
            <a:xfrm>
              <a:off x="4067944" y="4572942"/>
              <a:ext cx="1296144" cy="1098027"/>
            </a:xfrm>
            <a:prstGeom prst="roundRect">
              <a:avLst>
                <a:gd name="adj" fmla="val 959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 smtClean="0"/>
            </a:p>
            <a:p>
              <a:pPr algn="ctr"/>
              <a:endParaRPr lang="en-CA" dirty="0"/>
            </a:p>
            <a:p>
              <a:pPr algn="ctr"/>
              <a:r>
                <a:rPr lang="en-CA" sz="2400" dirty="0" smtClean="0"/>
                <a:t>Page Table</a:t>
              </a:r>
              <a:endParaRPr lang="en-CA" sz="2400" dirty="0"/>
            </a:p>
          </p:txBody>
        </p:sp>
        <p:sp>
          <p:nvSpPr>
            <p:cNvPr id="102" name="Page Table Entry"/>
            <p:cNvSpPr/>
            <p:nvPr/>
          </p:nvSpPr>
          <p:spPr>
            <a:xfrm>
              <a:off x="4086000" y="4730011"/>
              <a:ext cx="1270800" cy="11819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SoC"/>
          <p:cNvSpPr/>
          <p:nvPr/>
        </p:nvSpPr>
        <p:spPr>
          <a:xfrm>
            <a:off x="1475656" y="2214584"/>
            <a:ext cx="1440160" cy="3456385"/>
          </a:xfrm>
          <a:prstGeom prst="roundRect">
            <a:avLst>
              <a:gd name="adj" fmla="val 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CA" sz="2400" dirty="0" err="1" smtClean="0"/>
              <a:t>SoC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SoC Cache"/>
          <p:cNvSpPr/>
          <p:nvPr/>
        </p:nvSpPr>
        <p:spPr>
          <a:xfrm>
            <a:off x="1639358" y="2279032"/>
            <a:ext cx="1112756" cy="1717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dirty="0" smtClean="0"/>
          </a:p>
          <a:p>
            <a:pPr algn="ctr"/>
            <a:endParaRPr lang="en-CA" sz="1200" dirty="0"/>
          </a:p>
          <a:p>
            <a:pPr algn="ctr"/>
            <a:endParaRPr lang="en-CA" sz="1200" dirty="0" smtClean="0"/>
          </a:p>
          <a:p>
            <a:pPr algn="ctr"/>
            <a:endParaRPr lang="en-CA" sz="1200" dirty="0"/>
          </a:p>
          <a:p>
            <a:pPr algn="ctr"/>
            <a:endParaRPr lang="en-CA" sz="1200" dirty="0" smtClean="0"/>
          </a:p>
          <a:p>
            <a:pPr algn="ctr"/>
            <a:r>
              <a:rPr lang="en-CA" sz="1600" dirty="0" smtClean="0"/>
              <a:t>Limited On-</a:t>
            </a:r>
            <a:r>
              <a:rPr lang="en-CA" sz="1600" dirty="0" err="1" smtClean="0"/>
              <a:t>SoC</a:t>
            </a:r>
            <a:r>
              <a:rPr lang="en-CA" sz="1600" dirty="0" smtClean="0"/>
              <a:t> Memory</a:t>
            </a:r>
            <a:endParaRPr lang="en-CA" sz="1600" dirty="0"/>
          </a:p>
        </p:txBody>
      </p:sp>
      <p:grpSp>
        <p:nvGrpSpPr>
          <p:cNvPr id="75" name="SoC Unencrypted Page"/>
          <p:cNvGrpSpPr/>
          <p:nvPr/>
        </p:nvGrpSpPr>
        <p:grpSpPr>
          <a:xfrm>
            <a:off x="1888340" y="2376928"/>
            <a:ext cx="614792" cy="756124"/>
            <a:chOff x="4283968" y="2583346"/>
            <a:chExt cx="614792" cy="756124"/>
          </a:xfrm>
        </p:grpSpPr>
        <p:sp>
          <p:nvSpPr>
            <p:cNvPr id="67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4" name="Page"/>
            <p:cNvGrpSpPr/>
            <p:nvPr/>
          </p:nvGrpSpPr>
          <p:grpSpPr>
            <a:xfrm>
              <a:off x="4343791" y="2655354"/>
              <a:ext cx="495145" cy="612108"/>
              <a:chOff x="4343791" y="2655354"/>
              <a:chExt cx="495145" cy="612108"/>
            </a:xfrm>
          </p:grpSpPr>
          <p:sp>
            <p:nvSpPr>
              <p:cNvPr id="70" name="Page Box"/>
              <p:cNvSpPr/>
              <p:nvPr/>
            </p:nvSpPr>
            <p:spPr>
              <a:xfrm>
                <a:off x="4343791" y="265535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1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72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3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112" name="SoC Encrypted Page"/>
          <p:cNvGrpSpPr/>
          <p:nvPr/>
        </p:nvGrpSpPr>
        <p:grpSpPr>
          <a:xfrm>
            <a:off x="1888340" y="2376928"/>
            <a:ext cx="614792" cy="756124"/>
            <a:chOff x="6456390" y="2384844"/>
            <a:chExt cx="614792" cy="756124"/>
          </a:xfrm>
        </p:grpSpPr>
        <p:sp>
          <p:nvSpPr>
            <p:cNvPr id="113" name="Encrypted Box"/>
            <p:cNvSpPr/>
            <p:nvPr/>
          </p:nvSpPr>
          <p:spPr>
            <a:xfrm>
              <a:off x="6456390" y="2384844"/>
              <a:ext cx="614792" cy="7561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4" name="Page"/>
            <p:cNvGrpSpPr/>
            <p:nvPr/>
          </p:nvGrpSpPr>
          <p:grpSpPr>
            <a:xfrm>
              <a:off x="6516213" y="2456852"/>
              <a:ext cx="495145" cy="612108"/>
              <a:chOff x="5292080" y="3284984"/>
              <a:chExt cx="495145" cy="612108"/>
            </a:xfrm>
          </p:grpSpPr>
          <p:sp>
            <p:nvSpPr>
              <p:cNvPr id="116" name="Page Box"/>
              <p:cNvSpPr/>
              <p:nvPr/>
            </p:nvSpPr>
            <p:spPr>
              <a:xfrm>
                <a:off x="5292080" y="328498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17" name="Page Fold"/>
              <p:cNvGrpSpPr/>
              <p:nvPr/>
            </p:nvGrpSpPr>
            <p:grpSpPr>
              <a:xfrm>
                <a:off x="5697232" y="3284984"/>
                <a:ext cx="89993" cy="92990"/>
                <a:chOff x="5697232" y="3284984"/>
                <a:chExt cx="89993" cy="92990"/>
              </a:xfrm>
            </p:grpSpPr>
            <p:sp>
              <p:nvSpPr>
                <p:cNvPr id="118" name="Page Hider"/>
                <p:cNvSpPr/>
                <p:nvPr/>
              </p:nvSpPr>
              <p:spPr>
                <a:xfrm>
                  <a:off x="5697233" y="3284984"/>
                  <a:ext cx="89992" cy="929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9" name="Page Flip"/>
                <p:cNvSpPr/>
                <p:nvPr/>
              </p:nvSpPr>
              <p:spPr>
                <a:xfrm>
                  <a:off x="5697232" y="328498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cxnSp>
        <p:nvCxnSpPr>
          <p:cNvPr id="107" name="Page Table Arrow 2"/>
          <p:cNvCxnSpPr>
            <a:stCxn id="102" idx="3"/>
            <a:endCxn id="67" idx="3"/>
          </p:cNvCxnSpPr>
          <p:nvPr/>
        </p:nvCxnSpPr>
        <p:spPr>
          <a:xfrm flipH="1" flipV="1">
            <a:off x="2503132" y="2754990"/>
            <a:ext cx="2852048" cy="2034118"/>
          </a:xfrm>
          <a:prstGeom prst="bentConnector3">
            <a:avLst>
              <a:gd name="adj1" fmla="val -801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Page Table Arrow 1"/>
          <p:cNvCxnSpPr>
            <a:stCxn id="102" idx="3"/>
            <a:endCxn id="79" idx="1"/>
          </p:cNvCxnSpPr>
          <p:nvPr/>
        </p:nvCxnSpPr>
        <p:spPr>
          <a:xfrm flipV="1">
            <a:off x="5355180" y="2754836"/>
            <a:ext cx="1358820" cy="203427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Moving Encrypted Page"/>
          <p:cNvGrpSpPr/>
          <p:nvPr/>
        </p:nvGrpSpPr>
        <p:grpSpPr>
          <a:xfrm>
            <a:off x="6714000" y="2376774"/>
            <a:ext cx="614792" cy="756124"/>
            <a:chOff x="6456390" y="2384844"/>
            <a:chExt cx="614792" cy="756124"/>
          </a:xfrm>
        </p:grpSpPr>
        <p:sp>
          <p:nvSpPr>
            <p:cNvPr id="79" name="Encrypted Box"/>
            <p:cNvSpPr/>
            <p:nvPr/>
          </p:nvSpPr>
          <p:spPr>
            <a:xfrm>
              <a:off x="6456390" y="2384844"/>
              <a:ext cx="614792" cy="7561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0" name="Page"/>
            <p:cNvGrpSpPr/>
            <p:nvPr/>
          </p:nvGrpSpPr>
          <p:grpSpPr>
            <a:xfrm>
              <a:off x="6516213" y="2456852"/>
              <a:ext cx="495145" cy="612262"/>
              <a:chOff x="5292080" y="3284984"/>
              <a:chExt cx="495145" cy="612262"/>
            </a:xfrm>
          </p:grpSpPr>
          <p:sp>
            <p:nvSpPr>
              <p:cNvPr id="82" name="Page Box"/>
              <p:cNvSpPr/>
              <p:nvPr/>
            </p:nvSpPr>
            <p:spPr>
              <a:xfrm>
                <a:off x="5292080" y="3284984"/>
                <a:ext cx="495143" cy="612262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3" name="Page Fold"/>
              <p:cNvGrpSpPr/>
              <p:nvPr/>
            </p:nvGrpSpPr>
            <p:grpSpPr>
              <a:xfrm>
                <a:off x="5697232" y="3284984"/>
                <a:ext cx="89993" cy="92990"/>
                <a:chOff x="5697232" y="3284984"/>
                <a:chExt cx="89993" cy="92990"/>
              </a:xfrm>
            </p:grpSpPr>
            <p:sp>
              <p:nvSpPr>
                <p:cNvPr id="84" name="Page Hider"/>
                <p:cNvSpPr/>
                <p:nvPr/>
              </p:nvSpPr>
              <p:spPr>
                <a:xfrm>
                  <a:off x="5697233" y="3284984"/>
                  <a:ext cx="89992" cy="929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5" name="Page Flip"/>
                <p:cNvSpPr/>
                <p:nvPr/>
              </p:nvSpPr>
              <p:spPr>
                <a:xfrm>
                  <a:off x="5697232" y="328498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8" name="Legend"/>
          <p:cNvGrpSpPr/>
          <p:nvPr/>
        </p:nvGrpSpPr>
        <p:grpSpPr>
          <a:xfrm>
            <a:off x="3402410" y="1560775"/>
            <a:ext cx="2350453" cy="888161"/>
            <a:chOff x="3402410" y="1560775"/>
            <a:chExt cx="2350453" cy="888161"/>
          </a:xfrm>
        </p:grpSpPr>
        <p:grpSp>
          <p:nvGrpSpPr>
            <p:cNvPr id="3" name="Encrypted Legend"/>
            <p:cNvGrpSpPr/>
            <p:nvPr/>
          </p:nvGrpSpPr>
          <p:grpSpPr>
            <a:xfrm>
              <a:off x="3404297" y="1560775"/>
              <a:ext cx="2047166" cy="400110"/>
              <a:chOff x="3404297" y="1560775"/>
              <a:chExt cx="2047166" cy="400110"/>
            </a:xfrm>
          </p:grpSpPr>
          <p:sp>
            <p:nvSpPr>
              <p:cNvPr id="103" name="Encrypted TextBox"/>
              <p:cNvSpPr txBox="1"/>
              <p:nvPr/>
            </p:nvSpPr>
            <p:spPr>
              <a:xfrm>
                <a:off x="3548313" y="1560775"/>
                <a:ext cx="1903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Encrypted pages</a:t>
                </a:r>
                <a:endParaRPr lang="en-CA" sz="2000" dirty="0"/>
              </a:p>
            </p:txBody>
          </p:sp>
          <p:sp>
            <p:nvSpPr>
              <p:cNvPr id="105" name="Encrypted Box"/>
              <p:cNvSpPr/>
              <p:nvPr/>
            </p:nvSpPr>
            <p:spPr>
              <a:xfrm>
                <a:off x="3404297" y="1697237"/>
                <a:ext cx="144016" cy="1440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" name="Unencrypted Legend"/>
            <p:cNvGrpSpPr/>
            <p:nvPr/>
          </p:nvGrpSpPr>
          <p:grpSpPr>
            <a:xfrm>
              <a:off x="3404297" y="1814032"/>
              <a:ext cx="2348566" cy="400110"/>
              <a:chOff x="3404297" y="1814032"/>
              <a:chExt cx="2348566" cy="400110"/>
            </a:xfrm>
          </p:grpSpPr>
          <p:sp>
            <p:nvSpPr>
              <p:cNvPr id="100" name="Unencrypted TextBox"/>
              <p:cNvSpPr txBox="1"/>
              <p:nvPr/>
            </p:nvSpPr>
            <p:spPr>
              <a:xfrm>
                <a:off x="3546746" y="1814032"/>
                <a:ext cx="2206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Unencrypted pages</a:t>
                </a:r>
                <a:endParaRPr lang="en-CA" sz="2000" dirty="0"/>
              </a:p>
            </p:txBody>
          </p:sp>
          <p:sp>
            <p:nvSpPr>
              <p:cNvPr id="101" name="Unencrypted Box"/>
              <p:cNvSpPr/>
              <p:nvPr/>
            </p:nvSpPr>
            <p:spPr>
              <a:xfrm>
                <a:off x="3404297" y="1945786"/>
                <a:ext cx="144016" cy="14401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8" name="Sensitive Legend"/>
            <p:cNvGrpSpPr/>
            <p:nvPr/>
          </p:nvGrpSpPr>
          <p:grpSpPr>
            <a:xfrm>
              <a:off x="3402410" y="2048826"/>
              <a:ext cx="1716302" cy="400110"/>
              <a:chOff x="6424852" y="1113010"/>
              <a:chExt cx="1716302" cy="400110"/>
            </a:xfrm>
          </p:grpSpPr>
          <p:sp>
            <p:nvSpPr>
              <p:cNvPr id="59" name="Sensitive Box"/>
              <p:cNvSpPr/>
              <p:nvPr/>
            </p:nvSpPr>
            <p:spPr>
              <a:xfrm>
                <a:off x="6424852" y="1246230"/>
                <a:ext cx="144016" cy="1440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Sensitive TextBox"/>
              <p:cNvSpPr txBox="1"/>
              <p:nvPr/>
            </p:nvSpPr>
            <p:spPr>
              <a:xfrm>
                <a:off x="6577200" y="1113010"/>
                <a:ext cx="15639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Sensitive app</a:t>
                </a:r>
                <a:endParaRPr lang="en-CA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6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52778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61 4.44444E-6 L 2.77778E-6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Smartphones and Tablets </a:t>
            </a:r>
            <a:r>
              <a:rPr lang="en-US" dirty="0" smtClean="0"/>
              <a:t>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Easily </a:t>
            </a:r>
            <a:r>
              <a:rPr lang="en-US" dirty="0"/>
              <a:t>L</a:t>
            </a:r>
            <a:r>
              <a:rPr lang="en-US" dirty="0" smtClean="0"/>
              <a:t>ost </a:t>
            </a:r>
            <a:r>
              <a:rPr lang="en-US" dirty="0" smtClean="0"/>
              <a:t>or </a:t>
            </a:r>
            <a:r>
              <a:rPr lang="en-US" dirty="0" smtClean="0"/>
              <a:t>Stolen</a:t>
            </a:r>
            <a:endParaRPr lang="en-US" dirty="0"/>
          </a:p>
        </p:txBody>
      </p:sp>
      <p:pic>
        <p:nvPicPr>
          <p:cNvPr id="5" name="Picture 2" descr="C:\Users\pjcolp\SkyDrive\Documents\good-samaritans-guide-returning-lost-smartphones.w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" y="2348880"/>
            <a:ext cx="4508603" cy="33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jcolp\SkyDrive\Documents\pickpocket_254607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54" y="1584650"/>
            <a:ext cx="4177323" cy="26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jcolp\SkyDrive\Documents\2013-06-13-image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55" y="4293096"/>
            <a:ext cx="4177323" cy="24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AM"/>
          <p:cNvSpPr/>
          <p:nvPr/>
        </p:nvSpPr>
        <p:spPr>
          <a:xfrm>
            <a:off x="6541772" y="2214584"/>
            <a:ext cx="1080120" cy="3456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dirty="0" smtClean="0"/>
              <a:t>DRAM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56" name="Sensitive App"/>
          <p:cNvSpPr/>
          <p:nvPr/>
        </p:nvSpPr>
        <p:spPr>
          <a:xfrm>
            <a:off x="6625350" y="2279032"/>
            <a:ext cx="792088" cy="950347"/>
          </a:xfrm>
          <a:prstGeom prst="roundRect">
            <a:avLst>
              <a:gd name="adj" fmla="val 9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0" name="RAM Unencrypted Page 4"/>
          <p:cNvGrpSpPr/>
          <p:nvPr/>
        </p:nvGrpSpPr>
        <p:grpSpPr>
          <a:xfrm>
            <a:off x="6714000" y="4806103"/>
            <a:ext cx="614792" cy="756124"/>
            <a:chOff x="4283968" y="2583346"/>
            <a:chExt cx="614792" cy="756124"/>
          </a:xfrm>
        </p:grpSpPr>
        <p:sp>
          <p:nvSpPr>
            <p:cNvPr id="91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2" name="Page"/>
            <p:cNvGrpSpPr/>
            <p:nvPr/>
          </p:nvGrpSpPr>
          <p:grpSpPr>
            <a:xfrm>
              <a:off x="4343791" y="2655354"/>
              <a:ext cx="495145" cy="612108"/>
              <a:chOff x="4343791" y="2655354"/>
              <a:chExt cx="495145" cy="612108"/>
            </a:xfrm>
          </p:grpSpPr>
          <p:sp>
            <p:nvSpPr>
              <p:cNvPr id="93" name="Page Box"/>
              <p:cNvSpPr/>
              <p:nvPr/>
            </p:nvSpPr>
            <p:spPr>
              <a:xfrm>
                <a:off x="4343791" y="265535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94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95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6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66" name="RAM Unencrypted Page 3"/>
          <p:cNvGrpSpPr/>
          <p:nvPr/>
        </p:nvGrpSpPr>
        <p:grpSpPr>
          <a:xfrm>
            <a:off x="6714000" y="3996378"/>
            <a:ext cx="614792" cy="756124"/>
            <a:chOff x="4283968" y="2583346"/>
            <a:chExt cx="614792" cy="756124"/>
          </a:xfrm>
        </p:grpSpPr>
        <p:sp>
          <p:nvSpPr>
            <p:cNvPr id="68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9" name="Page"/>
            <p:cNvGrpSpPr/>
            <p:nvPr/>
          </p:nvGrpSpPr>
          <p:grpSpPr>
            <a:xfrm>
              <a:off x="4348755" y="2655354"/>
              <a:ext cx="490181" cy="612108"/>
              <a:chOff x="4348755" y="2655354"/>
              <a:chExt cx="490181" cy="612108"/>
            </a:xfrm>
          </p:grpSpPr>
          <p:sp>
            <p:nvSpPr>
              <p:cNvPr id="71" name="Page Box"/>
              <p:cNvSpPr/>
              <p:nvPr/>
            </p:nvSpPr>
            <p:spPr>
              <a:xfrm>
                <a:off x="4348755" y="2655354"/>
                <a:ext cx="490179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6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87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8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78" name="Moving Encrypted Page"/>
          <p:cNvGrpSpPr/>
          <p:nvPr/>
        </p:nvGrpSpPr>
        <p:grpSpPr>
          <a:xfrm>
            <a:off x="6714000" y="2376000"/>
            <a:ext cx="614792" cy="756124"/>
            <a:chOff x="6456390" y="2384844"/>
            <a:chExt cx="614792" cy="756124"/>
          </a:xfrm>
        </p:grpSpPr>
        <p:sp>
          <p:nvSpPr>
            <p:cNvPr id="79" name="Encrypted Box"/>
            <p:cNvSpPr/>
            <p:nvPr/>
          </p:nvSpPr>
          <p:spPr>
            <a:xfrm>
              <a:off x="6456390" y="2384844"/>
              <a:ext cx="614792" cy="7561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0" name="Page"/>
            <p:cNvGrpSpPr/>
            <p:nvPr/>
          </p:nvGrpSpPr>
          <p:grpSpPr>
            <a:xfrm>
              <a:off x="6516213" y="2456852"/>
              <a:ext cx="495145" cy="612108"/>
              <a:chOff x="5292080" y="3284984"/>
              <a:chExt cx="495145" cy="612108"/>
            </a:xfrm>
          </p:grpSpPr>
          <p:sp>
            <p:nvSpPr>
              <p:cNvPr id="82" name="Page Box"/>
              <p:cNvSpPr/>
              <p:nvPr/>
            </p:nvSpPr>
            <p:spPr>
              <a:xfrm>
                <a:off x="5292080" y="328498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3" name="Page Fold"/>
              <p:cNvGrpSpPr/>
              <p:nvPr/>
            </p:nvGrpSpPr>
            <p:grpSpPr>
              <a:xfrm>
                <a:off x="5697232" y="3284984"/>
                <a:ext cx="89993" cy="92990"/>
                <a:chOff x="5697232" y="3284984"/>
                <a:chExt cx="89993" cy="92990"/>
              </a:xfrm>
            </p:grpSpPr>
            <p:sp>
              <p:nvSpPr>
                <p:cNvPr id="84" name="Page Hider"/>
                <p:cNvSpPr/>
                <p:nvPr/>
              </p:nvSpPr>
              <p:spPr>
                <a:xfrm>
                  <a:off x="5697233" y="3284984"/>
                  <a:ext cx="89992" cy="929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5" name="Page Flip"/>
                <p:cNvSpPr/>
                <p:nvPr/>
              </p:nvSpPr>
              <p:spPr>
                <a:xfrm>
                  <a:off x="5697232" y="328498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65" name="RAM Unencrypted Page 1"/>
          <p:cNvGrpSpPr/>
          <p:nvPr/>
        </p:nvGrpSpPr>
        <p:grpSpPr>
          <a:xfrm>
            <a:off x="6714000" y="2376000"/>
            <a:ext cx="614792" cy="756124"/>
            <a:chOff x="4283968" y="2583346"/>
            <a:chExt cx="614792" cy="756124"/>
          </a:xfrm>
        </p:grpSpPr>
        <p:sp>
          <p:nvSpPr>
            <p:cNvPr id="81" name="Unencrypted Box"/>
            <p:cNvSpPr/>
            <p:nvPr/>
          </p:nvSpPr>
          <p:spPr>
            <a:xfrm>
              <a:off x="4283968" y="2583346"/>
              <a:ext cx="614792" cy="7561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9" name="Page"/>
            <p:cNvGrpSpPr/>
            <p:nvPr/>
          </p:nvGrpSpPr>
          <p:grpSpPr>
            <a:xfrm>
              <a:off x="4343791" y="2655354"/>
              <a:ext cx="495145" cy="612108"/>
              <a:chOff x="4343791" y="2655354"/>
              <a:chExt cx="495145" cy="612108"/>
            </a:xfrm>
          </p:grpSpPr>
          <p:sp>
            <p:nvSpPr>
              <p:cNvPr id="99" name="Page Box"/>
              <p:cNvSpPr/>
              <p:nvPr/>
            </p:nvSpPr>
            <p:spPr>
              <a:xfrm>
                <a:off x="4343791" y="2655354"/>
                <a:ext cx="495143" cy="612108"/>
              </a:xfrm>
              <a:prstGeom prst="roundRect">
                <a:avLst>
                  <a:gd name="adj" fmla="val 6657"/>
                </a:avLst>
              </a:prstGeom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00" name="Page Fold"/>
              <p:cNvGrpSpPr/>
              <p:nvPr/>
            </p:nvGrpSpPr>
            <p:grpSpPr>
              <a:xfrm>
                <a:off x="4748943" y="2655354"/>
                <a:ext cx="89993" cy="92990"/>
                <a:chOff x="4748943" y="2655354"/>
                <a:chExt cx="89993" cy="92990"/>
              </a:xfrm>
            </p:grpSpPr>
            <p:sp>
              <p:nvSpPr>
                <p:cNvPr id="101" name="Page Hider"/>
                <p:cNvSpPr/>
                <p:nvPr/>
              </p:nvSpPr>
              <p:spPr>
                <a:xfrm>
                  <a:off x="4748944" y="2655354"/>
                  <a:ext cx="89992" cy="9299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3" name="Page Flip"/>
                <p:cNvSpPr/>
                <p:nvPr/>
              </p:nvSpPr>
              <p:spPr>
                <a:xfrm>
                  <a:off x="4748943" y="2655354"/>
                  <a:ext cx="89992" cy="92990"/>
                </a:xfrm>
                <a:prstGeom prst="rt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Sentry in Action: Upon Device Unlock</a:t>
            </a:r>
            <a:endParaRPr lang="en-CA" dirty="0"/>
          </a:p>
        </p:txBody>
      </p:sp>
      <p:grpSp>
        <p:nvGrpSpPr>
          <p:cNvPr id="110" name="Page Table"/>
          <p:cNvGrpSpPr/>
          <p:nvPr/>
        </p:nvGrpSpPr>
        <p:grpSpPr>
          <a:xfrm>
            <a:off x="3779912" y="4572942"/>
            <a:ext cx="1584176" cy="1098027"/>
            <a:chOff x="4067944" y="4572942"/>
            <a:chExt cx="1296144" cy="1098027"/>
          </a:xfrm>
        </p:grpSpPr>
        <p:sp>
          <p:nvSpPr>
            <p:cNvPr id="77" name="Page Table Box"/>
            <p:cNvSpPr/>
            <p:nvPr/>
          </p:nvSpPr>
          <p:spPr>
            <a:xfrm>
              <a:off x="4067944" y="4572942"/>
              <a:ext cx="1296144" cy="1098027"/>
            </a:xfrm>
            <a:prstGeom prst="roundRect">
              <a:avLst>
                <a:gd name="adj" fmla="val 959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 smtClean="0"/>
            </a:p>
            <a:p>
              <a:pPr algn="ctr"/>
              <a:endParaRPr lang="en-CA" dirty="0"/>
            </a:p>
            <a:p>
              <a:pPr algn="ctr"/>
              <a:r>
                <a:rPr lang="en-CA" sz="2400" dirty="0" smtClean="0"/>
                <a:t>Page Table</a:t>
              </a:r>
              <a:endParaRPr lang="en-CA" sz="2400" dirty="0"/>
            </a:p>
          </p:txBody>
        </p:sp>
        <p:sp>
          <p:nvSpPr>
            <p:cNvPr id="102" name="Page Table Entry"/>
            <p:cNvSpPr/>
            <p:nvPr/>
          </p:nvSpPr>
          <p:spPr>
            <a:xfrm>
              <a:off x="4086000" y="4730011"/>
              <a:ext cx="1270800" cy="11819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SoC"/>
          <p:cNvSpPr/>
          <p:nvPr/>
        </p:nvSpPr>
        <p:spPr>
          <a:xfrm>
            <a:off x="1475656" y="2214584"/>
            <a:ext cx="1440160" cy="3456385"/>
          </a:xfrm>
          <a:prstGeom prst="roundRect">
            <a:avLst>
              <a:gd name="adj" fmla="val 6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CA" sz="2400" dirty="0" err="1" smtClean="0"/>
              <a:t>SoC</a:t>
            </a:r>
            <a:r>
              <a:rPr lang="en-CA" sz="2400" dirty="0" smtClean="0"/>
              <a:t> </a:t>
            </a:r>
            <a:endParaRPr lang="en-CA" dirty="0"/>
          </a:p>
        </p:txBody>
      </p:sp>
      <p:sp>
        <p:nvSpPr>
          <p:cNvPr id="106" name="SoC Cache"/>
          <p:cNvSpPr/>
          <p:nvPr/>
        </p:nvSpPr>
        <p:spPr>
          <a:xfrm>
            <a:off x="1638263" y="2279032"/>
            <a:ext cx="1114946" cy="1717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dirty="0" smtClean="0"/>
          </a:p>
          <a:p>
            <a:pPr algn="ctr"/>
            <a:endParaRPr lang="en-CA" sz="1200" dirty="0"/>
          </a:p>
          <a:p>
            <a:pPr algn="ctr"/>
            <a:endParaRPr lang="en-CA" sz="1200" dirty="0" smtClean="0"/>
          </a:p>
          <a:p>
            <a:pPr algn="ctr"/>
            <a:endParaRPr lang="en-CA" sz="1200" dirty="0"/>
          </a:p>
          <a:p>
            <a:pPr algn="ctr"/>
            <a:endParaRPr lang="en-CA" sz="1200" dirty="0" smtClean="0"/>
          </a:p>
          <a:p>
            <a:pPr algn="ctr"/>
            <a:r>
              <a:rPr lang="en-CA" sz="1600" dirty="0" smtClean="0"/>
              <a:t>Limited On-</a:t>
            </a:r>
            <a:r>
              <a:rPr lang="en-CA" sz="1600" dirty="0" err="1" smtClean="0"/>
              <a:t>SoC</a:t>
            </a:r>
            <a:r>
              <a:rPr lang="en-CA" sz="1600" dirty="0" smtClean="0"/>
              <a:t> Memory</a:t>
            </a:r>
            <a:endParaRPr lang="en-CA" sz="1600" dirty="0"/>
          </a:p>
        </p:txBody>
      </p:sp>
      <p:cxnSp>
        <p:nvCxnSpPr>
          <p:cNvPr id="104" name="Page Table Arrow 1"/>
          <p:cNvCxnSpPr>
            <a:stCxn id="102" idx="3"/>
            <a:endCxn id="79" idx="1"/>
          </p:cNvCxnSpPr>
          <p:nvPr/>
        </p:nvCxnSpPr>
        <p:spPr>
          <a:xfrm flipV="1">
            <a:off x="5355180" y="2754062"/>
            <a:ext cx="1358820" cy="20350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Legend"/>
          <p:cNvGrpSpPr/>
          <p:nvPr/>
        </p:nvGrpSpPr>
        <p:grpSpPr>
          <a:xfrm>
            <a:off x="3402410" y="1560775"/>
            <a:ext cx="2350453" cy="888161"/>
            <a:chOff x="3402410" y="1560775"/>
            <a:chExt cx="2350453" cy="888161"/>
          </a:xfrm>
        </p:grpSpPr>
        <p:grpSp>
          <p:nvGrpSpPr>
            <p:cNvPr id="47" name="Encrypted Legend"/>
            <p:cNvGrpSpPr/>
            <p:nvPr/>
          </p:nvGrpSpPr>
          <p:grpSpPr>
            <a:xfrm>
              <a:off x="3404297" y="1560775"/>
              <a:ext cx="2047166" cy="400110"/>
              <a:chOff x="3404297" y="1560775"/>
              <a:chExt cx="2047166" cy="400110"/>
            </a:xfrm>
          </p:grpSpPr>
          <p:sp>
            <p:nvSpPr>
              <p:cNvPr id="54" name="Encrypted TextBox"/>
              <p:cNvSpPr txBox="1"/>
              <p:nvPr/>
            </p:nvSpPr>
            <p:spPr>
              <a:xfrm>
                <a:off x="3548313" y="1560775"/>
                <a:ext cx="1903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Encrypted pages</a:t>
                </a:r>
                <a:endParaRPr lang="en-CA" sz="2000" dirty="0"/>
              </a:p>
            </p:txBody>
          </p:sp>
          <p:sp>
            <p:nvSpPr>
              <p:cNvPr id="55" name="Encrypted Box"/>
              <p:cNvSpPr/>
              <p:nvPr/>
            </p:nvSpPr>
            <p:spPr>
              <a:xfrm>
                <a:off x="3404297" y="1697237"/>
                <a:ext cx="144016" cy="1440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8" name="Unencrypted Legend"/>
            <p:cNvGrpSpPr/>
            <p:nvPr/>
          </p:nvGrpSpPr>
          <p:grpSpPr>
            <a:xfrm>
              <a:off x="3404297" y="1814032"/>
              <a:ext cx="2348566" cy="400110"/>
              <a:chOff x="3404297" y="1814032"/>
              <a:chExt cx="2348566" cy="400110"/>
            </a:xfrm>
          </p:grpSpPr>
          <p:sp>
            <p:nvSpPr>
              <p:cNvPr id="52" name="Unencrypted TextBox"/>
              <p:cNvSpPr txBox="1"/>
              <p:nvPr/>
            </p:nvSpPr>
            <p:spPr>
              <a:xfrm>
                <a:off x="3546746" y="1814032"/>
                <a:ext cx="2206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Unencrypted pages</a:t>
                </a:r>
                <a:endParaRPr lang="en-CA" sz="2000" dirty="0"/>
              </a:p>
            </p:txBody>
          </p:sp>
          <p:sp>
            <p:nvSpPr>
              <p:cNvPr id="53" name="Unencrypted Box"/>
              <p:cNvSpPr/>
              <p:nvPr/>
            </p:nvSpPr>
            <p:spPr>
              <a:xfrm>
                <a:off x="3404297" y="1945786"/>
                <a:ext cx="144016" cy="14401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9" name="Sensitive Legend"/>
            <p:cNvGrpSpPr/>
            <p:nvPr/>
          </p:nvGrpSpPr>
          <p:grpSpPr>
            <a:xfrm>
              <a:off x="3402410" y="2048826"/>
              <a:ext cx="1716302" cy="400110"/>
              <a:chOff x="6424852" y="1113010"/>
              <a:chExt cx="1716302" cy="400110"/>
            </a:xfrm>
          </p:grpSpPr>
          <p:sp>
            <p:nvSpPr>
              <p:cNvPr id="50" name="Sensitive Box"/>
              <p:cNvSpPr/>
              <p:nvPr/>
            </p:nvSpPr>
            <p:spPr>
              <a:xfrm>
                <a:off x="6424852" y="1246230"/>
                <a:ext cx="144016" cy="1440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Sensitive TextBox"/>
              <p:cNvSpPr txBox="1"/>
              <p:nvPr/>
            </p:nvSpPr>
            <p:spPr>
              <a:xfrm>
                <a:off x="6577200" y="1113010"/>
                <a:ext cx="15639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Sensitive app</a:t>
                </a:r>
                <a:endParaRPr lang="en-CA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2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Sentry’s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on </a:t>
            </a:r>
            <a:r>
              <a:rPr lang="en-US" dirty="0" err="1" smtClean="0"/>
              <a:t>SoC</a:t>
            </a:r>
            <a:r>
              <a:rPr lang="en-US" dirty="0" smtClean="0"/>
              <a:t> can code and data be kept?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crypto be done in-place on the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guarantee no data “leaks” to DRAM?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secure freed memory pages?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bootstrap?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minimum on </a:t>
            </a:r>
            <a:r>
              <a:rPr lang="en-US" dirty="0" err="1" smtClean="0"/>
              <a:t>SoC</a:t>
            </a:r>
            <a:r>
              <a:rPr lang="en-US" dirty="0" smtClean="0"/>
              <a:t> requirements?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Sentry’s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on </a:t>
            </a:r>
            <a:r>
              <a:rPr lang="en-US" dirty="0" err="1" smtClean="0"/>
              <a:t>SoC</a:t>
            </a:r>
            <a:r>
              <a:rPr lang="en-US" dirty="0" smtClean="0"/>
              <a:t> can code and data be kept?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crypto be done in-place on the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do we guarantee no data “leaks” to DRAM?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do we secure freed memory page?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do we bootstrap?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minimum 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SoC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requirements?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8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On-</a:t>
            </a:r>
            <a:r>
              <a:rPr lang="en-CA" dirty="0" err="1" smtClean="0"/>
              <a:t>SoC</a:t>
            </a:r>
            <a:r>
              <a:rPr lang="en-CA" dirty="0" smtClean="0"/>
              <a:t> Storage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28992" cy="4925144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Internal RAM (</a:t>
            </a:r>
            <a:r>
              <a:rPr lang="en-CA" dirty="0" err="1" smtClean="0"/>
              <a:t>iRAM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Some devices ship with small </a:t>
            </a:r>
            <a:r>
              <a:rPr lang="en-CA" dirty="0" err="1" smtClean="0"/>
              <a:t>iRAM</a:t>
            </a:r>
            <a:r>
              <a:rPr lang="en-CA" dirty="0" smtClean="0"/>
              <a:t> (e.g., 256 KB)</a:t>
            </a:r>
          </a:p>
          <a:p>
            <a:r>
              <a:rPr lang="en-CA" dirty="0" smtClean="0"/>
              <a:t>Locked </a:t>
            </a:r>
            <a:r>
              <a:rPr lang="en-CA" dirty="0"/>
              <a:t>L2 cache</a:t>
            </a:r>
          </a:p>
          <a:p>
            <a:pPr lvl="1"/>
            <a:r>
              <a:rPr lang="en-CA" dirty="0" smtClean="0"/>
              <a:t>ARM cache controllers offer cache locking</a:t>
            </a:r>
          </a:p>
          <a:p>
            <a:pPr lvl="2"/>
            <a:r>
              <a:rPr lang="en-CA" dirty="0" smtClean="0"/>
              <a:t>Aimed at embedded systems for performance predictability</a:t>
            </a:r>
          </a:p>
          <a:p>
            <a:pPr lvl="2"/>
            <a:endParaRPr lang="en-CA" dirty="0"/>
          </a:p>
          <a:p>
            <a:r>
              <a:rPr lang="en-CA" dirty="0" smtClean="0"/>
              <a:t>Safe against cold-boot attacks</a:t>
            </a:r>
          </a:p>
          <a:p>
            <a:pPr lvl="1"/>
            <a:r>
              <a:rPr lang="en-CA" dirty="0" err="1"/>
              <a:t>U</a:t>
            </a:r>
            <a:r>
              <a:rPr lang="en-CA" dirty="0" err="1" smtClean="0"/>
              <a:t>nflashable</a:t>
            </a:r>
            <a:r>
              <a:rPr lang="en-CA" dirty="0" smtClean="0"/>
              <a:t> firmware erases </a:t>
            </a:r>
            <a:r>
              <a:rPr lang="en-CA" dirty="0" err="1" smtClean="0"/>
              <a:t>iRAM</a:t>
            </a:r>
            <a:endParaRPr lang="en-CA" dirty="0" smtClean="0"/>
          </a:p>
          <a:p>
            <a:r>
              <a:rPr lang="en-CA" dirty="0" smtClean="0"/>
              <a:t>Safe against bus monitoring attacks</a:t>
            </a:r>
          </a:p>
          <a:p>
            <a:r>
              <a:rPr lang="en-CA" dirty="0" smtClean="0"/>
              <a:t>Safe against DMA attacks</a:t>
            </a:r>
          </a:p>
          <a:p>
            <a:pPr lvl="1"/>
            <a:r>
              <a:rPr lang="en-CA" dirty="0" err="1" smtClean="0"/>
              <a:t>iRAM</a:t>
            </a:r>
            <a:r>
              <a:rPr lang="en-CA" dirty="0" smtClean="0"/>
              <a:t> is DMA-able; need </a:t>
            </a:r>
            <a:r>
              <a:rPr lang="en-CA" dirty="0" err="1" smtClean="0"/>
              <a:t>TrustZone</a:t>
            </a:r>
            <a:r>
              <a:rPr lang="en-CA" dirty="0" smtClean="0"/>
              <a:t>-based DMA protections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1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In-place (on </a:t>
            </a:r>
            <a:r>
              <a:rPr lang="en-US" dirty="0" err="1" smtClean="0"/>
              <a:t>SoC</a:t>
            </a:r>
            <a:r>
              <a:rPr lang="en-US" dirty="0" smtClean="0"/>
              <a:t>)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encrypt kernel stack</a:t>
            </a:r>
          </a:p>
          <a:p>
            <a:pPr lvl="1"/>
            <a:r>
              <a:rPr lang="en-US" dirty="0" smtClean="0"/>
              <a:t>Too much of a performance hit</a:t>
            </a:r>
          </a:p>
          <a:p>
            <a:endParaRPr lang="en-US" dirty="0"/>
          </a:p>
          <a:p>
            <a:r>
              <a:rPr lang="en-US" dirty="0" err="1" smtClean="0"/>
              <a:t>AES_on_SoC</a:t>
            </a:r>
            <a:r>
              <a:rPr lang="en-US" dirty="0" smtClean="0"/>
              <a:t>: in-place AES for ARM</a:t>
            </a:r>
          </a:p>
        </p:txBody>
      </p:sp>
    </p:spTree>
    <p:extLst>
      <p:ext uri="{BB962C8B-B14F-4D97-AF65-F5344CB8AC3E}">
        <p14:creationId xmlns:p14="http://schemas.microsoft.com/office/powerpoint/2010/main" val="23697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Context switching AES places sensitive state in DRAM (on stack)</a:t>
            </a:r>
            <a:endParaRPr lang="en-CA" dirty="0"/>
          </a:p>
          <a:p>
            <a:pPr lvl="1"/>
            <a:r>
              <a:rPr lang="en-CA" dirty="0" smtClean="0"/>
              <a:t>Solution: disable </a:t>
            </a:r>
            <a:r>
              <a:rPr lang="en-CA" dirty="0"/>
              <a:t>interrupts on </a:t>
            </a:r>
            <a:r>
              <a:rPr lang="en-CA" dirty="0" smtClean="0"/>
              <a:t>encrypt/decrypt</a:t>
            </a:r>
          </a:p>
          <a:p>
            <a:endParaRPr lang="en-CA" dirty="0" smtClean="0"/>
          </a:p>
          <a:p>
            <a:r>
              <a:rPr lang="en-CA" dirty="0" smtClean="0"/>
              <a:t>Stack variables (</a:t>
            </a:r>
            <a:r>
              <a:rPr lang="en-CA" dirty="0"/>
              <a:t>e.g., arguments to function calls)</a:t>
            </a:r>
          </a:p>
          <a:p>
            <a:pPr lvl="1"/>
            <a:r>
              <a:rPr lang="en-CA" dirty="0" smtClean="0"/>
              <a:t>Solution: Rewrite AES code to ensure all sensitive state resides in registers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Memory (RAM) attacks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Threat model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Sentry’s system design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Related work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04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Sentry prototypes:</a:t>
            </a:r>
          </a:p>
          <a:p>
            <a:pPr lvl="1"/>
            <a:r>
              <a:rPr lang="en-US" dirty="0" smtClean="0"/>
              <a:t>NVidia Tegra3 tablet running Ubuntu Linux</a:t>
            </a:r>
          </a:p>
          <a:p>
            <a:pPr lvl="2"/>
            <a:r>
              <a:rPr lang="en-US" dirty="0" smtClean="0"/>
              <a:t>Quad-core Cortex A9 running at 1.2GHz + 1GB of RAM</a:t>
            </a:r>
          </a:p>
          <a:p>
            <a:pPr lvl="1"/>
            <a:r>
              <a:rPr lang="en-US" dirty="0" smtClean="0"/>
              <a:t>Google Nexus 4 smartphone running Android</a:t>
            </a:r>
          </a:p>
          <a:p>
            <a:pPr lvl="2"/>
            <a:r>
              <a:rPr lang="en-US" dirty="0" smtClean="0"/>
              <a:t>Quad-core SnapdragonS4 running at 1.5GHz + 2GB of RAM</a:t>
            </a:r>
          </a:p>
          <a:p>
            <a:pPr lvl="2"/>
            <a:endParaRPr lang="en-US" dirty="0"/>
          </a:p>
          <a:p>
            <a:r>
              <a:rPr lang="en-US" dirty="0" smtClean="0"/>
              <a:t>Apps: Contacts, Google Maps, Twitter, MP3</a:t>
            </a:r>
          </a:p>
          <a:p>
            <a:r>
              <a:rPr lang="en-US" dirty="0" smtClean="0"/>
              <a:t>All experiments:</a:t>
            </a:r>
          </a:p>
          <a:p>
            <a:pPr lvl="1"/>
            <a:r>
              <a:rPr lang="en-US" dirty="0" smtClean="0"/>
              <a:t>Repeated 10 times</a:t>
            </a:r>
          </a:p>
          <a:p>
            <a:pPr lvl="1"/>
            <a:r>
              <a:rPr lang="en-US" dirty="0" smtClean="0"/>
              <a:t>Performed L2 cache locking on NVidia only</a:t>
            </a:r>
          </a:p>
          <a:p>
            <a:pPr lvl="1"/>
            <a:r>
              <a:rPr lang="en-US" dirty="0" smtClean="0"/>
              <a:t>Measured energy performance on Nexus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&amp; Energy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Sentry’s overhead?</a:t>
            </a:r>
          </a:p>
          <a:p>
            <a:pPr lvl="1"/>
            <a:r>
              <a:rPr lang="en-CA" dirty="0" smtClean="0"/>
              <a:t>Upon locking and unlocking a device</a:t>
            </a:r>
          </a:p>
          <a:p>
            <a:pPr lvl="1"/>
            <a:r>
              <a:rPr lang="en-CA" dirty="0" smtClean="0"/>
              <a:t>While decrypting on-demand on running apps</a:t>
            </a:r>
          </a:p>
          <a:p>
            <a:pPr lvl="1"/>
            <a:r>
              <a:rPr lang="en-CA" dirty="0" smtClean="0"/>
              <a:t>When running sensitive app in background</a:t>
            </a:r>
          </a:p>
          <a:p>
            <a:pPr lvl="1"/>
            <a:r>
              <a:rPr lang="en-CA" dirty="0" smtClean="0"/>
              <a:t>For protecting OS subsystem (</a:t>
            </a:r>
            <a:r>
              <a:rPr lang="en-CA" dirty="0" err="1" smtClean="0"/>
              <a:t>dm</a:t>
            </a:r>
            <a:r>
              <a:rPr lang="en-CA" dirty="0" smtClean="0"/>
              <a:t>-crypt)</a:t>
            </a:r>
          </a:p>
          <a:p>
            <a:endParaRPr lang="en-CA" dirty="0" smtClean="0"/>
          </a:p>
          <a:p>
            <a:r>
              <a:rPr lang="en-CA" dirty="0" smtClean="0"/>
              <a:t>What is Sentry’s impact to the rest of system?</a:t>
            </a:r>
          </a:p>
          <a:p>
            <a:pPr lvl="1"/>
            <a:r>
              <a:rPr lang="en-CA" dirty="0" smtClean="0"/>
              <a:t>Portion of L2 cache allocated to Sentry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&amp; Energy </a:t>
            </a:r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Sentry’s overhead?</a:t>
            </a:r>
          </a:p>
          <a:p>
            <a:pPr lvl="1"/>
            <a:r>
              <a:rPr lang="en-CA" dirty="0" smtClean="0"/>
              <a:t>Upon locking and unlocking a device</a:t>
            </a:r>
          </a:p>
          <a:p>
            <a:pPr lvl="1"/>
            <a:r>
              <a:rPr lang="en-CA" dirty="0"/>
              <a:t>While decrypting on-demand on running </a:t>
            </a:r>
            <a:r>
              <a:rPr lang="en-CA" dirty="0" smtClean="0"/>
              <a:t>apps</a:t>
            </a:r>
          </a:p>
          <a:p>
            <a:pPr lvl="1"/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When running sensitive app in background</a:t>
            </a:r>
          </a:p>
          <a:p>
            <a:pPr lvl="1"/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For protecting OS subsystem (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dm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-crypt)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What is Sentry’s impact to the rest of system?</a:t>
            </a:r>
          </a:p>
          <a:p>
            <a:pPr lvl="1"/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Portion of L2 cache allocated to Sentry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5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Lost Data on Mobile Devices is at Risk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48858" y="1700808"/>
            <a:ext cx="4824536" cy="4320480"/>
            <a:chOff x="8281366" y="2514600"/>
            <a:chExt cx="3784600" cy="381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1366" y="3657600"/>
              <a:ext cx="1054100" cy="121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2966" y="2514600"/>
              <a:ext cx="1117600" cy="113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7166" y="5257800"/>
              <a:ext cx="1003300" cy="1066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19766" y="5181600"/>
              <a:ext cx="952500" cy="927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48366" y="3657600"/>
              <a:ext cx="1117600" cy="104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9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Overhead on Lock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15516" y="555525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0.7-2.1 seconds overhead per application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3" y="1690445"/>
            <a:ext cx="8059275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Overhead on Unlock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15516" y="555525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0.2-1.5 seconds overhead per application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" y="1680918"/>
            <a:ext cx="8060400" cy="3504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628" y="5032032"/>
            <a:ext cx="660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Minimum state required for apps to operate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478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516" y="274638"/>
            <a:ext cx="871296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Overhead of Decrypt On-Demand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15516" y="555525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 than 5% performance overhead per application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" y="1685680"/>
            <a:ext cx="8060400" cy="3503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76400"/>
            <a:ext cx="8058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Memory (RAM) attacks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Threat model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Sentry’s system 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 evaluation</a:t>
            </a:r>
          </a:p>
          <a:p>
            <a:r>
              <a:rPr lang="en-US" dirty="0" smtClean="0"/>
              <a:t>Related work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10848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On-chip AES schemes for x86:</a:t>
            </a:r>
          </a:p>
          <a:p>
            <a:pPr lvl="1"/>
            <a:r>
              <a:rPr lang="en-US" dirty="0" smtClean="0"/>
              <a:t>AESSE [Eurosec’10]</a:t>
            </a:r>
          </a:p>
          <a:p>
            <a:pPr lvl="1"/>
            <a:r>
              <a:rPr lang="en-US" dirty="0" smtClean="0"/>
              <a:t>TRESOR [Sec’11]</a:t>
            </a:r>
          </a:p>
          <a:p>
            <a:endParaRPr lang="en-US" dirty="0" smtClean="0"/>
          </a:p>
          <a:p>
            <a:r>
              <a:rPr lang="en-US" dirty="0" smtClean="0"/>
              <a:t>Encrypted RAM</a:t>
            </a:r>
          </a:p>
          <a:p>
            <a:pPr lvl="1"/>
            <a:r>
              <a:rPr lang="en-US" dirty="0" err="1" smtClean="0"/>
              <a:t>Cryptkeeper</a:t>
            </a:r>
            <a:r>
              <a:rPr lang="en-US" dirty="0" smtClean="0"/>
              <a:t> [ICTHS’10]</a:t>
            </a:r>
          </a:p>
          <a:p>
            <a:pPr lvl="1"/>
            <a:r>
              <a:rPr lang="en-US" dirty="0" smtClean="0"/>
              <a:t>Encrypt-on-cache-evict [DATE’08]</a:t>
            </a:r>
          </a:p>
          <a:p>
            <a:endParaRPr lang="en-US" dirty="0" smtClean="0"/>
          </a:p>
          <a:p>
            <a:r>
              <a:rPr lang="en-US" dirty="0" smtClean="0"/>
              <a:t>Cloud-backed encrypt-on-lock</a:t>
            </a:r>
          </a:p>
          <a:p>
            <a:pPr lvl="1"/>
            <a:r>
              <a:rPr lang="en-US" dirty="0" smtClean="0"/>
              <a:t>ZIA [Mobicom’02]</a:t>
            </a:r>
          </a:p>
          <a:p>
            <a:pPr lvl="1"/>
            <a:r>
              <a:rPr lang="en-US" dirty="0" smtClean="0"/>
              <a:t>Transient Authentication [Mobisys’03]</a:t>
            </a:r>
          </a:p>
          <a:p>
            <a:pPr lvl="1"/>
            <a:r>
              <a:rPr lang="en-US" dirty="0" smtClean="0"/>
              <a:t>Clean OS [OSDI’12]</a:t>
            </a:r>
          </a:p>
        </p:txBody>
      </p:sp>
    </p:spTree>
    <p:extLst>
      <p:ext uri="{BB962C8B-B14F-4D97-AF65-F5344CB8AC3E}">
        <p14:creationId xmlns:p14="http://schemas.microsoft.com/office/powerpoint/2010/main" val="1149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Smartphones/tablets are vulnerable to memory attacks</a:t>
            </a:r>
          </a:p>
          <a:p>
            <a:endParaRPr lang="en-CA" dirty="0" smtClean="0"/>
          </a:p>
          <a:p>
            <a:r>
              <a:rPr lang="en-CA" dirty="0" smtClean="0"/>
              <a:t>Sentry protects these devices by keeping sensitive data encrypted in DRAM</a:t>
            </a:r>
          </a:p>
          <a:p>
            <a:endParaRPr lang="en-CA" dirty="0"/>
          </a:p>
          <a:p>
            <a:r>
              <a:rPr lang="en-CA" dirty="0" smtClean="0"/>
              <a:t>ARM is amenable to on-</a:t>
            </a:r>
            <a:r>
              <a:rPr lang="en-CA" dirty="0" err="1" smtClean="0"/>
              <a:t>SoC</a:t>
            </a:r>
            <a:r>
              <a:rPr lang="en-CA" dirty="0" smtClean="0"/>
              <a:t> storage of sensitive apps’ data &amp; code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5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pjcolp@cs.ubc.ca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Treat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Our model:</a:t>
            </a:r>
            <a:endParaRPr lang="en-CA" dirty="0" smtClean="0"/>
          </a:p>
          <a:p>
            <a:pPr lvl="1"/>
            <a:r>
              <a:rPr lang="en-CA" dirty="0" smtClean="0"/>
              <a:t>Attacker has possession of device</a:t>
            </a:r>
          </a:p>
          <a:p>
            <a:endParaRPr lang="en-CA" dirty="0"/>
          </a:p>
          <a:p>
            <a:r>
              <a:rPr lang="en-CA" dirty="0" smtClean="0"/>
              <a:t>Not our model:</a:t>
            </a:r>
          </a:p>
          <a:p>
            <a:pPr lvl="1"/>
            <a:r>
              <a:rPr lang="en-CA" dirty="0" smtClean="0"/>
              <a:t>Malicious OS or software running on the device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3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Industry Solution #1: Disk encryption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22385"/>
            <a:ext cx="5334000" cy="3343275"/>
          </a:xfrm>
        </p:spPr>
      </p:pic>
      <p:sp>
        <p:nvSpPr>
          <p:cNvPr id="6" name="TextBox 5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Disk encryption: Protect data-at-rest</a:t>
            </a:r>
            <a:br>
              <a:rPr lang="en-US" sz="2400" dirty="0" smtClean="0"/>
            </a:br>
            <a:r>
              <a:rPr lang="en-US" sz="2400" b="1" dirty="0" smtClean="0"/>
              <a:t>Adequate</a:t>
            </a:r>
            <a:r>
              <a:rPr lang="en-US" sz="2400" dirty="0" smtClean="0"/>
              <a:t> for laptops: Laptops often shutdown/hibernating</a:t>
            </a:r>
          </a:p>
          <a:p>
            <a:r>
              <a:rPr lang="en-US" sz="2400" b="1" dirty="0" smtClean="0"/>
              <a:t>Inadequate</a:t>
            </a:r>
            <a:r>
              <a:rPr lang="en-US" sz="2400" dirty="0" smtClean="0"/>
              <a:t> for smartphones &amp; tablets: These devices are always </a:t>
            </a:r>
            <a:r>
              <a:rPr lang="en-US" sz="2400" b="1" dirty="0" smtClean="0"/>
              <a:t>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46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Industry Solution #2: PIN-unlock</a:t>
            </a:r>
            <a:endParaRPr lang="en-CA" dirty="0"/>
          </a:p>
        </p:txBody>
      </p:sp>
      <p:pic>
        <p:nvPicPr>
          <p:cNvPr id="4098" name="Picture 2" descr="C:\Users\pjcolp\SkyDrive\Documents\iphone-lock-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42" y="1376127"/>
            <a:ext cx="2441915" cy="36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30120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Problem: Unencrypted data still resides in RAM!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88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836"/>
            <a:ext cx="8229600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Imagine an attacker has possession of a stolen device and can’t guess the PIN</a:t>
            </a:r>
          </a:p>
          <a:p>
            <a:pPr marL="0" indent="0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 smtClean="0"/>
              <a:t>What can she do?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3800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Attacks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Memory attacks allow attacker to gain access to sensitive data stored in memory</a:t>
            </a:r>
          </a:p>
          <a:p>
            <a:endParaRPr lang="en-CA" dirty="0" smtClean="0"/>
          </a:p>
          <a:p>
            <a:r>
              <a:rPr lang="en-CA" dirty="0"/>
              <a:t>Three classes of memory attacks:</a:t>
            </a:r>
          </a:p>
          <a:p>
            <a:pPr lvl="1"/>
            <a:r>
              <a:rPr lang="en-CA" dirty="0"/>
              <a:t>Cold boot attacks</a:t>
            </a:r>
          </a:p>
          <a:p>
            <a:pPr lvl="1"/>
            <a:r>
              <a:rPr lang="en-CA" dirty="0"/>
              <a:t>Bus monitoring attacks</a:t>
            </a:r>
          </a:p>
          <a:p>
            <a:pPr lvl="1"/>
            <a:r>
              <a:rPr lang="en-CA" dirty="0"/>
              <a:t>DMA </a:t>
            </a:r>
            <a:r>
              <a:rPr lang="en-CA" dirty="0" smtClean="0"/>
              <a:t>attacks</a:t>
            </a:r>
          </a:p>
          <a:p>
            <a:endParaRPr lang="en-CA" dirty="0" smtClean="0"/>
          </a:p>
          <a:p>
            <a:r>
              <a:rPr lang="en-CA" dirty="0" smtClean="0"/>
              <a:t>Common </a:t>
            </a:r>
            <a:r>
              <a:rPr lang="en-CA" dirty="0" smtClean="0"/>
              <a:t>aspect of attacks:</a:t>
            </a:r>
          </a:p>
          <a:p>
            <a:pPr lvl="1"/>
            <a:r>
              <a:rPr lang="en-CA" dirty="0"/>
              <a:t>P</a:t>
            </a:r>
            <a:r>
              <a:rPr lang="en-CA" dirty="0" smtClean="0"/>
              <a:t>hysical possession of the device is required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5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Sentry: Store Code &amp; Data On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With Sentry, memory pages are stored:</a:t>
            </a:r>
          </a:p>
          <a:p>
            <a:pPr lvl="1"/>
            <a:r>
              <a:rPr lang="en-US" dirty="0" smtClean="0"/>
              <a:t>Encrypted in DRAM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ecrypted </a:t>
            </a:r>
            <a:r>
              <a:rPr lang="en-US" dirty="0" smtClean="0"/>
              <a:t>on the ARM </a:t>
            </a:r>
            <a:r>
              <a:rPr lang="en-US" dirty="0" err="1" smtClean="0"/>
              <a:t>SoC</a:t>
            </a:r>
            <a:r>
              <a:rPr lang="en-US" dirty="0" smtClean="0"/>
              <a:t> (System-on-Chip)</a:t>
            </a:r>
          </a:p>
        </p:txBody>
      </p:sp>
      <p:sp>
        <p:nvSpPr>
          <p:cNvPr id="4" name="Unlocked circle"/>
          <p:cNvSpPr/>
          <p:nvPr/>
        </p:nvSpPr>
        <p:spPr>
          <a:xfrm>
            <a:off x="901515" y="4000397"/>
            <a:ext cx="13680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7" name="Locked circle"/>
          <p:cNvSpPr/>
          <p:nvPr/>
        </p:nvSpPr>
        <p:spPr>
          <a:xfrm>
            <a:off x="5109579" y="4000397"/>
            <a:ext cx="13680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cxnSp>
        <p:nvCxnSpPr>
          <p:cNvPr id="6" name="Locking arrow"/>
          <p:cNvCxnSpPr>
            <a:stCxn id="4" idx="7"/>
            <a:endCxn id="7" idx="1"/>
          </p:cNvCxnSpPr>
          <p:nvPr/>
        </p:nvCxnSpPr>
        <p:spPr>
          <a:xfrm rot="5400000" flipH="1" flipV="1">
            <a:off x="3689547" y="2580387"/>
            <a:ext cx="12700" cy="3240742"/>
          </a:xfrm>
          <a:prstGeom prst="curvedConnector3">
            <a:avLst>
              <a:gd name="adj1" fmla="val 2102646"/>
            </a:avLst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Locking text"/>
          <p:cNvSpPr txBox="1"/>
          <p:nvPr/>
        </p:nvSpPr>
        <p:spPr>
          <a:xfrm>
            <a:off x="2543769" y="402244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</a:t>
            </a:r>
            <a:r>
              <a:rPr lang="en-CA" dirty="0" smtClean="0"/>
              <a:t>ncrypt sensitive apps</a:t>
            </a:r>
            <a:endParaRPr lang="en-CA" dirty="0"/>
          </a:p>
        </p:txBody>
      </p:sp>
      <p:cxnSp>
        <p:nvCxnSpPr>
          <p:cNvPr id="27" name="Locked arrow"/>
          <p:cNvCxnSpPr>
            <a:stCxn id="7" idx="7"/>
            <a:endCxn id="7" idx="5"/>
          </p:cNvCxnSpPr>
          <p:nvPr/>
        </p:nvCxnSpPr>
        <p:spPr>
          <a:xfrm rot="16200000" flipH="1">
            <a:off x="5793525" y="4684473"/>
            <a:ext cx="967430" cy="12700"/>
          </a:xfrm>
          <a:prstGeom prst="curvedConnector5">
            <a:avLst>
              <a:gd name="adj1" fmla="val -53167"/>
              <a:gd name="adj2" fmla="val 14669181"/>
              <a:gd name="adj3" fmla="val 13741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ocked text"/>
          <p:cNvSpPr txBox="1"/>
          <p:nvPr/>
        </p:nvSpPr>
        <p:spPr>
          <a:xfrm>
            <a:off x="6658310" y="436130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sensitive apps run on-</a:t>
            </a:r>
            <a:r>
              <a:rPr lang="en-CA" dirty="0" err="1" smtClean="0"/>
              <a:t>SoC</a:t>
            </a:r>
            <a:endParaRPr lang="en-CA" dirty="0"/>
          </a:p>
        </p:txBody>
      </p:sp>
      <p:cxnSp>
        <p:nvCxnSpPr>
          <p:cNvPr id="16" name="Unlocking arrow"/>
          <p:cNvCxnSpPr>
            <a:stCxn id="7" idx="3"/>
            <a:endCxn id="4" idx="5"/>
          </p:cNvCxnSpPr>
          <p:nvPr/>
        </p:nvCxnSpPr>
        <p:spPr>
          <a:xfrm rot="5400000">
            <a:off x="3689547" y="3547817"/>
            <a:ext cx="12700" cy="3240742"/>
          </a:xfrm>
          <a:prstGeom prst="curvedConnector3">
            <a:avLst>
              <a:gd name="adj1" fmla="val 240264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nlocking text"/>
          <p:cNvSpPr txBox="1"/>
          <p:nvPr/>
        </p:nvSpPr>
        <p:spPr>
          <a:xfrm>
            <a:off x="2543769" y="496505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  <a:r>
              <a:rPr lang="en-CA" dirty="0" smtClean="0"/>
              <a:t>ecrypt-on-demand</a:t>
            </a:r>
            <a:endParaRPr lang="en-CA" dirty="0"/>
          </a:p>
        </p:txBody>
      </p:sp>
      <p:sp>
        <p:nvSpPr>
          <p:cNvPr id="1030" name="Lifecycle caption"/>
          <p:cNvSpPr txBox="1"/>
          <p:nvPr/>
        </p:nvSpPr>
        <p:spPr>
          <a:xfrm>
            <a:off x="3418511" y="5733256"/>
            <a:ext cx="230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Sentry’s Lifecycle</a:t>
            </a:r>
            <a:endParaRPr lang="en-CA" sz="2400" dirty="0"/>
          </a:p>
        </p:txBody>
      </p:sp>
      <p:sp>
        <p:nvSpPr>
          <p:cNvPr id="33" name="Unlocked text"/>
          <p:cNvSpPr txBox="1"/>
          <p:nvPr/>
        </p:nvSpPr>
        <p:spPr>
          <a:xfrm>
            <a:off x="1055273" y="4361306"/>
            <a:ext cx="106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Device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Unlocked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4" name="Locked text"/>
          <p:cNvSpPr txBox="1"/>
          <p:nvPr/>
        </p:nvSpPr>
        <p:spPr>
          <a:xfrm>
            <a:off x="5200017" y="4362056"/>
            <a:ext cx="1187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Device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PIN-locked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7" grpId="2" animBg="1"/>
      <p:bldP spid="7" grpId="3" animBg="1"/>
      <p:bldP spid="24" grpId="0"/>
      <p:bldP spid="24" grpId="1"/>
      <p:bldP spid="31" grpId="0"/>
      <p:bldP spid="31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Memory </a:t>
            </a:r>
            <a:r>
              <a:rPr lang="en-US" dirty="0"/>
              <a:t>(RAM) attacks</a:t>
            </a:r>
          </a:p>
          <a:p>
            <a:r>
              <a:rPr lang="en-US" dirty="0" smtClean="0"/>
              <a:t>Threat model</a:t>
            </a:r>
            <a:endParaRPr lang="en-US" dirty="0"/>
          </a:p>
          <a:p>
            <a:r>
              <a:rPr lang="en-US" dirty="0" smtClean="0"/>
              <a:t>Sentry’s system design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Related work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37876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21059</TotalTime>
  <Words>4059</Words>
  <Application>Microsoft Office PowerPoint</Application>
  <PresentationFormat>On-screen Show (4:3)</PresentationFormat>
  <Paragraphs>601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Protecting Data on Smartphones &amp; Tablets  from Memory Attacks</vt:lpstr>
      <vt:lpstr>Smartphones and Tablets Are  Easily Lost or Stolen</vt:lpstr>
      <vt:lpstr>Lost Data on Mobile Devices is at Risk</vt:lpstr>
      <vt:lpstr>Industry Solution #1: Disk encryption</vt:lpstr>
      <vt:lpstr>Industry Solution #2: PIN-unlock</vt:lpstr>
      <vt:lpstr>PowerPoint Presentation</vt:lpstr>
      <vt:lpstr>Memory Attacks</vt:lpstr>
      <vt:lpstr>Sentry: Store Code &amp; Data On SoC</vt:lpstr>
      <vt:lpstr>Outline</vt:lpstr>
      <vt:lpstr>Memory Attacks</vt:lpstr>
      <vt:lpstr>Cold Boot Attacks</vt:lpstr>
      <vt:lpstr>Modern Tegra3 NVidia Tablet</vt:lpstr>
      <vt:lpstr>Bus Monitoring Attacks</vt:lpstr>
      <vt:lpstr>DMA Attacks</vt:lpstr>
      <vt:lpstr>Outline</vt:lpstr>
      <vt:lpstr>Threat Model</vt:lpstr>
      <vt:lpstr>Outline</vt:lpstr>
      <vt:lpstr>Sentry in Action: Upon Device Lock</vt:lpstr>
      <vt:lpstr>Sentry in Action: Sensitive Apps Running in Background (Locked Device)</vt:lpstr>
      <vt:lpstr>Sentry in Action: Upon Device Unlock</vt:lpstr>
      <vt:lpstr>Sentry’s Challenges</vt:lpstr>
      <vt:lpstr>Sentry’s Challenges</vt:lpstr>
      <vt:lpstr>On-SoC Storage</vt:lpstr>
      <vt:lpstr>In-place (on SoC) Crypto</vt:lpstr>
      <vt:lpstr>Two Issues</vt:lpstr>
      <vt:lpstr>Outline</vt:lpstr>
      <vt:lpstr>Methodology</vt:lpstr>
      <vt:lpstr>Performance &amp; Energy Questions</vt:lpstr>
      <vt:lpstr>Performance &amp; Energy Questions</vt:lpstr>
      <vt:lpstr>Performance Overhead on Lock</vt:lpstr>
      <vt:lpstr>Performance Overhead on Unlock</vt:lpstr>
      <vt:lpstr>Overhead of Decrypt On-Demand</vt:lpstr>
      <vt:lpstr>Outline</vt:lpstr>
      <vt:lpstr>Related Work</vt:lpstr>
      <vt:lpstr>Conclusions</vt:lpstr>
      <vt:lpstr>Questions?</vt:lpstr>
      <vt:lpstr>PowerPoint Presentation</vt:lpstr>
      <vt:lpstr>Two Treat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Data on Smartphones and Tablets from Memory Attacks</dc:title>
  <dc:creator>pjcolp</dc:creator>
  <cp:lastModifiedBy>pjcolp</cp:lastModifiedBy>
  <cp:revision>510</cp:revision>
  <cp:lastPrinted>2015-03-12T19:40:46Z</cp:lastPrinted>
  <dcterms:created xsi:type="dcterms:W3CDTF">2015-02-17T22:58:51Z</dcterms:created>
  <dcterms:modified xsi:type="dcterms:W3CDTF">2015-03-16T09:59:53Z</dcterms:modified>
</cp:coreProperties>
</file>